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2" r:id="rId3"/>
    <p:sldId id="268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C4129-7634-42DC-B273-07E3AA2FC700}" v="4" dt="2023-12-10T19:16:33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9" d="100"/>
          <a:sy n="119" d="100"/>
        </p:scale>
        <p:origin x="6024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 Erik Pedersen" userId="8c2c6c87-030e-4bc2-b12f-86c18a20259e" providerId="ADAL" clId="{46FC4129-7634-42DC-B273-07E3AA2FC700}"/>
    <pc:docChg chg="undo custSel addSld delSld modSld sldOrd">
      <pc:chgData name="Nils Erik Pedersen" userId="8c2c6c87-030e-4bc2-b12f-86c18a20259e" providerId="ADAL" clId="{46FC4129-7634-42DC-B273-07E3AA2FC700}" dt="2023-12-10T19:16:33.813" v="254"/>
      <pc:docMkLst>
        <pc:docMk/>
      </pc:docMkLst>
      <pc:sldChg chg="addSp delSp modSp mod ord modAnim">
        <pc:chgData name="Nils Erik Pedersen" userId="8c2c6c87-030e-4bc2-b12f-86c18a20259e" providerId="ADAL" clId="{46FC4129-7634-42DC-B273-07E3AA2FC700}" dt="2023-12-10T19:16:33.813" v="254"/>
        <pc:sldMkLst>
          <pc:docMk/>
          <pc:sldMk cId="1006779086" sldId="258"/>
        </pc:sldMkLst>
        <pc:spChg chg="add mod">
          <ac:chgData name="Nils Erik Pedersen" userId="8c2c6c87-030e-4bc2-b12f-86c18a20259e" providerId="ADAL" clId="{46FC4129-7634-42DC-B273-07E3AA2FC700}" dt="2023-12-10T17:23:50.891" v="244" actId="1076"/>
          <ac:spMkLst>
            <pc:docMk/>
            <pc:sldMk cId="1006779086" sldId="258"/>
            <ac:spMk id="5" creationId="{BCBC2BFF-1E32-411B-F9F6-532CDBC6CB5E}"/>
          </ac:spMkLst>
        </pc:spChg>
        <pc:picChg chg="add mod">
          <ac:chgData name="Nils Erik Pedersen" userId="8c2c6c87-030e-4bc2-b12f-86c18a20259e" providerId="ADAL" clId="{46FC4129-7634-42DC-B273-07E3AA2FC700}" dt="2023-11-29T08:39:25.918" v="181" actId="14861"/>
          <ac:picMkLst>
            <pc:docMk/>
            <pc:sldMk cId="1006779086" sldId="258"/>
            <ac:picMk id="3" creationId="{59D0A667-2247-6B4B-7951-62463111CBEA}"/>
          </ac:picMkLst>
        </pc:picChg>
        <pc:picChg chg="add mod">
          <ac:chgData name="Nils Erik Pedersen" userId="8c2c6c87-030e-4bc2-b12f-86c18a20259e" providerId="ADAL" clId="{46FC4129-7634-42DC-B273-07E3AA2FC700}" dt="2023-11-29T08:39:31.915" v="182" actId="1076"/>
          <ac:picMkLst>
            <pc:docMk/>
            <pc:sldMk cId="1006779086" sldId="258"/>
            <ac:picMk id="6" creationId="{4ABB8386-E668-D4FB-A4C8-5C902D32157C}"/>
          </ac:picMkLst>
        </pc:picChg>
        <pc:picChg chg="del">
          <ac:chgData name="Nils Erik Pedersen" userId="8c2c6c87-030e-4bc2-b12f-86c18a20259e" providerId="ADAL" clId="{46FC4129-7634-42DC-B273-07E3AA2FC700}" dt="2023-11-29T08:31:02.180" v="134" actId="478"/>
          <ac:picMkLst>
            <pc:docMk/>
            <pc:sldMk cId="1006779086" sldId="258"/>
            <ac:picMk id="8" creationId="{25AFCCCA-444C-F4E1-1B63-6AA9A14C9BB9}"/>
          </ac:picMkLst>
        </pc:picChg>
        <pc:picChg chg="add mod">
          <ac:chgData name="Nils Erik Pedersen" userId="8c2c6c87-030e-4bc2-b12f-86c18a20259e" providerId="ADAL" clId="{46FC4129-7634-42DC-B273-07E3AA2FC700}" dt="2023-11-29T08:39:35.066" v="183" actId="1076"/>
          <ac:picMkLst>
            <pc:docMk/>
            <pc:sldMk cId="1006779086" sldId="258"/>
            <ac:picMk id="9" creationId="{BD163E27-8E64-EE9B-797C-7B8273880B5C}"/>
          </ac:picMkLst>
        </pc:picChg>
      </pc:sldChg>
      <pc:sldChg chg="ord">
        <pc:chgData name="Nils Erik Pedersen" userId="8c2c6c87-030e-4bc2-b12f-86c18a20259e" providerId="ADAL" clId="{46FC4129-7634-42DC-B273-07E3AA2FC700}" dt="2023-12-10T18:34:33.485" v="251"/>
        <pc:sldMkLst>
          <pc:docMk/>
          <pc:sldMk cId="205777439" sldId="259"/>
        </pc:sldMkLst>
      </pc:sldChg>
      <pc:sldChg chg="modSp mod">
        <pc:chgData name="Nils Erik Pedersen" userId="8c2c6c87-030e-4bc2-b12f-86c18a20259e" providerId="ADAL" clId="{46FC4129-7634-42DC-B273-07E3AA2FC700}" dt="2023-12-10T17:20:10.374" v="219" actId="20577"/>
        <pc:sldMkLst>
          <pc:docMk/>
          <pc:sldMk cId="2516495060" sldId="266"/>
        </pc:sldMkLst>
        <pc:spChg chg="mod">
          <ac:chgData name="Nils Erik Pedersen" userId="8c2c6c87-030e-4bc2-b12f-86c18a20259e" providerId="ADAL" clId="{46FC4129-7634-42DC-B273-07E3AA2FC700}" dt="2023-12-10T17:20:10.374" v="219" actId="20577"/>
          <ac:spMkLst>
            <pc:docMk/>
            <pc:sldMk cId="2516495060" sldId="266"/>
            <ac:spMk id="7" creationId="{B01AC35F-A7A1-6C20-A4B1-319D0D105C13}"/>
          </ac:spMkLst>
        </pc:spChg>
      </pc:sldChg>
      <pc:sldChg chg="add">
        <pc:chgData name="Nils Erik Pedersen" userId="8c2c6c87-030e-4bc2-b12f-86c18a20259e" providerId="ADAL" clId="{46FC4129-7634-42DC-B273-07E3AA2FC700}" dt="2023-12-10T18:33:16.184" v="245"/>
        <pc:sldMkLst>
          <pc:docMk/>
          <pc:sldMk cId="1104533615" sldId="268"/>
        </pc:sldMkLst>
      </pc:sldChg>
      <pc:sldChg chg="addSp delSp modSp mod">
        <pc:chgData name="Nils Erik Pedersen" userId="8c2c6c87-030e-4bc2-b12f-86c18a20259e" providerId="ADAL" clId="{46FC4129-7634-42DC-B273-07E3AA2FC700}" dt="2023-12-10T17:23:15.544" v="239" actId="20577"/>
        <pc:sldMkLst>
          <pc:docMk/>
          <pc:sldMk cId="3634227964" sldId="269"/>
        </pc:sldMkLst>
        <pc:spChg chg="mod">
          <ac:chgData name="Nils Erik Pedersen" userId="8c2c6c87-030e-4bc2-b12f-86c18a20259e" providerId="ADAL" clId="{46FC4129-7634-42DC-B273-07E3AA2FC700}" dt="2023-12-10T17:23:15.544" v="239" actId="20577"/>
          <ac:spMkLst>
            <pc:docMk/>
            <pc:sldMk cId="3634227964" sldId="269"/>
            <ac:spMk id="3" creationId="{C32D10F4-8ACC-6E14-64BE-7EB256167EB8}"/>
          </ac:spMkLst>
        </pc:spChg>
        <pc:spChg chg="add mod">
          <ac:chgData name="Nils Erik Pedersen" userId="8c2c6c87-030e-4bc2-b12f-86c18a20259e" providerId="ADAL" clId="{46FC4129-7634-42DC-B273-07E3AA2FC700}" dt="2023-11-29T08:34:00.136" v="165" actId="1076"/>
          <ac:spMkLst>
            <pc:docMk/>
            <pc:sldMk cId="3634227964" sldId="269"/>
            <ac:spMk id="6" creationId="{B119E181-E05E-4651-37DC-C37A4FD4EE93}"/>
          </ac:spMkLst>
        </pc:spChg>
        <pc:picChg chg="add del mod">
          <ac:chgData name="Nils Erik Pedersen" userId="8c2c6c87-030e-4bc2-b12f-86c18a20259e" providerId="ADAL" clId="{46FC4129-7634-42DC-B273-07E3AA2FC700}" dt="2023-11-29T08:30:51.744" v="132" actId="22"/>
          <ac:picMkLst>
            <pc:docMk/>
            <pc:sldMk cId="3634227964" sldId="269"/>
            <ac:picMk id="5" creationId="{2FE5F9F2-6FF5-6AB6-7176-9229B8022807}"/>
          </ac:picMkLst>
        </pc:picChg>
      </pc:sldChg>
      <pc:sldChg chg="del">
        <pc:chgData name="Nils Erik Pedersen" userId="8c2c6c87-030e-4bc2-b12f-86c18a20259e" providerId="ADAL" clId="{46FC4129-7634-42DC-B273-07E3AA2FC700}" dt="2023-12-10T17:18:57.885" v="204" actId="47"/>
        <pc:sldMkLst>
          <pc:docMk/>
          <pc:sldMk cId="893178380" sldId="270"/>
        </pc:sldMkLst>
      </pc:sldChg>
      <pc:sldChg chg="del">
        <pc:chgData name="Nils Erik Pedersen" userId="8c2c6c87-030e-4bc2-b12f-86c18a20259e" providerId="ADAL" clId="{46FC4129-7634-42DC-B273-07E3AA2FC700}" dt="2023-12-10T17:08:19.387" v="184" actId="2696"/>
        <pc:sldMkLst>
          <pc:docMk/>
          <pc:sldMk cId="932834182" sldId="271"/>
        </pc:sldMkLst>
      </pc:sldChg>
      <pc:sldChg chg="add ord">
        <pc:chgData name="Nils Erik Pedersen" userId="8c2c6c87-030e-4bc2-b12f-86c18a20259e" providerId="ADAL" clId="{46FC4129-7634-42DC-B273-07E3AA2FC700}" dt="2023-12-10T17:18:23.566" v="201"/>
        <pc:sldMkLst>
          <pc:docMk/>
          <pc:sldMk cId="1859824589" sldId="272"/>
        </pc:sldMkLst>
      </pc:sldChg>
      <pc:sldChg chg="addSp delSp modSp add mod">
        <pc:chgData name="Nils Erik Pedersen" userId="8c2c6c87-030e-4bc2-b12f-86c18a20259e" providerId="ADAL" clId="{46FC4129-7634-42DC-B273-07E3AA2FC700}" dt="2023-12-10T17:17:55.028" v="199" actId="1076"/>
        <pc:sldMkLst>
          <pc:docMk/>
          <pc:sldMk cId="3633172422" sldId="273"/>
        </pc:sldMkLst>
        <pc:picChg chg="del">
          <ac:chgData name="Nils Erik Pedersen" userId="8c2c6c87-030e-4bc2-b12f-86c18a20259e" providerId="ADAL" clId="{46FC4129-7634-42DC-B273-07E3AA2FC700}" dt="2023-12-10T17:16:24.522" v="188" actId="478"/>
          <ac:picMkLst>
            <pc:docMk/>
            <pc:sldMk cId="3633172422" sldId="273"/>
            <ac:picMk id="3" creationId="{59D0A667-2247-6B4B-7951-62463111CBEA}"/>
          </ac:picMkLst>
        </pc:picChg>
        <pc:picChg chg="add mod">
          <ac:chgData name="Nils Erik Pedersen" userId="8c2c6c87-030e-4bc2-b12f-86c18a20259e" providerId="ADAL" clId="{46FC4129-7634-42DC-B273-07E3AA2FC700}" dt="2023-12-10T17:17:55.028" v="199" actId="1076"/>
          <ac:picMkLst>
            <pc:docMk/>
            <pc:sldMk cId="3633172422" sldId="273"/>
            <ac:picMk id="5" creationId="{7E677D82-0E0E-6288-CAE5-1453DA8C041B}"/>
          </ac:picMkLst>
        </pc:picChg>
        <pc:picChg chg="del">
          <ac:chgData name="Nils Erik Pedersen" userId="8c2c6c87-030e-4bc2-b12f-86c18a20259e" providerId="ADAL" clId="{46FC4129-7634-42DC-B273-07E3AA2FC700}" dt="2023-12-10T17:16:22.769" v="186" actId="478"/>
          <ac:picMkLst>
            <pc:docMk/>
            <pc:sldMk cId="3633172422" sldId="273"/>
            <ac:picMk id="6" creationId="{4ABB8386-E668-D4FB-A4C8-5C902D32157C}"/>
          </ac:picMkLst>
        </pc:picChg>
        <pc:picChg chg="add mod">
          <ac:chgData name="Nils Erik Pedersen" userId="8c2c6c87-030e-4bc2-b12f-86c18a20259e" providerId="ADAL" clId="{46FC4129-7634-42DC-B273-07E3AA2FC700}" dt="2023-12-10T17:17:52.231" v="198" actId="1076"/>
          <ac:picMkLst>
            <pc:docMk/>
            <pc:sldMk cId="3633172422" sldId="273"/>
            <ac:picMk id="8" creationId="{5C27D438-37E5-BB26-9A5B-E0B8DE548885}"/>
          </ac:picMkLst>
        </pc:picChg>
        <pc:picChg chg="del">
          <ac:chgData name="Nils Erik Pedersen" userId="8c2c6c87-030e-4bc2-b12f-86c18a20259e" providerId="ADAL" clId="{46FC4129-7634-42DC-B273-07E3AA2FC700}" dt="2023-12-10T17:16:23.804" v="187" actId="478"/>
          <ac:picMkLst>
            <pc:docMk/>
            <pc:sldMk cId="3633172422" sldId="273"/>
            <ac:picMk id="9" creationId="{BD163E27-8E64-EE9B-797C-7B8273880B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80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780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37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40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3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79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73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950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43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435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9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EBD0-4852-4237-A19C-8165B7A48AE6}" type="datetimeFigureOut">
              <a:rPr lang="nb-NO" smtClean="0"/>
              <a:t>10.12.2023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5509-315C-4072-805C-F127C9D7D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50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7CBD15B8-0BC9-4CCF-A526-A1E45F6F7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424614"/>
            <a:ext cx="4647368" cy="2779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CD6F001B-9B1B-4EC4-9A93-3773EBC95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608" y="3428999"/>
            <a:ext cx="4647368" cy="2779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534" y="1400605"/>
            <a:ext cx="4235516" cy="656504"/>
          </a:xfrm>
          <a:prstGeom prst="rect">
            <a:avLst/>
          </a:prstGeom>
          <a:noFill/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32D10F4-8ACC-6E14-64BE-7EB256167EB8}"/>
              </a:ext>
            </a:extLst>
          </p:cNvPr>
          <p:cNvSpPr txBox="1"/>
          <p:nvPr/>
        </p:nvSpPr>
        <p:spPr>
          <a:xfrm>
            <a:off x="5482483" y="2348225"/>
            <a:ext cx="5837750" cy="3515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Vannforsyning og reservevannforsyning i Follo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op 5 health benefits of drinking water | BBC Good Food">
            <a:extLst>
              <a:ext uri="{FF2B5EF4-FFF2-40B4-BE49-F238E27FC236}">
                <a16:creationId xmlns:a16="http://schemas.microsoft.com/office/drawing/2014/main" id="{B199D6B3-3DC5-5E76-437B-E119CD54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07" y="3628311"/>
            <a:ext cx="4235516" cy="21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119E181-E05E-4651-37DC-C37A4FD4EE93}"/>
              </a:ext>
            </a:extLst>
          </p:cNvPr>
          <p:cNvSpPr txBox="1"/>
          <p:nvPr/>
        </p:nvSpPr>
        <p:spPr>
          <a:xfrm>
            <a:off x="10337581" y="5662108"/>
            <a:ext cx="185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Nils Erik Pedersen</a:t>
            </a:r>
          </a:p>
        </p:txBody>
      </p:sp>
    </p:spTree>
    <p:extLst>
      <p:ext uri="{BB962C8B-B14F-4D97-AF65-F5344CB8AC3E}">
        <p14:creationId xmlns:p14="http://schemas.microsoft.com/office/powerpoint/2010/main" val="363422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55629AD-4329-A84C-24CB-84F0A5FD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86" y="1193732"/>
            <a:ext cx="11441151" cy="5557905"/>
          </a:xfrm>
          <a:prstGeom prst="rect">
            <a:avLst/>
          </a:prstGeom>
        </p:spPr>
      </p:pic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768CE94-DB42-E40A-AEC4-7E8AB5BE63C8}"/>
              </a:ext>
            </a:extLst>
          </p:cNvPr>
          <p:cNvSpPr txBox="1"/>
          <p:nvPr/>
        </p:nvSpPr>
        <p:spPr>
          <a:xfrm>
            <a:off x="2768425" y="1301274"/>
            <a:ext cx="760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Grove estimater basert på en rekke forutsetninger med stor grad av usikkerhet!</a:t>
            </a:r>
          </a:p>
        </p:txBody>
      </p:sp>
    </p:spTree>
    <p:extLst>
      <p:ext uri="{BB962C8B-B14F-4D97-AF65-F5344CB8AC3E}">
        <p14:creationId xmlns:p14="http://schemas.microsoft.com/office/powerpoint/2010/main" val="72180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5A88FFB-B209-F612-B25B-2B007E087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8596"/>
          <a:stretch/>
        </p:blipFill>
        <p:spPr>
          <a:xfrm>
            <a:off x="475432" y="1605777"/>
            <a:ext cx="5620568" cy="330070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4532709-2859-D5D5-B766-CB72BFBB1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" r="-535"/>
          <a:stretch/>
        </p:blipFill>
        <p:spPr>
          <a:xfrm>
            <a:off x="6421852" y="2545346"/>
            <a:ext cx="5294716" cy="387462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C75C616-2E88-B049-7335-F848017AF6E7}"/>
              </a:ext>
            </a:extLst>
          </p:cNvPr>
          <p:cNvSpPr txBox="1"/>
          <p:nvPr/>
        </p:nvSpPr>
        <p:spPr>
          <a:xfrm>
            <a:off x="807194" y="5173320"/>
            <a:ext cx="524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Betydelig vekst i avløpsgebyret fremover</a:t>
            </a:r>
          </a:p>
        </p:txBody>
      </p:sp>
    </p:spTree>
    <p:extLst>
      <p:ext uri="{BB962C8B-B14F-4D97-AF65-F5344CB8AC3E}">
        <p14:creationId xmlns:p14="http://schemas.microsoft.com/office/powerpoint/2010/main" val="13911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953936F5-BE5F-2254-714B-DB9735197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70" y="2979527"/>
            <a:ext cx="3210373" cy="771633"/>
          </a:xfrm>
          <a:prstGeom prst="rect">
            <a:avLst/>
          </a:prstGeom>
        </p:spPr>
      </p:pic>
      <p:sp>
        <p:nvSpPr>
          <p:cNvPr id="2" name="Sylinder 1">
            <a:extLst>
              <a:ext uri="{FF2B5EF4-FFF2-40B4-BE49-F238E27FC236}">
                <a16:creationId xmlns:a16="http://schemas.microsoft.com/office/drawing/2014/main" id="{8A818C7D-CE58-3F95-DE69-EF30212B4DCE}"/>
              </a:ext>
            </a:extLst>
          </p:cNvPr>
          <p:cNvSpPr/>
          <p:nvPr/>
        </p:nvSpPr>
        <p:spPr>
          <a:xfrm>
            <a:off x="700194" y="2345909"/>
            <a:ext cx="1658327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Glitrevannverket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BA5372EA-C2D0-6D92-50A2-8181DF5E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69" y="2793794"/>
            <a:ext cx="2762636" cy="971686"/>
          </a:xfrm>
          <a:prstGeom prst="rect">
            <a:avLst/>
          </a:prstGeom>
        </p:spPr>
      </p:pic>
      <p:sp>
        <p:nvSpPr>
          <p:cNvPr id="3" name="Sylinder 2">
            <a:extLst>
              <a:ext uri="{FF2B5EF4-FFF2-40B4-BE49-F238E27FC236}">
                <a16:creationId xmlns:a16="http://schemas.microsoft.com/office/drawing/2014/main" id="{770760F6-298D-8EE9-D588-83BFFA8BF435}"/>
              </a:ext>
            </a:extLst>
          </p:cNvPr>
          <p:cNvSpPr/>
          <p:nvPr/>
        </p:nvSpPr>
        <p:spPr>
          <a:xfrm>
            <a:off x="2447014" y="1583114"/>
            <a:ext cx="1563734" cy="8510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Asker og Bærum vannverk (ABV)</a:t>
            </a:r>
          </a:p>
        </p:txBody>
      </p:sp>
      <p:sp>
        <p:nvSpPr>
          <p:cNvPr id="5" name="Sylinder 4">
            <a:extLst>
              <a:ext uri="{FF2B5EF4-FFF2-40B4-BE49-F238E27FC236}">
                <a16:creationId xmlns:a16="http://schemas.microsoft.com/office/drawing/2014/main" id="{334D78B1-E981-9DA4-5A11-0FBF8FB7CD29}"/>
              </a:ext>
            </a:extLst>
          </p:cNvPr>
          <p:cNvSpPr/>
          <p:nvPr/>
        </p:nvSpPr>
        <p:spPr>
          <a:xfrm>
            <a:off x="5083008" y="1232991"/>
            <a:ext cx="2074537" cy="1566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Oslo kommune (VAV)</a:t>
            </a:r>
          </a:p>
        </p:txBody>
      </p:sp>
      <p:sp>
        <p:nvSpPr>
          <p:cNvPr id="8" name="Sylinder 7">
            <a:extLst>
              <a:ext uri="{FF2B5EF4-FFF2-40B4-BE49-F238E27FC236}">
                <a16:creationId xmlns:a16="http://schemas.microsoft.com/office/drawing/2014/main" id="{0F8D9B19-B0B7-6A7B-CE72-E9055CF1823B}"/>
              </a:ext>
            </a:extLst>
          </p:cNvPr>
          <p:cNvSpPr/>
          <p:nvPr/>
        </p:nvSpPr>
        <p:spPr>
          <a:xfrm>
            <a:off x="7900344" y="2686574"/>
            <a:ext cx="953724" cy="3906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/>
              <a:t>Oppegård vannverk (Stangåsen)</a:t>
            </a:r>
          </a:p>
        </p:txBody>
      </p:sp>
      <p:sp>
        <p:nvSpPr>
          <p:cNvPr id="9" name="Sylinder 8">
            <a:extLst>
              <a:ext uri="{FF2B5EF4-FFF2-40B4-BE49-F238E27FC236}">
                <a16:creationId xmlns:a16="http://schemas.microsoft.com/office/drawing/2014/main" id="{529553F9-2D5F-B90C-4C5C-CFE3FAC8174B}"/>
              </a:ext>
            </a:extLst>
          </p:cNvPr>
          <p:cNvSpPr/>
          <p:nvPr/>
        </p:nvSpPr>
        <p:spPr>
          <a:xfrm>
            <a:off x="5483178" y="5801646"/>
            <a:ext cx="1339864" cy="6038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MOVAR</a:t>
            </a:r>
          </a:p>
        </p:txBody>
      </p:sp>
      <p:sp>
        <p:nvSpPr>
          <p:cNvPr id="10" name="Sylinder 9">
            <a:extLst>
              <a:ext uri="{FF2B5EF4-FFF2-40B4-BE49-F238E27FC236}">
                <a16:creationId xmlns:a16="http://schemas.microsoft.com/office/drawing/2014/main" id="{A45763A7-C745-C4EF-8BB9-57E678903295}"/>
              </a:ext>
            </a:extLst>
          </p:cNvPr>
          <p:cNvSpPr/>
          <p:nvPr/>
        </p:nvSpPr>
        <p:spPr>
          <a:xfrm>
            <a:off x="8702719" y="1583114"/>
            <a:ext cx="1563734" cy="8510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Nedre Romerike vannverk (NRVA)</a:t>
            </a:r>
          </a:p>
        </p:txBody>
      </p:sp>
      <p:sp>
        <p:nvSpPr>
          <p:cNvPr id="11" name="Sylinder 10">
            <a:extLst>
              <a:ext uri="{FF2B5EF4-FFF2-40B4-BE49-F238E27FC236}">
                <a16:creationId xmlns:a16="http://schemas.microsoft.com/office/drawing/2014/main" id="{464A9357-0B12-6609-23CF-113D8290A2FF}"/>
              </a:ext>
            </a:extLst>
          </p:cNvPr>
          <p:cNvSpPr/>
          <p:nvPr/>
        </p:nvSpPr>
        <p:spPr>
          <a:xfrm>
            <a:off x="3074251" y="6051887"/>
            <a:ext cx="1563735" cy="69052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FREVAR</a:t>
            </a:r>
          </a:p>
        </p:txBody>
      </p:sp>
      <p:pic>
        <p:nvPicPr>
          <p:cNvPr id="1026" name="Picture 2" descr="Ås kommune logo">
            <a:extLst>
              <a:ext uri="{FF2B5EF4-FFF2-40B4-BE49-F238E27FC236}">
                <a16:creationId xmlns:a16="http://schemas.microsoft.com/office/drawing/2014/main" id="{A1AA7A9C-1CFA-1DD6-2CEB-0B49837D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24" y="3619895"/>
            <a:ext cx="2890837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linder 12">
            <a:extLst>
              <a:ext uri="{FF2B5EF4-FFF2-40B4-BE49-F238E27FC236}">
                <a16:creationId xmlns:a16="http://schemas.microsoft.com/office/drawing/2014/main" id="{141B29E3-D07B-2BCE-4D54-9553BA0146D3}"/>
              </a:ext>
            </a:extLst>
          </p:cNvPr>
          <p:cNvSpPr/>
          <p:nvPr/>
        </p:nvSpPr>
        <p:spPr>
          <a:xfrm>
            <a:off x="8032787" y="6103586"/>
            <a:ext cx="1339864" cy="6038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Baterød vannverk</a:t>
            </a:r>
          </a:p>
          <a:p>
            <a:pPr algn="ctr"/>
            <a:r>
              <a:rPr lang="nb-NO" sz="1200" dirty="0"/>
              <a:t> (Sarpsborg)</a:t>
            </a:r>
          </a:p>
        </p:txBody>
      </p:sp>
      <p:pic>
        <p:nvPicPr>
          <p:cNvPr id="1034" name="Picture 10" descr=" logo">
            <a:extLst>
              <a:ext uri="{FF2B5EF4-FFF2-40B4-BE49-F238E27FC236}">
                <a16:creationId xmlns:a16="http://schemas.microsoft.com/office/drawing/2014/main" id="{40EED4E2-C54F-0D64-ACA7-D11D92C9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08" y="4608540"/>
            <a:ext cx="2052739" cy="7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Kobling: vinkel 30">
            <a:extLst>
              <a:ext uri="{FF2B5EF4-FFF2-40B4-BE49-F238E27FC236}">
                <a16:creationId xmlns:a16="http://schemas.microsoft.com/office/drawing/2014/main" id="{6A404261-6711-A0E2-4554-9C92F5664D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90964" y="1855053"/>
            <a:ext cx="656053" cy="379439"/>
          </a:xfrm>
          <a:prstGeom prst="bentConnector3">
            <a:avLst>
              <a:gd name="adj1" fmla="val 9902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Kobling: vinkel 42">
            <a:extLst>
              <a:ext uri="{FF2B5EF4-FFF2-40B4-BE49-F238E27FC236}">
                <a16:creationId xmlns:a16="http://schemas.microsoft.com/office/drawing/2014/main" id="{ACD06BE6-2CA0-F537-80EB-0A4E1E298F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8425" y="1855052"/>
            <a:ext cx="887839" cy="24589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obling: vinkel 44">
            <a:extLst>
              <a:ext uri="{FF2B5EF4-FFF2-40B4-BE49-F238E27FC236}">
                <a16:creationId xmlns:a16="http://schemas.microsoft.com/office/drawing/2014/main" id="{151EB8A1-555B-539C-8965-394EC7463766}"/>
              </a:ext>
            </a:extLst>
          </p:cNvPr>
          <p:cNvCxnSpPr>
            <a:cxnSpLocks/>
          </p:cNvCxnSpPr>
          <p:nvPr/>
        </p:nvCxnSpPr>
        <p:spPr>
          <a:xfrm rot="10800000">
            <a:off x="7326219" y="1950734"/>
            <a:ext cx="1207829" cy="13769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Kobling: vinkel 46">
            <a:extLst>
              <a:ext uri="{FF2B5EF4-FFF2-40B4-BE49-F238E27FC236}">
                <a16:creationId xmlns:a16="http://schemas.microsoft.com/office/drawing/2014/main" id="{EDDF042D-8199-053C-243A-71C3F570C69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152112" y="2430296"/>
            <a:ext cx="710205" cy="361989"/>
          </a:xfrm>
          <a:prstGeom prst="bentConnector3">
            <a:avLst>
              <a:gd name="adj1" fmla="val 9706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Kobling: vinkel 50">
            <a:extLst>
              <a:ext uri="{FF2B5EF4-FFF2-40B4-BE49-F238E27FC236}">
                <a16:creationId xmlns:a16="http://schemas.microsoft.com/office/drawing/2014/main" id="{3D7E3A28-D0A2-2C48-679B-9D620DA991AD}"/>
              </a:ext>
            </a:extLst>
          </p:cNvPr>
          <p:cNvCxnSpPr>
            <a:cxnSpLocks/>
            <a:stCxn id="1026" idx="3"/>
          </p:cNvCxnSpPr>
          <p:nvPr/>
        </p:nvCxnSpPr>
        <p:spPr>
          <a:xfrm flipV="1">
            <a:off x="6999261" y="3769975"/>
            <a:ext cx="1241360" cy="288070"/>
          </a:xfrm>
          <a:prstGeom prst="bentConnector3">
            <a:avLst>
              <a:gd name="adj1" fmla="val 9978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Kobling: vinkel 53">
            <a:extLst>
              <a:ext uri="{FF2B5EF4-FFF2-40B4-BE49-F238E27FC236}">
                <a16:creationId xmlns:a16="http://schemas.microsoft.com/office/drawing/2014/main" id="{4B1AA6A7-EA9D-64B6-5633-84E2D6F38A86}"/>
              </a:ext>
            </a:extLst>
          </p:cNvPr>
          <p:cNvCxnSpPr>
            <a:cxnSpLocks/>
          </p:cNvCxnSpPr>
          <p:nvPr/>
        </p:nvCxnSpPr>
        <p:spPr>
          <a:xfrm>
            <a:off x="1529357" y="3371726"/>
            <a:ext cx="814113" cy="225966"/>
          </a:xfrm>
          <a:prstGeom prst="bentConnector3">
            <a:avLst>
              <a:gd name="adj1" fmla="val -112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Kobling: vinkel 1024">
            <a:extLst>
              <a:ext uri="{FF2B5EF4-FFF2-40B4-BE49-F238E27FC236}">
                <a16:creationId xmlns:a16="http://schemas.microsoft.com/office/drawing/2014/main" id="{6C81CE4C-E320-A5CD-C844-93AD6BCCBA84}"/>
              </a:ext>
            </a:extLst>
          </p:cNvPr>
          <p:cNvCxnSpPr>
            <a:cxnSpLocks/>
          </p:cNvCxnSpPr>
          <p:nvPr/>
        </p:nvCxnSpPr>
        <p:spPr>
          <a:xfrm>
            <a:off x="3190736" y="3830035"/>
            <a:ext cx="814113" cy="225966"/>
          </a:xfrm>
          <a:prstGeom prst="bentConnector3">
            <a:avLst>
              <a:gd name="adj1" fmla="val -112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Kobling: vinkel 1026">
            <a:extLst>
              <a:ext uri="{FF2B5EF4-FFF2-40B4-BE49-F238E27FC236}">
                <a16:creationId xmlns:a16="http://schemas.microsoft.com/office/drawing/2014/main" id="{8B69089A-EFCA-2893-6810-D32A312F29A6}"/>
              </a:ext>
            </a:extLst>
          </p:cNvPr>
          <p:cNvCxnSpPr>
            <a:cxnSpLocks/>
          </p:cNvCxnSpPr>
          <p:nvPr/>
        </p:nvCxnSpPr>
        <p:spPr>
          <a:xfrm>
            <a:off x="4445876" y="4571099"/>
            <a:ext cx="550388" cy="369862"/>
          </a:xfrm>
          <a:prstGeom prst="bentConnector3">
            <a:avLst>
              <a:gd name="adj1" fmla="val 732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Kobling: vinkel 1029">
            <a:extLst>
              <a:ext uri="{FF2B5EF4-FFF2-40B4-BE49-F238E27FC236}">
                <a16:creationId xmlns:a16="http://schemas.microsoft.com/office/drawing/2014/main" id="{EAC9400D-D912-6B3B-8CC0-EF7368AE248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5658978" y="5307514"/>
            <a:ext cx="548576" cy="43968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Rett pilkobling 1041">
            <a:extLst>
              <a:ext uri="{FF2B5EF4-FFF2-40B4-BE49-F238E27FC236}">
                <a16:creationId xmlns:a16="http://schemas.microsoft.com/office/drawing/2014/main" id="{1BFA840B-C5D8-5CFC-FA11-205A59FE0F14}"/>
              </a:ext>
            </a:extLst>
          </p:cNvPr>
          <p:cNvCxnSpPr>
            <a:cxnSpLocks/>
          </p:cNvCxnSpPr>
          <p:nvPr/>
        </p:nvCxnSpPr>
        <p:spPr>
          <a:xfrm>
            <a:off x="4721070" y="6678850"/>
            <a:ext cx="32090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Rett pilkobling 1043">
            <a:extLst>
              <a:ext uri="{FF2B5EF4-FFF2-40B4-BE49-F238E27FC236}">
                <a16:creationId xmlns:a16="http://schemas.microsoft.com/office/drawing/2014/main" id="{9679455E-F72C-53D5-2C3F-4519A27C19B2}"/>
              </a:ext>
            </a:extLst>
          </p:cNvPr>
          <p:cNvCxnSpPr>
            <a:cxnSpLocks/>
          </p:cNvCxnSpPr>
          <p:nvPr/>
        </p:nvCxnSpPr>
        <p:spPr>
          <a:xfrm>
            <a:off x="6123507" y="6470168"/>
            <a:ext cx="0" cy="2086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C9161392-B34E-1D55-018E-A57EB085A993}"/>
              </a:ext>
            </a:extLst>
          </p:cNvPr>
          <p:cNvSpPr/>
          <p:nvPr/>
        </p:nvSpPr>
        <p:spPr>
          <a:xfrm>
            <a:off x="218114" y="1232991"/>
            <a:ext cx="11627141" cy="562500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A611C51-F418-78B1-3399-A2B8790EAC38}"/>
              </a:ext>
            </a:extLst>
          </p:cNvPr>
          <p:cNvSpPr txBox="1"/>
          <p:nvPr/>
        </p:nvSpPr>
        <p:spPr>
          <a:xfrm>
            <a:off x="500292" y="1373088"/>
            <a:ext cx="996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Plan for videre arbeid: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01AC35F-A7A1-6C20-A4B1-319D0D105C13}"/>
              </a:ext>
            </a:extLst>
          </p:cNvPr>
          <p:cNvSpPr txBox="1"/>
          <p:nvPr/>
        </p:nvSpPr>
        <p:spPr>
          <a:xfrm>
            <a:off x="524374" y="2172650"/>
            <a:ext cx="8442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70C0"/>
                </a:solidFill>
              </a:rPr>
              <a:t>Forhandling med Glitrevannverket IKS om langsiktige vannleveranser. 150 l/s i ordinær forsyning 250 l/s i en reservevannsituasjon.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70C0"/>
                </a:solidFill>
              </a:rPr>
              <a:t>Forhandlinger med MOVAR IKS. Gjensidig reservevannavtale 105 l/s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70C0"/>
                </a:solidFill>
              </a:rPr>
              <a:t>Nytt Baterød vannverk i Sarpsborg. Konsekvenser for vannbehandling og ledningsnett mellom Sarpsborg og Fredrikstad ved oppdimensjonering med 100-150 l/s. Mulighet for å frigjøre reservevannkapasitet hos MOVAR 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70C0"/>
                </a:solidFill>
              </a:rPr>
              <a:t>Nytt og oppgradert ledningsnett i Follo regionen. Dimensjonerende data, trasevalg og utfordringer. 250 l/s mellom </a:t>
            </a:r>
            <a:r>
              <a:rPr lang="nb-NO" dirty="0" err="1">
                <a:solidFill>
                  <a:srgbClr val="0070C0"/>
                </a:solidFill>
              </a:rPr>
              <a:t>Beston</a:t>
            </a:r>
            <a:r>
              <a:rPr lang="nb-NO" dirty="0">
                <a:solidFill>
                  <a:srgbClr val="0070C0"/>
                </a:solidFill>
              </a:rPr>
              <a:t> (Hurumlandet) og </a:t>
            </a:r>
            <a:r>
              <a:rPr lang="nb-NO" dirty="0" err="1">
                <a:solidFill>
                  <a:srgbClr val="0070C0"/>
                </a:solidFill>
              </a:rPr>
              <a:t>Bollerudåsen</a:t>
            </a:r>
            <a:r>
              <a:rPr lang="nb-NO" dirty="0">
                <a:solidFill>
                  <a:srgbClr val="0070C0"/>
                </a:solidFill>
              </a:rPr>
              <a:t> (Ski), 150 l/s mellom Ås og Vestby.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70C0"/>
                </a:solidFill>
              </a:rPr>
              <a:t>Kostnadsberegninger for alle nødvendige tiltak i regionen, både på vannbehandling og ledningsanlegg.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70C0"/>
                </a:solidFill>
              </a:rPr>
              <a:t>Overordnet ROS analyse for regionen som grunnlag for endelig dimensjonering.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70C0"/>
                </a:solidFill>
              </a:rPr>
              <a:t>Fordeling av kostnader basert på en forståelig kost/nytte vurdering.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70C0"/>
                </a:solidFill>
              </a:rPr>
              <a:t>Forhandling av leveringsavtaler og reservevannavtaler.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70C0"/>
                </a:solidFill>
              </a:rPr>
              <a:t>Politiske avklaringer og vedtak – juni 2024.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176D6D16-6075-1B3F-B27C-6CB23584F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942" y="1933372"/>
            <a:ext cx="3314559" cy="4184288"/>
          </a:xfrm>
          <a:prstGeom prst="rect">
            <a:avLst/>
          </a:prstGeom>
        </p:spPr>
      </p:pic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49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5AFCCCA-444C-F4E1-1B63-6AA9A14C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7752"/>
            <a:ext cx="12192000" cy="36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2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749CDC3-82DC-52D1-0000-9EC8A94BC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23" y="1419155"/>
            <a:ext cx="6226371" cy="445733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F431BCD-BAB1-66FF-DE7B-2FC68C527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80" y="1233279"/>
            <a:ext cx="5322317" cy="56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9D0A667-2247-6B4B-7951-62463111C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4" y="1502228"/>
            <a:ext cx="3857710" cy="4516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ABB8386-E668-D4FB-A4C8-5C902D321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675" y="1502228"/>
            <a:ext cx="6861446" cy="1263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D163E27-8E64-EE9B-797C-7B8273880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676" y="3081901"/>
            <a:ext cx="6861445" cy="3568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CBC2BFF-1E32-411B-F9F6-532CDBC6CB5E}"/>
              </a:ext>
            </a:extLst>
          </p:cNvPr>
          <p:cNvSpPr txBox="1"/>
          <p:nvPr/>
        </p:nvSpPr>
        <p:spPr>
          <a:xfrm>
            <a:off x="0" y="6249151"/>
            <a:ext cx="414078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Sweco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10067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242163C-7ED1-0F69-402E-31523B65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90" y="1347466"/>
            <a:ext cx="8870302" cy="5510534"/>
          </a:xfrm>
          <a:prstGeom prst="rect">
            <a:avLst/>
          </a:prstGeom>
        </p:spPr>
      </p:pic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B4B1EF7-2121-CE19-E301-154E4D402AC9}"/>
              </a:ext>
            </a:extLst>
          </p:cNvPr>
          <p:cNvSpPr txBox="1"/>
          <p:nvPr/>
        </p:nvSpPr>
        <p:spPr>
          <a:xfrm>
            <a:off x="9181170" y="1904714"/>
            <a:ext cx="2839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Likelydende vedtak i Ås.</a:t>
            </a:r>
          </a:p>
          <a:p>
            <a:r>
              <a:rPr lang="nb-NO" dirty="0"/>
              <a:t>Nordre Follo og Vestby har også vedtak om dagmulkter</a:t>
            </a:r>
          </a:p>
        </p:txBody>
      </p:sp>
    </p:spTree>
    <p:extLst>
      <p:ext uri="{BB962C8B-B14F-4D97-AF65-F5344CB8AC3E}">
        <p14:creationId xmlns:p14="http://schemas.microsoft.com/office/powerpoint/2010/main" val="20577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E677D82-0E0E-6288-CAE5-1453DA8C0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802" y="1397515"/>
            <a:ext cx="3754750" cy="526778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C27D438-37E5-BB26-9A5B-E0B8DE548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010" y="1379646"/>
            <a:ext cx="2591498" cy="54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7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23">
            <a:extLst>
              <a:ext uri="{FF2B5EF4-FFF2-40B4-BE49-F238E27FC236}">
                <a16:creationId xmlns:a16="http://schemas.microsoft.com/office/drawing/2014/main" id="{141F4289-A185-F421-F54A-293DB59E3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71" y="2394813"/>
            <a:ext cx="1428949" cy="57158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953936F5-BE5F-2254-714B-DB973519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470" y="2979527"/>
            <a:ext cx="3210373" cy="771633"/>
          </a:xfrm>
          <a:prstGeom prst="rect">
            <a:avLst/>
          </a:prstGeom>
        </p:spPr>
      </p:pic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linder 1">
            <a:extLst>
              <a:ext uri="{FF2B5EF4-FFF2-40B4-BE49-F238E27FC236}">
                <a16:creationId xmlns:a16="http://schemas.microsoft.com/office/drawing/2014/main" id="{8A818C7D-CE58-3F95-DE69-EF30212B4DCE}"/>
              </a:ext>
            </a:extLst>
          </p:cNvPr>
          <p:cNvSpPr/>
          <p:nvPr/>
        </p:nvSpPr>
        <p:spPr>
          <a:xfrm>
            <a:off x="700194" y="2345909"/>
            <a:ext cx="1658327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Glitrevannverket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BA5372EA-C2D0-6D92-50A2-8181DF5EE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469" y="2793794"/>
            <a:ext cx="2762636" cy="971686"/>
          </a:xfrm>
          <a:prstGeom prst="rect">
            <a:avLst/>
          </a:prstGeom>
        </p:spPr>
      </p:pic>
      <p:sp>
        <p:nvSpPr>
          <p:cNvPr id="3" name="Sylinder 2">
            <a:extLst>
              <a:ext uri="{FF2B5EF4-FFF2-40B4-BE49-F238E27FC236}">
                <a16:creationId xmlns:a16="http://schemas.microsoft.com/office/drawing/2014/main" id="{770760F6-298D-8EE9-D588-83BFFA8BF435}"/>
              </a:ext>
            </a:extLst>
          </p:cNvPr>
          <p:cNvSpPr/>
          <p:nvPr/>
        </p:nvSpPr>
        <p:spPr>
          <a:xfrm>
            <a:off x="2447014" y="1583114"/>
            <a:ext cx="1563734" cy="8510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Asker og Bærum vannverk (ABV)</a:t>
            </a:r>
          </a:p>
        </p:txBody>
      </p:sp>
      <p:sp>
        <p:nvSpPr>
          <p:cNvPr id="5" name="Sylinder 4">
            <a:extLst>
              <a:ext uri="{FF2B5EF4-FFF2-40B4-BE49-F238E27FC236}">
                <a16:creationId xmlns:a16="http://schemas.microsoft.com/office/drawing/2014/main" id="{334D78B1-E981-9DA4-5A11-0FBF8FB7CD29}"/>
              </a:ext>
            </a:extLst>
          </p:cNvPr>
          <p:cNvSpPr/>
          <p:nvPr/>
        </p:nvSpPr>
        <p:spPr>
          <a:xfrm>
            <a:off x="5083008" y="1232991"/>
            <a:ext cx="2074537" cy="1566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Oslo kommune (VAV)</a:t>
            </a:r>
          </a:p>
        </p:txBody>
      </p:sp>
      <p:sp>
        <p:nvSpPr>
          <p:cNvPr id="8" name="Sylinder 7">
            <a:extLst>
              <a:ext uri="{FF2B5EF4-FFF2-40B4-BE49-F238E27FC236}">
                <a16:creationId xmlns:a16="http://schemas.microsoft.com/office/drawing/2014/main" id="{0F8D9B19-B0B7-6A7B-CE72-E9055CF1823B}"/>
              </a:ext>
            </a:extLst>
          </p:cNvPr>
          <p:cNvSpPr/>
          <p:nvPr/>
        </p:nvSpPr>
        <p:spPr>
          <a:xfrm>
            <a:off x="7900344" y="2686574"/>
            <a:ext cx="953724" cy="3906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/>
              <a:t>Oppegård vannverk (Stangåsen)</a:t>
            </a:r>
          </a:p>
        </p:txBody>
      </p:sp>
      <p:sp>
        <p:nvSpPr>
          <p:cNvPr id="9" name="Sylinder 8">
            <a:extLst>
              <a:ext uri="{FF2B5EF4-FFF2-40B4-BE49-F238E27FC236}">
                <a16:creationId xmlns:a16="http://schemas.microsoft.com/office/drawing/2014/main" id="{529553F9-2D5F-B90C-4C5C-CFE3FAC8174B}"/>
              </a:ext>
            </a:extLst>
          </p:cNvPr>
          <p:cNvSpPr/>
          <p:nvPr/>
        </p:nvSpPr>
        <p:spPr>
          <a:xfrm>
            <a:off x="5483178" y="5801646"/>
            <a:ext cx="1339864" cy="6038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MOVAR</a:t>
            </a:r>
          </a:p>
        </p:txBody>
      </p:sp>
      <p:sp>
        <p:nvSpPr>
          <p:cNvPr id="10" name="Sylinder 9">
            <a:extLst>
              <a:ext uri="{FF2B5EF4-FFF2-40B4-BE49-F238E27FC236}">
                <a16:creationId xmlns:a16="http://schemas.microsoft.com/office/drawing/2014/main" id="{A45763A7-C745-C4EF-8BB9-57E678903295}"/>
              </a:ext>
            </a:extLst>
          </p:cNvPr>
          <p:cNvSpPr/>
          <p:nvPr/>
        </p:nvSpPr>
        <p:spPr>
          <a:xfrm>
            <a:off x="8702719" y="1583114"/>
            <a:ext cx="1563734" cy="8510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Nedre Romerike vannverk (NRVA)</a:t>
            </a:r>
          </a:p>
        </p:txBody>
      </p:sp>
      <p:sp>
        <p:nvSpPr>
          <p:cNvPr id="11" name="Sylinder 10">
            <a:extLst>
              <a:ext uri="{FF2B5EF4-FFF2-40B4-BE49-F238E27FC236}">
                <a16:creationId xmlns:a16="http://schemas.microsoft.com/office/drawing/2014/main" id="{464A9357-0B12-6609-23CF-113D8290A2FF}"/>
              </a:ext>
            </a:extLst>
          </p:cNvPr>
          <p:cNvSpPr/>
          <p:nvPr/>
        </p:nvSpPr>
        <p:spPr>
          <a:xfrm>
            <a:off x="3074251" y="6051887"/>
            <a:ext cx="1563735" cy="69052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FREVAR</a:t>
            </a:r>
          </a:p>
        </p:txBody>
      </p:sp>
      <p:pic>
        <p:nvPicPr>
          <p:cNvPr id="1026" name="Picture 2" descr="Ås kommune logo">
            <a:extLst>
              <a:ext uri="{FF2B5EF4-FFF2-40B4-BE49-F238E27FC236}">
                <a16:creationId xmlns:a16="http://schemas.microsoft.com/office/drawing/2014/main" id="{A1AA7A9C-1CFA-1DD6-2CEB-0B49837D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24" y="3619895"/>
            <a:ext cx="2890837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linder 12">
            <a:extLst>
              <a:ext uri="{FF2B5EF4-FFF2-40B4-BE49-F238E27FC236}">
                <a16:creationId xmlns:a16="http://schemas.microsoft.com/office/drawing/2014/main" id="{141B29E3-D07B-2BCE-4D54-9553BA0146D3}"/>
              </a:ext>
            </a:extLst>
          </p:cNvPr>
          <p:cNvSpPr/>
          <p:nvPr/>
        </p:nvSpPr>
        <p:spPr>
          <a:xfrm>
            <a:off x="8032787" y="6103586"/>
            <a:ext cx="1339864" cy="6038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Baterød vannverk</a:t>
            </a:r>
          </a:p>
          <a:p>
            <a:pPr algn="ctr"/>
            <a:r>
              <a:rPr lang="nb-NO" sz="1200" dirty="0"/>
              <a:t> (Sarpsborg)</a:t>
            </a:r>
          </a:p>
        </p:txBody>
      </p:sp>
      <p:pic>
        <p:nvPicPr>
          <p:cNvPr id="1034" name="Picture 10" descr=" logo">
            <a:extLst>
              <a:ext uri="{FF2B5EF4-FFF2-40B4-BE49-F238E27FC236}">
                <a16:creationId xmlns:a16="http://schemas.microsoft.com/office/drawing/2014/main" id="{40EED4E2-C54F-0D64-ACA7-D11D92C9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08" y="4608540"/>
            <a:ext cx="2052739" cy="7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Kobling: vinkel 30">
            <a:extLst>
              <a:ext uri="{FF2B5EF4-FFF2-40B4-BE49-F238E27FC236}">
                <a16:creationId xmlns:a16="http://schemas.microsoft.com/office/drawing/2014/main" id="{6A404261-6711-A0E2-4554-9C92F5664D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90964" y="1855053"/>
            <a:ext cx="656053" cy="379439"/>
          </a:xfrm>
          <a:prstGeom prst="bentConnector3">
            <a:avLst>
              <a:gd name="adj1" fmla="val 9902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Kobling: vinkel 42">
            <a:extLst>
              <a:ext uri="{FF2B5EF4-FFF2-40B4-BE49-F238E27FC236}">
                <a16:creationId xmlns:a16="http://schemas.microsoft.com/office/drawing/2014/main" id="{ACD06BE6-2CA0-F537-80EB-0A4E1E298F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8425" y="1855052"/>
            <a:ext cx="887839" cy="24589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obling: vinkel 44">
            <a:extLst>
              <a:ext uri="{FF2B5EF4-FFF2-40B4-BE49-F238E27FC236}">
                <a16:creationId xmlns:a16="http://schemas.microsoft.com/office/drawing/2014/main" id="{151EB8A1-555B-539C-8965-394EC7463766}"/>
              </a:ext>
            </a:extLst>
          </p:cNvPr>
          <p:cNvCxnSpPr>
            <a:cxnSpLocks/>
          </p:cNvCxnSpPr>
          <p:nvPr/>
        </p:nvCxnSpPr>
        <p:spPr>
          <a:xfrm rot="10800000">
            <a:off x="7326219" y="1950734"/>
            <a:ext cx="1207829" cy="13769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Kobling: vinkel 46">
            <a:extLst>
              <a:ext uri="{FF2B5EF4-FFF2-40B4-BE49-F238E27FC236}">
                <a16:creationId xmlns:a16="http://schemas.microsoft.com/office/drawing/2014/main" id="{EDDF042D-8199-053C-243A-71C3F570C69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152112" y="2430296"/>
            <a:ext cx="710205" cy="361989"/>
          </a:xfrm>
          <a:prstGeom prst="bentConnector3">
            <a:avLst>
              <a:gd name="adj1" fmla="val 9706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Kobling: vinkel 50">
            <a:extLst>
              <a:ext uri="{FF2B5EF4-FFF2-40B4-BE49-F238E27FC236}">
                <a16:creationId xmlns:a16="http://schemas.microsoft.com/office/drawing/2014/main" id="{3D7E3A28-D0A2-2C48-679B-9D620DA991AD}"/>
              </a:ext>
            </a:extLst>
          </p:cNvPr>
          <p:cNvCxnSpPr>
            <a:cxnSpLocks/>
            <a:stCxn id="1026" idx="3"/>
          </p:cNvCxnSpPr>
          <p:nvPr/>
        </p:nvCxnSpPr>
        <p:spPr>
          <a:xfrm flipV="1">
            <a:off x="6999261" y="3769975"/>
            <a:ext cx="1241360" cy="288070"/>
          </a:xfrm>
          <a:prstGeom prst="bentConnector3">
            <a:avLst>
              <a:gd name="adj1" fmla="val 9978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Kobling: vinkel 53">
            <a:extLst>
              <a:ext uri="{FF2B5EF4-FFF2-40B4-BE49-F238E27FC236}">
                <a16:creationId xmlns:a16="http://schemas.microsoft.com/office/drawing/2014/main" id="{4B1AA6A7-EA9D-64B6-5633-84E2D6F38A86}"/>
              </a:ext>
            </a:extLst>
          </p:cNvPr>
          <p:cNvCxnSpPr>
            <a:cxnSpLocks/>
          </p:cNvCxnSpPr>
          <p:nvPr/>
        </p:nvCxnSpPr>
        <p:spPr>
          <a:xfrm>
            <a:off x="1529357" y="3371726"/>
            <a:ext cx="814113" cy="225966"/>
          </a:xfrm>
          <a:prstGeom prst="bentConnector3">
            <a:avLst>
              <a:gd name="adj1" fmla="val -112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Kobling: vinkel 1024">
            <a:extLst>
              <a:ext uri="{FF2B5EF4-FFF2-40B4-BE49-F238E27FC236}">
                <a16:creationId xmlns:a16="http://schemas.microsoft.com/office/drawing/2014/main" id="{6C81CE4C-E320-A5CD-C844-93AD6BCCBA84}"/>
              </a:ext>
            </a:extLst>
          </p:cNvPr>
          <p:cNvCxnSpPr>
            <a:cxnSpLocks/>
          </p:cNvCxnSpPr>
          <p:nvPr/>
        </p:nvCxnSpPr>
        <p:spPr>
          <a:xfrm>
            <a:off x="3190736" y="3830035"/>
            <a:ext cx="814113" cy="225966"/>
          </a:xfrm>
          <a:prstGeom prst="bentConnector3">
            <a:avLst>
              <a:gd name="adj1" fmla="val -112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Kobling: vinkel 1026">
            <a:extLst>
              <a:ext uri="{FF2B5EF4-FFF2-40B4-BE49-F238E27FC236}">
                <a16:creationId xmlns:a16="http://schemas.microsoft.com/office/drawing/2014/main" id="{8B69089A-EFCA-2893-6810-D32A312F29A6}"/>
              </a:ext>
            </a:extLst>
          </p:cNvPr>
          <p:cNvCxnSpPr>
            <a:cxnSpLocks/>
          </p:cNvCxnSpPr>
          <p:nvPr/>
        </p:nvCxnSpPr>
        <p:spPr>
          <a:xfrm>
            <a:off x="4445876" y="4571099"/>
            <a:ext cx="550388" cy="369862"/>
          </a:xfrm>
          <a:prstGeom prst="bentConnector3">
            <a:avLst>
              <a:gd name="adj1" fmla="val 732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Kobling: vinkel 1029">
            <a:extLst>
              <a:ext uri="{FF2B5EF4-FFF2-40B4-BE49-F238E27FC236}">
                <a16:creationId xmlns:a16="http://schemas.microsoft.com/office/drawing/2014/main" id="{EAC9400D-D912-6B3B-8CC0-EF7368AE248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5658978" y="5307514"/>
            <a:ext cx="548576" cy="43968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Rett pilkobling 1041">
            <a:extLst>
              <a:ext uri="{FF2B5EF4-FFF2-40B4-BE49-F238E27FC236}">
                <a16:creationId xmlns:a16="http://schemas.microsoft.com/office/drawing/2014/main" id="{1BFA840B-C5D8-5CFC-FA11-205A59FE0F14}"/>
              </a:ext>
            </a:extLst>
          </p:cNvPr>
          <p:cNvCxnSpPr>
            <a:cxnSpLocks/>
          </p:cNvCxnSpPr>
          <p:nvPr/>
        </p:nvCxnSpPr>
        <p:spPr>
          <a:xfrm>
            <a:off x="4721070" y="6678850"/>
            <a:ext cx="32090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Rett pilkobling 1043">
            <a:extLst>
              <a:ext uri="{FF2B5EF4-FFF2-40B4-BE49-F238E27FC236}">
                <a16:creationId xmlns:a16="http://schemas.microsoft.com/office/drawing/2014/main" id="{9679455E-F72C-53D5-2C3F-4519A27C19B2}"/>
              </a:ext>
            </a:extLst>
          </p:cNvPr>
          <p:cNvCxnSpPr>
            <a:cxnSpLocks/>
          </p:cNvCxnSpPr>
          <p:nvPr/>
        </p:nvCxnSpPr>
        <p:spPr>
          <a:xfrm>
            <a:off x="6123507" y="6470168"/>
            <a:ext cx="0" cy="2086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Sylinder 1052">
            <a:extLst>
              <a:ext uri="{FF2B5EF4-FFF2-40B4-BE49-F238E27FC236}">
                <a16:creationId xmlns:a16="http://schemas.microsoft.com/office/drawing/2014/main" id="{C59A6DCC-1FC6-3C7F-E071-DFEB97E44607}"/>
              </a:ext>
            </a:extLst>
          </p:cNvPr>
          <p:cNvSpPr/>
          <p:nvPr/>
        </p:nvSpPr>
        <p:spPr>
          <a:xfrm>
            <a:off x="8427816" y="5744042"/>
            <a:ext cx="1056770" cy="24732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err="1"/>
              <a:t>Isesjø</a:t>
            </a:r>
            <a:r>
              <a:rPr lang="nb-NO" sz="1050" dirty="0"/>
              <a:t> vannverk</a:t>
            </a:r>
          </a:p>
          <a:p>
            <a:pPr algn="ctr"/>
            <a:r>
              <a:rPr lang="nb-NO" sz="1050" dirty="0"/>
              <a:t> (Sarpsborg)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5017FF5-E016-E111-F61B-5F7F096087E6}"/>
              </a:ext>
            </a:extLst>
          </p:cNvPr>
          <p:cNvSpPr txBox="1"/>
          <p:nvPr/>
        </p:nvSpPr>
        <p:spPr>
          <a:xfrm>
            <a:off x="10221145" y="1276359"/>
            <a:ext cx="120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B0F0"/>
                </a:solidFill>
              </a:rPr>
              <a:t>GLOMMA</a:t>
            </a:r>
            <a:endParaRPr lang="nb-NO" dirty="0">
              <a:solidFill>
                <a:srgbClr val="00B0F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CE6C952-2291-A6E5-4D2A-04D1824838A3}"/>
              </a:ext>
            </a:extLst>
          </p:cNvPr>
          <p:cNvSpPr txBox="1"/>
          <p:nvPr/>
        </p:nvSpPr>
        <p:spPr>
          <a:xfrm>
            <a:off x="3701746" y="1283215"/>
            <a:ext cx="1395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B0F0"/>
                </a:solidFill>
              </a:rPr>
              <a:t>Holsfjorden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9E7404C-6459-0CB1-0E24-17B2D66137EE}"/>
              </a:ext>
            </a:extLst>
          </p:cNvPr>
          <p:cNvSpPr txBox="1"/>
          <p:nvPr/>
        </p:nvSpPr>
        <p:spPr>
          <a:xfrm>
            <a:off x="9471923" y="6145984"/>
            <a:ext cx="120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B0F0"/>
                </a:solidFill>
              </a:rPr>
              <a:t>GLOMMA</a:t>
            </a:r>
            <a:endParaRPr lang="nb-NO" dirty="0">
              <a:solidFill>
                <a:srgbClr val="00B0F0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648DF65-468E-3B05-7F42-813F31A17D5D}"/>
              </a:ext>
            </a:extLst>
          </p:cNvPr>
          <p:cNvSpPr txBox="1"/>
          <p:nvPr/>
        </p:nvSpPr>
        <p:spPr>
          <a:xfrm>
            <a:off x="1821567" y="6343593"/>
            <a:ext cx="120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B0F0"/>
                </a:solidFill>
              </a:rPr>
              <a:t>GLOMMA</a:t>
            </a:r>
            <a:endParaRPr lang="nb-NO" dirty="0">
              <a:solidFill>
                <a:srgbClr val="00B0F0"/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0D92119-04AA-2E46-16E9-0A539DC36080}"/>
              </a:ext>
            </a:extLst>
          </p:cNvPr>
          <p:cNvSpPr txBox="1"/>
          <p:nvPr/>
        </p:nvSpPr>
        <p:spPr>
          <a:xfrm>
            <a:off x="7108465" y="1225914"/>
            <a:ext cx="14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rgbClr val="00B0F0"/>
                </a:solidFill>
              </a:rPr>
              <a:t>Maridalsvannet</a:t>
            </a:r>
            <a:endParaRPr lang="nb-NO" dirty="0">
              <a:solidFill>
                <a:srgbClr val="00B0F0"/>
              </a:solidFill>
            </a:endParaRPr>
          </a:p>
          <a:p>
            <a:r>
              <a:rPr lang="nb-NO" sz="1200" dirty="0">
                <a:solidFill>
                  <a:srgbClr val="00B0F0"/>
                </a:solidFill>
              </a:rPr>
              <a:t>Elvåga</a:t>
            </a:r>
            <a:endParaRPr lang="nb-NO" dirty="0">
              <a:solidFill>
                <a:srgbClr val="00B0F0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AAF3440-402F-DA99-EB6E-0CD949360C03}"/>
              </a:ext>
            </a:extLst>
          </p:cNvPr>
          <p:cNvSpPr txBox="1"/>
          <p:nvPr/>
        </p:nvSpPr>
        <p:spPr>
          <a:xfrm>
            <a:off x="106508" y="3158230"/>
            <a:ext cx="1174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B0F0"/>
                </a:solidFill>
              </a:rPr>
              <a:t>Glitre</a:t>
            </a:r>
          </a:p>
          <a:p>
            <a:r>
              <a:rPr lang="nb-NO" dirty="0" err="1">
                <a:solidFill>
                  <a:srgbClr val="00B0F0"/>
                </a:solidFill>
              </a:rPr>
              <a:t>Røysjø</a:t>
            </a:r>
            <a:endParaRPr lang="nb-NO" dirty="0">
              <a:solidFill>
                <a:srgbClr val="00B0F0"/>
              </a:solidFill>
            </a:endParaRPr>
          </a:p>
          <a:p>
            <a:r>
              <a:rPr lang="nb-NO" dirty="0">
                <a:solidFill>
                  <a:srgbClr val="00B0F0"/>
                </a:solidFill>
              </a:rPr>
              <a:t>(</a:t>
            </a:r>
            <a:r>
              <a:rPr lang="nb-NO" sz="1400" dirty="0">
                <a:solidFill>
                  <a:srgbClr val="00B0F0"/>
                </a:solidFill>
              </a:rPr>
              <a:t>Holsfjorden</a:t>
            </a:r>
            <a:r>
              <a:rPr lang="nb-NO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017E290-C4F3-63F1-08C6-2C5C185BD1D5}"/>
              </a:ext>
            </a:extLst>
          </p:cNvPr>
          <p:cNvSpPr txBox="1"/>
          <p:nvPr/>
        </p:nvSpPr>
        <p:spPr>
          <a:xfrm>
            <a:off x="6537435" y="542660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B0F0"/>
                </a:solidFill>
              </a:rPr>
              <a:t>Vannsjø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AFD7787-A864-BEDB-9880-B521BCD50CDE}"/>
              </a:ext>
            </a:extLst>
          </p:cNvPr>
          <p:cNvSpPr txBox="1"/>
          <p:nvPr/>
        </p:nvSpPr>
        <p:spPr>
          <a:xfrm>
            <a:off x="8854068" y="2770528"/>
            <a:ext cx="883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00B0F0"/>
                </a:solidFill>
              </a:rPr>
              <a:t>Gjersjøen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F82E1855-13AE-9536-022A-9F272EA49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985" y="3312205"/>
            <a:ext cx="3371165" cy="24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613B8F7-5365-B5EC-A7AE-D3D15AEBA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587" t="-3400" r="-24327" b="-26555"/>
          <a:stretch/>
        </p:blipFill>
        <p:spPr>
          <a:xfrm>
            <a:off x="569680" y="1500877"/>
            <a:ext cx="7195363" cy="6268370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BAF7CFC-C6E0-B389-7D13-B64D9AE90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043" y="1338936"/>
            <a:ext cx="3671925" cy="5408853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AFBE726-953B-4B0D-CF37-8D962FB00FD2}"/>
              </a:ext>
            </a:extLst>
          </p:cNvPr>
          <p:cNvSpPr txBox="1"/>
          <p:nvPr/>
        </p:nvSpPr>
        <p:spPr>
          <a:xfrm>
            <a:off x="8191761" y="3665566"/>
            <a:ext cx="3121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highlight>
                  <a:srgbClr val="FF0000"/>
                </a:highlight>
              </a:rPr>
              <a:t>1,2 mrd. for ledningsnett  i Follo</a:t>
            </a:r>
          </a:p>
        </p:txBody>
      </p:sp>
    </p:spTree>
    <p:extLst>
      <p:ext uri="{BB962C8B-B14F-4D97-AF65-F5344CB8AC3E}">
        <p14:creationId xmlns:p14="http://schemas.microsoft.com/office/powerpoint/2010/main" val="258488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8401D6F0-CFE7-5839-7A27-CF727B9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1" y="438033"/>
            <a:ext cx="5779817" cy="9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F31857-644F-BA4E-6EA5-8ED59351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47" y="1791628"/>
            <a:ext cx="10444928" cy="30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6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</TotalTime>
  <Words>293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Nils Erik Pedersen</dc:creator>
  <cp:lastModifiedBy>Nils Erik Pedersen</cp:lastModifiedBy>
  <cp:revision>14</cp:revision>
  <dcterms:created xsi:type="dcterms:W3CDTF">2023-10-09T13:03:36Z</dcterms:created>
  <dcterms:modified xsi:type="dcterms:W3CDTF">2023-12-10T19:16:42Z</dcterms:modified>
</cp:coreProperties>
</file>