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6" r:id="rId2"/>
    <p:sldId id="685" r:id="rId3"/>
    <p:sldId id="835" r:id="rId4"/>
    <p:sldId id="847" r:id="rId5"/>
    <p:sldId id="687" r:id="rId6"/>
    <p:sldId id="768" r:id="rId7"/>
    <p:sldId id="840" r:id="rId8"/>
    <p:sldId id="746" r:id="rId9"/>
    <p:sldId id="807" r:id="rId10"/>
    <p:sldId id="846" r:id="rId11"/>
    <p:sldId id="848" r:id="rId12"/>
    <p:sldId id="582" r:id="rId13"/>
    <p:sldId id="849" r:id="rId14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73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1" d="100"/>
          <a:sy n="71" d="100"/>
        </p:scale>
        <p:origin x="412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384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76FB16-F8AD-478C-A2FE-48782101CD12}" type="datetimeFigureOut">
              <a:rPr lang="nb-NO" smtClean="0"/>
              <a:t>11.12.2023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8493C0-07DD-48EA-876D-D4A7B52BFC4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872831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5420C6-01D5-4812-9568-F02C5B613493}" type="slidenum">
              <a:rPr lang="nb-NO" smtClean="0"/>
              <a:t>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5203934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5420C6-01D5-4812-9568-F02C5B613493}" type="slidenum">
              <a:rPr lang="nb-NO" smtClean="0"/>
              <a:t>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515576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5420C6-01D5-4812-9568-F02C5B613493}" type="slidenum">
              <a:rPr lang="nb-NO" smtClean="0"/>
              <a:t>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225115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5420C6-01D5-4812-9568-F02C5B613493}" type="slidenum">
              <a:rPr lang="nb-NO" smtClean="0"/>
              <a:t>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208096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5420C6-01D5-4812-9568-F02C5B613493}" type="slidenum">
              <a:rPr lang="nb-NO" smtClean="0"/>
              <a:t>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392682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5420C6-01D5-4812-9568-F02C5B613493}" type="slidenum">
              <a:rPr lang="nb-NO" smtClean="0"/>
              <a:t>12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47831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5420C6-01D5-4812-9568-F02C5B613493}" type="slidenum">
              <a:rPr lang="nb-NO" smtClean="0"/>
              <a:t>13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188349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44983FD-F363-8127-CEF5-39754023C7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8C6A4A42-A1AB-26C5-00A4-986F07F06BE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CC53EE73-ACED-8531-15F7-F450FE5931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6ACAE7-D1B6-41E8-864C-F4DFB8247273}" type="datetimeFigureOut">
              <a:rPr lang="nb-NO" smtClean="0"/>
              <a:t>11.12.2023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90C4395F-A20F-8AC0-5B6F-48B983C979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AF37473F-990F-505E-EC45-B8656EB99F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0551E-B496-4645-AA12-1A39CA55D23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871330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8C1EE3C-DD76-A287-A02F-12C0C2DF9D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92DAE29A-527C-0B50-C77F-AFFF34BB0D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45F000F7-8481-E45A-F363-111F5E8D8A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6ACAE7-D1B6-41E8-864C-F4DFB8247273}" type="datetimeFigureOut">
              <a:rPr lang="nb-NO" smtClean="0"/>
              <a:t>11.12.2023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0C849AC6-662D-2BC4-54B6-D1BE53EF82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FA19285E-EDAC-0A36-ADFC-1BB3ACBA2F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0551E-B496-4645-AA12-1A39CA55D23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336327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>
            <a:extLst>
              <a:ext uri="{FF2B5EF4-FFF2-40B4-BE49-F238E27FC236}">
                <a16:creationId xmlns:a16="http://schemas.microsoft.com/office/drawing/2014/main" id="{08428CC9-AC55-99C7-55DC-29DFC93AD40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4B93B696-224A-600B-2EDB-105DA6FF12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478D5D08-9DBD-BDE2-1BC1-047A85E1AE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6ACAE7-D1B6-41E8-864C-F4DFB8247273}" type="datetimeFigureOut">
              <a:rPr lang="nb-NO" smtClean="0"/>
              <a:t>11.12.2023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A35F7FAA-B0A0-60B1-F33C-5C959E01F1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7BA87CC6-CD48-FCCC-9667-3C3BC86D3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0551E-B496-4645-AA12-1A39CA55D23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526775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827460D-4B84-706A-569B-21075A7509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4DCB4AF4-CA69-6109-DD8B-7BC28BE288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80854315-4544-5E03-C74A-99458FEF70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6ACAE7-D1B6-41E8-864C-F4DFB8247273}" type="datetimeFigureOut">
              <a:rPr lang="nb-NO" smtClean="0"/>
              <a:t>11.12.2023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B7CB7B89-7357-FB6F-88B5-DC017760BE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9E7D7C42-7E9C-FA9A-3FE8-6F769818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0551E-B496-4645-AA12-1A39CA55D23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397758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B600335-BBDF-DCB2-F346-F33D2CA390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83C2D5C3-AE73-7DCB-9B6D-3616B59D67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B733AD8E-9728-6468-AF9A-23DD9B54F3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6ACAE7-D1B6-41E8-864C-F4DFB8247273}" type="datetimeFigureOut">
              <a:rPr lang="nb-NO" smtClean="0"/>
              <a:t>11.12.2023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56A65EA7-A4E8-5930-42C1-B2C2AEA213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A3240C81-FDA7-9412-597B-88314DDD0D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0551E-B496-4645-AA12-1A39CA55D23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518782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F5D2884-2976-E779-A6F5-27A5DF391B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78F5B5ED-EBA0-189E-A545-7817B46C088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0D5F87B9-3AF3-F133-D809-141B6091FF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027E056A-E691-AFCE-DD95-144C60231A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6ACAE7-D1B6-41E8-864C-F4DFB8247273}" type="datetimeFigureOut">
              <a:rPr lang="nb-NO" smtClean="0"/>
              <a:t>11.12.2023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B983149C-A209-F80B-486B-DA7875A431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B3015AB2-81A0-C087-BA79-5AB55E7E81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0551E-B496-4645-AA12-1A39CA55D23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1924880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BCAE7E3-928F-2905-8FB7-BCE9F698C5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D2476673-0F79-FE3A-DAFD-231EF095EE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078FD30B-ADCD-B501-E83F-E328313A0E7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88B77430-DEC8-2A9C-165D-EB042CCC25C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07A0BEC8-45E5-52AB-862C-E01A838164D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EC91C887-9CB9-D1D7-A2EC-41C02390A6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6ACAE7-D1B6-41E8-864C-F4DFB8247273}" type="datetimeFigureOut">
              <a:rPr lang="nb-NO" smtClean="0"/>
              <a:t>11.12.2023</a:t>
            </a:fld>
            <a:endParaRPr lang="nb-NO"/>
          </a:p>
        </p:txBody>
      </p:sp>
      <p:sp>
        <p:nvSpPr>
          <p:cNvPr id="8" name="Plassholder for bunntekst 7">
            <a:extLst>
              <a:ext uri="{FF2B5EF4-FFF2-40B4-BE49-F238E27FC236}">
                <a16:creationId xmlns:a16="http://schemas.microsoft.com/office/drawing/2014/main" id="{52396E89-716E-2C08-42B2-D5EC154149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>
            <a:extLst>
              <a:ext uri="{FF2B5EF4-FFF2-40B4-BE49-F238E27FC236}">
                <a16:creationId xmlns:a16="http://schemas.microsoft.com/office/drawing/2014/main" id="{919A2F6D-87CF-96A9-2838-7D1167F9A8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0551E-B496-4645-AA12-1A39CA55D23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2402440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569F37A-A50A-7729-9E18-D9AC0B3D7A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C7C1ED35-C6F1-6921-492A-1E672C6053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6ACAE7-D1B6-41E8-864C-F4DFB8247273}" type="datetimeFigureOut">
              <a:rPr lang="nb-NO" smtClean="0"/>
              <a:t>11.12.2023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C5DA6768-9691-B928-47D5-87060AEF24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E021830E-E3A6-2412-6794-001117786E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0551E-B496-4645-AA12-1A39CA55D23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874081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E749C562-FB10-2BFC-0141-25EE04AA84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6ACAE7-D1B6-41E8-864C-F4DFB8247273}" type="datetimeFigureOut">
              <a:rPr lang="nb-NO" smtClean="0"/>
              <a:t>11.12.2023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0E88861B-4628-9481-A8A5-37DBAFCBDD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79A713AF-4F48-D24C-70FD-0C2C1D74DF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0551E-B496-4645-AA12-1A39CA55D23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532501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3A34BC6-3DF1-5089-69A2-F0EFA42D92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33E46F2B-A395-3523-9E88-E86AFE69E5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BA641D42-11CC-C3F3-09BA-69CC4DE8DB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37FD861B-153F-9D74-8C72-7A376BCEAD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6ACAE7-D1B6-41E8-864C-F4DFB8247273}" type="datetimeFigureOut">
              <a:rPr lang="nb-NO" smtClean="0"/>
              <a:t>11.12.2023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CAD6A270-CFDE-1F11-1D5C-7F99E28E7F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ED12618E-AE71-BA30-5DEF-4EA0FB98D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0551E-B496-4645-AA12-1A39CA55D23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140524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41CB545-7F67-45A4-CFEA-18A33F5710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7F4D72F2-B4EE-4903-3927-06448148172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D25DB754-8856-9C2C-A679-2287A12C89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BC392084-E4F1-DF86-2358-541FE9BC4F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6ACAE7-D1B6-41E8-864C-F4DFB8247273}" type="datetimeFigureOut">
              <a:rPr lang="nb-NO" smtClean="0"/>
              <a:t>11.12.2023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66792626-D9CA-0B2E-CFB2-8EC6350374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6A134E93-7B26-96E4-A5F9-9EFDAFBD40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0551E-B496-4645-AA12-1A39CA55D23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904657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7037F7C2-0F76-F5D5-2680-D8B3B5F1F1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61459629-F1EC-02BB-71C5-D403334051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E4D10056-4CC4-A2FE-85CA-D97967CFD31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6ACAE7-D1B6-41E8-864C-F4DFB8247273}" type="datetimeFigureOut">
              <a:rPr lang="nb-NO" smtClean="0"/>
              <a:t>11.12.2023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F06024AC-0A2A-1484-D7E7-71C3AFC7737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446587CF-7397-A5FF-B2F0-51ACE4503C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C0551E-B496-4645-AA12-1A39CA55D23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655555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tiff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gif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1">
            <a:extLst>
              <a:ext uri="{FF2B5EF4-FFF2-40B4-BE49-F238E27FC236}">
                <a16:creationId xmlns:a16="http://schemas.microsoft.com/office/drawing/2014/main" id="{C575CB6B-7F19-93B3-D5F0-F636AADAA094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879894"/>
          </a:xfrm>
          <a:prstGeom prst="rect">
            <a:avLst/>
          </a:prstGeom>
          <a:solidFill>
            <a:srgbClr val="007396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nb-NO" dirty="0"/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3042CC56-5871-59CA-0167-A00386B492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8529" y="2705452"/>
            <a:ext cx="6975850" cy="1447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91012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8">
            <a:extLst>
              <a:ext uri="{FF2B5EF4-FFF2-40B4-BE49-F238E27FC236}">
                <a16:creationId xmlns:a16="http://schemas.microsoft.com/office/drawing/2014/main" id="{8D131DA4-0933-615C-9CF6-C10EEF958DE4}"/>
              </a:ext>
            </a:extLst>
          </p:cNvPr>
          <p:cNvSpPr/>
          <p:nvPr/>
        </p:nvSpPr>
        <p:spPr>
          <a:xfrm>
            <a:off x="9269266" y="764666"/>
            <a:ext cx="277778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sz="2400" i="1" u="sng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Utomhus</a:t>
            </a:r>
            <a:endParaRPr lang="nb-NO" sz="2400" i="1" u="sng" dirty="0">
              <a:solidFill>
                <a:schemeClr val="bg1"/>
              </a:solidFill>
            </a:endParaRPr>
          </a:p>
        </p:txBody>
      </p:sp>
      <p:sp>
        <p:nvSpPr>
          <p:cNvPr id="16" name="Tittel 1">
            <a:extLst>
              <a:ext uri="{FF2B5EF4-FFF2-40B4-BE49-F238E27FC236}">
                <a16:creationId xmlns:a16="http://schemas.microsoft.com/office/drawing/2014/main" id="{5A39AB38-911C-F27D-A167-CA8B37D5C5B3}"/>
              </a:ext>
            </a:extLst>
          </p:cNvPr>
          <p:cNvSpPr txBox="1">
            <a:spLocks/>
          </p:cNvSpPr>
          <p:nvPr/>
        </p:nvSpPr>
        <p:spPr>
          <a:xfrm>
            <a:off x="470513" y="-201546"/>
            <a:ext cx="1176212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nb-NO" sz="3200" dirty="0">
                <a:solidFill>
                  <a:schemeClr val="bg1"/>
                </a:solidFill>
              </a:rPr>
            </a:br>
            <a:r>
              <a:rPr lang="nb-NO" sz="3200" b="1" dirty="0">
                <a:solidFill>
                  <a:schemeClr val="bg1"/>
                </a:solidFill>
                <a:latin typeface="+mn-lt"/>
              </a:rPr>
              <a:t>Byggetrinn 1 med trenings- og </a:t>
            </a:r>
            <a:r>
              <a:rPr lang="nb-NO" sz="3200" b="1" dirty="0" err="1">
                <a:solidFill>
                  <a:schemeClr val="bg1"/>
                </a:solidFill>
                <a:latin typeface="+mn-lt"/>
              </a:rPr>
              <a:t>testfelt</a:t>
            </a:r>
            <a:r>
              <a:rPr lang="nb-NO" sz="3200" b="1" dirty="0">
                <a:solidFill>
                  <a:schemeClr val="bg1"/>
                </a:solidFill>
                <a:latin typeface="+mn-lt"/>
              </a:rPr>
              <a:t> – åpner snart!</a:t>
            </a:r>
            <a:br>
              <a:rPr lang="nb-NO" sz="3200" b="1" dirty="0">
                <a:solidFill>
                  <a:schemeClr val="bg1"/>
                </a:solidFill>
                <a:latin typeface="+mn-lt"/>
              </a:rPr>
            </a:br>
            <a:endParaRPr lang="nb-NO" sz="3200" b="1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B6465368-B971-7AB4-6073-4AAE00855B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"/>
            <a:ext cx="4054499" cy="3523131"/>
          </a:xfrm>
          <a:prstGeom prst="rect">
            <a:avLst/>
          </a:prstGeom>
        </p:spPr>
      </p:pic>
      <p:pic>
        <p:nvPicPr>
          <p:cNvPr id="5" name="Bilde 4">
            <a:extLst>
              <a:ext uri="{FF2B5EF4-FFF2-40B4-BE49-F238E27FC236}">
                <a16:creationId xmlns:a16="http://schemas.microsoft.com/office/drawing/2014/main" id="{6DE5A19E-6792-1794-4070-2C9C6F83A8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7498" y="1"/>
            <a:ext cx="3589634" cy="3532816"/>
          </a:xfrm>
          <a:prstGeom prst="rect">
            <a:avLst/>
          </a:prstGeom>
        </p:spPr>
      </p:pic>
      <p:pic>
        <p:nvPicPr>
          <p:cNvPr id="10" name="Bilde 9">
            <a:extLst>
              <a:ext uri="{FF2B5EF4-FFF2-40B4-BE49-F238E27FC236}">
                <a16:creationId xmlns:a16="http://schemas.microsoft.com/office/drawing/2014/main" id="{D70F0C75-53DA-A934-B1E9-6589D2C8E2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97132" y="0"/>
            <a:ext cx="4594868" cy="3523130"/>
          </a:xfrm>
          <a:prstGeom prst="rect">
            <a:avLst/>
          </a:prstGeom>
        </p:spPr>
      </p:pic>
      <p:pic>
        <p:nvPicPr>
          <p:cNvPr id="12" name="Bilde 11">
            <a:extLst>
              <a:ext uri="{FF2B5EF4-FFF2-40B4-BE49-F238E27FC236}">
                <a16:creationId xmlns:a16="http://schemas.microsoft.com/office/drawing/2014/main" id="{5C5BF668-EADA-8780-DB26-23318B4F64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97132" y="3523129"/>
            <a:ext cx="4635508" cy="3334871"/>
          </a:xfrm>
          <a:prstGeom prst="rect">
            <a:avLst/>
          </a:prstGeom>
        </p:spPr>
      </p:pic>
      <p:pic>
        <p:nvPicPr>
          <p:cNvPr id="17" name="Bilde 16">
            <a:extLst>
              <a:ext uri="{FF2B5EF4-FFF2-40B4-BE49-F238E27FC236}">
                <a16:creationId xmlns:a16="http://schemas.microsoft.com/office/drawing/2014/main" id="{A3B15180-F983-FE44-E765-46CE40EB5EE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07499" y="3523129"/>
            <a:ext cx="3589634" cy="3334870"/>
          </a:xfrm>
          <a:prstGeom prst="rect">
            <a:avLst/>
          </a:prstGeom>
        </p:spPr>
      </p:pic>
      <p:pic>
        <p:nvPicPr>
          <p:cNvPr id="20" name="Bilde 19">
            <a:extLst>
              <a:ext uri="{FF2B5EF4-FFF2-40B4-BE49-F238E27FC236}">
                <a16:creationId xmlns:a16="http://schemas.microsoft.com/office/drawing/2014/main" id="{08CD46A3-80EE-EA5F-8A07-D4B89F65B51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" y="3523129"/>
            <a:ext cx="4007498" cy="3325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2979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tel 1">
            <a:extLst>
              <a:ext uri="{FF2B5EF4-FFF2-40B4-BE49-F238E27FC236}">
                <a16:creationId xmlns:a16="http://schemas.microsoft.com/office/drawing/2014/main" id="{D137C907-A422-26C0-B7E0-5CA47043D620}"/>
              </a:ext>
            </a:extLst>
          </p:cNvPr>
          <p:cNvSpPr txBox="1">
            <a:spLocks/>
          </p:cNvSpPr>
          <p:nvPr/>
        </p:nvSpPr>
        <p:spPr>
          <a:xfrm>
            <a:off x="0" y="22499"/>
            <a:ext cx="12192000" cy="879894"/>
          </a:xfrm>
          <a:prstGeom prst="rect">
            <a:avLst/>
          </a:prstGeom>
          <a:solidFill>
            <a:srgbClr val="007396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nb-NO" dirty="0"/>
          </a:p>
        </p:txBody>
      </p:sp>
      <p:sp>
        <p:nvSpPr>
          <p:cNvPr id="7" name="Tittel 1">
            <a:extLst>
              <a:ext uri="{FF2B5EF4-FFF2-40B4-BE49-F238E27FC236}">
                <a16:creationId xmlns:a16="http://schemas.microsoft.com/office/drawing/2014/main" id="{2EBBE551-1A17-3939-DA93-17E7CCF9E2E7}"/>
              </a:ext>
            </a:extLst>
          </p:cNvPr>
          <p:cNvSpPr txBox="1">
            <a:spLocks/>
          </p:cNvSpPr>
          <p:nvPr/>
        </p:nvSpPr>
        <p:spPr>
          <a:xfrm>
            <a:off x="2303152" y="-16978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Tidsplan for leveranser og utviklingsarbeid</a:t>
            </a:r>
          </a:p>
        </p:txBody>
      </p:sp>
      <p:sp>
        <p:nvSpPr>
          <p:cNvPr id="8" name="Tittel 1">
            <a:extLst>
              <a:ext uri="{FF2B5EF4-FFF2-40B4-BE49-F238E27FC236}">
                <a16:creationId xmlns:a16="http://schemas.microsoft.com/office/drawing/2014/main" id="{672ECFEA-1E3E-CB86-AC09-0B268BA31823}"/>
              </a:ext>
            </a:extLst>
          </p:cNvPr>
          <p:cNvSpPr txBox="1">
            <a:spLocks/>
          </p:cNvSpPr>
          <p:nvPr/>
        </p:nvSpPr>
        <p:spPr>
          <a:xfrm>
            <a:off x="17258" y="5857334"/>
            <a:ext cx="12192000" cy="60385"/>
          </a:xfrm>
          <a:prstGeom prst="rect">
            <a:avLst/>
          </a:prstGeom>
          <a:solidFill>
            <a:srgbClr val="007396"/>
          </a:solidFill>
        </p:spPr>
        <p:txBody>
          <a:bodyPr vert="horz" lIns="91440" tIns="45720" rIns="91440" bIns="45720" rtlCol="0" anchor="ctr">
            <a:normAutofit fontScale="2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nb-NO" dirty="0"/>
          </a:p>
        </p:txBody>
      </p:sp>
      <p:pic>
        <p:nvPicPr>
          <p:cNvPr id="9" name="Bilde 8" descr="Et bilde som inneholder Grafikk, Font, grafisk design, logo&#10;&#10;Automatisk generert beskrivelse">
            <a:extLst>
              <a:ext uri="{FF2B5EF4-FFF2-40B4-BE49-F238E27FC236}">
                <a16:creationId xmlns:a16="http://schemas.microsoft.com/office/drawing/2014/main" id="{36893752-B1B5-B431-7805-6CDDC5F735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3162" y="6081623"/>
            <a:ext cx="3580943" cy="686854"/>
          </a:xfrm>
          <a:prstGeom prst="rect">
            <a:avLst/>
          </a:prstGeom>
        </p:spPr>
      </p:pic>
      <p:sp>
        <p:nvSpPr>
          <p:cNvPr id="2" name="Rektangel 1">
            <a:extLst>
              <a:ext uri="{FF2B5EF4-FFF2-40B4-BE49-F238E27FC236}">
                <a16:creationId xmlns:a16="http://schemas.microsoft.com/office/drawing/2014/main" id="{E6049AC7-7CC8-12C1-11F7-9166DFEB46F4}"/>
              </a:ext>
            </a:extLst>
          </p:cNvPr>
          <p:cNvSpPr/>
          <p:nvPr/>
        </p:nvSpPr>
        <p:spPr>
          <a:xfrm>
            <a:off x="2055968" y="1829275"/>
            <a:ext cx="3403592" cy="558802"/>
          </a:xfrm>
          <a:prstGeom prst="rect">
            <a:avLst/>
          </a:prstGeom>
          <a:gradFill flip="none" rotWithShape="1">
            <a:gsLst>
              <a:gs pos="99000">
                <a:schemeClr val="accent1">
                  <a:lumMod val="75000"/>
                </a:schemeClr>
              </a:gs>
              <a:gs pos="59000">
                <a:schemeClr val="accent1">
                  <a:tint val="23500"/>
                  <a:satMod val="160000"/>
                </a:scheme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>
                <a:solidFill>
                  <a:schemeClr val="tx1"/>
                </a:solidFill>
              </a:rPr>
              <a:t>Oppstartsportefølje</a:t>
            </a:r>
          </a:p>
        </p:txBody>
      </p:sp>
      <p:sp>
        <p:nvSpPr>
          <p:cNvPr id="4" name="Rektangel 3">
            <a:extLst>
              <a:ext uri="{FF2B5EF4-FFF2-40B4-BE49-F238E27FC236}">
                <a16:creationId xmlns:a16="http://schemas.microsoft.com/office/drawing/2014/main" id="{ECE76D3A-96C0-0C57-B162-0DB92AAB7FFB}"/>
              </a:ext>
            </a:extLst>
          </p:cNvPr>
          <p:cNvSpPr/>
          <p:nvPr/>
        </p:nvSpPr>
        <p:spPr>
          <a:xfrm>
            <a:off x="2055968" y="2449036"/>
            <a:ext cx="5059680" cy="578766"/>
          </a:xfrm>
          <a:prstGeom prst="rect">
            <a:avLst/>
          </a:prstGeom>
          <a:gradFill flip="none" rotWithShape="1">
            <a:gsLst>
              <a:gs pos="99000">
                <a:schemeClr val="accent6">
                  <a:lumMod val="75000"/>
                </a:schemeClr>
              </a:gs>
              <a:gs pos="20000">
                <a:schemeClr val="accent1">
                  <a:tint val="23500"/>
                  <a:satMod val="160000"/>
                </a:scheme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>
                <a:solidFill>
                  <a:schemeClr val="tx1"/>
                </a:solidFill>
              </a:rPr>
              <a:t>Nyutvikling</a:t>
            </a:r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A1E318A2-A614-DC3C-F780-C433C7152951}"/>
              </a:ext>
            </a:extLst>
          </p:cNvPr>
          <p:cNvSpPr/>
          <p:nvPr/>
        </p:nvSpPr>
        <p:spPr>
          <a:xfrm>
            <a:off x="2055968" y="3088762"/>
            <a:ext cx="8442960" cy="578471"/>
          </a:xfrm>
          <a:prstGeom prst="rect">
            <a:avLst/>
          </a:prstGeom>
          <a:gradFill flip="none" rotWithShape="1">
            <a:gsLst>
              <a:gs pos="99000">
                <a:srgbClr val="FF0000"/>
              </a:gs>
              <a:gs pos="20000">
                <a:schemeClr val="accent1">
                  <a:tint val="23500"/>
                  <a:satMod val="160000"/>
                </a:scheme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>
                <a:solidFill>
                  <a:schemeClr val="tx1"/>
                </a:solidFill>
              </a:rPr>
              <a:t>Strategiske aktiviteter</a:t>
            </a:r>
          </a:p>
        </p:txBody>
      </p:sp>
      <p:cxnSp>
        <p:nvCxnSpPr>
          <p:cNvPr id="10" name="Rett pil 7">
            <a:extLst>
              <a:ext uri="{FF2B5EF4-FFF2-40B4-BE49-F238E27FC236}">
                <a16:creationId xmlns:a16="http://schemas.microsoft.com/office/drawing/2014/main" id="{38598949-B608-6E04-28E3-60EABAF595A2}"/>
              </a:ext>
            </a:extLst>
          </p:cNvPr>
          <p:cNvCxnSpPr>
            <a:cxnSpLocks/>
          </p:cNvCxnSpPr>
          <p:nvPr/>
        </p:nvCxnSpPr>
        <p:spPr>
          <a:xfrm>
            <a:off x="2055968" y="4389595"/>
            <a:ext cx="9540240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kstSylinder 11">
            <a:extLst>
              <a:ext uri="{FF2B5EF4-FFF2-40B4-BE49-F238E27FC236}">
                <a16:creationId xmlns:a16="http://schemas.microsoft.com/office/drawing/2014/main" id="{82379387-84BD-6069-FFD7-5B1DB58D05E3}"/>
              </a:ext>
            </a:extLst>
          </p:cNvPr>
          <p:cNvSpPr txBox="1"/>
          <p:nvPr/>
        </p:nvSpPr>
        <p:spPr>
          <a:xfrm>
            <a:off x="2523328" y="5095824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/>
              <a:t>2023</a:t>
            </a:r>
          </a:p>
        </p:txBody>
      </p:sp>
      <p:sp>
        <p:nvSpPr>
          <p:cNvPr id="13" name="TekstSylinder 12">
            <a:extLst>
              <a:ext uri="{FF2B5EF4-FFF2-40B4-BE49-F238E27FC236}">
                <a16:creationId xmlns:a16="http://schemas.microsoft.com/office/drawing/2014/main" id="{88D735D9-377D-4A2E-6B96-30CDFFF9AB9D}"/>
              </a:ext>
            </a:extLst>
          </p:cNvPr>
          <p:cNvSpPr txBox="1"/>
          <p:nvPr/>
        </p:nvSpPr>
        <p:spPr>
          <a:xfrm>
            <a:off x="3992947" y="5095824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/>
              <a:t>2024</a:t>
            </a:r>
          </a:p>
        </p:txBody>
      </p:sp>
      <p:sp>
        <p:nvSpPr>
          <p:cNvPr id="14" name="TekstSylinder 13">
            <a:extLst>
              <a:ext uri="{FF2B5EF4-FFF2-40B4-BE49-F238E27FC236}">
                <a16:creationId xmlns:a16="http://schemas.microsoft.com/office/drawing/2014/main" id="{9A9BFF3C-DE3A-B7FB-AE3F-A1623B753F0B}"/>
              </a:ext>
            </a:extLst>
          </p:cNvPr>
          <p:cNvSpPr txBox="1"/>
          <p:nvPr/>
        </p:nvSpPr>
        <p:spPr>
          <a:xfrm>
            <a:off x="6373448" y="5095824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/>
              <a:t>2025</a:t>
            </a:r>
          </a:p>
        </p:txBody>
      </p:sp>
      <p:cxnSp>
        <p:nvCxnSpPr>
          <p:cNvPr id="16" name="Rett pil 19">
            <a:extLst>
              <a:ext uri="{FF2B5EF4-FFF2-40B4-BE49-F238E27FC236}">
                <a16:creationId xmlns:a16="http://schemas.microsoft.com/office/drawing/2014/main" id="{8F4F71FA-1433-3CCA-92A9-2F81FEF0581E}"/>
              </a:ext>
            </a:extLst>
          </p:cNvPr>
          <p:cNvCxnSpPr/>
          <p:nvPr/>
        </p:nvCxnSpPr>
        <p:spPr>
          <a:xfrm>
            <a:off x="2523328" y="4562315"/>
            <a:ext cx="102616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Rett pil 22">
            <a:extLst>
              <a:ext uri="{FF2B5EF4-FFF2-40B4-BE49-F238E27FC236}">
                <a16:creationId xmlns:a16="http://schemas.microsoft.com/office/drawing/2014/main" id="{A5E0DB80-6A29-3B2F-D4C5-3C7C3845FD2A}"/>
              </a:ext>
            </a:extLst>
          </p:cNvPr>
          <p:cNvCxnSpPr>
            <a:cxnSpLocks/>
          </p:cNvCxnSpPr>
          <p:nvPr/>
        </p:nvCxnSpPr>
        <p:spPr>
          <a:xfrm>
            <a:off x="3757764" y="4562315"/>
            <a:ext cx="157988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kstSylinder 19">
            <a:extLst>
              <a:ext uri="{FF2B5EF4-FFF2-40B4-BE49-F238E27FC236}">
                <a16:creationId xmlns:a16="http://schemas.microsoft.com/office/drawing/2014/main" id="{37A2BC3C-41BB-4296-A493-E2DD9BB330DF}"/>
              </a:ext>
            </a:extLst>
          </p:cNvPr>
          <p:cNvSpPr txBox="1"/>
          <p:nvPr/>
        </p:nvSpPr>
        <p:spPr>
          <a:xfrm>
            <a:off x="2523328" y="4499569"/>
            <a:ext cx="11803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/>
              <a:t>Planlegge/</a:t>
            </a:r>
            <a:br>
              <a:rPr lang="nb-NO" dirty="0"/>
            </a:br>
            <a:r>
              <a:rPr lang="nb-NO" dirty="0"/>
              <a:t>teste</a:t>
            </a:r>
          </a:p>
        </p:txBody>
      </p:sp>
      <p:sp>
        <p:nvSpPr>
          <p:cNvPr id="21" name="TekstSylinder 20">
            <a:extLst>
              <a:ext uri="{FF2B5EF4-FFF2-40B4-BE49-F238E27FC236}">
                <a16:creationId xmlns:a16="http://schemas.microsoft.com/office/drawing/2014/main" id="{53160F7A-075E-4F30-A09F-E627E7D61BD8}"/>
              </a:ext>
            </a:extLst>
          </p:cNvPr>
          <p:cNvSpPr txBox="1"/>
          <p:nvPr/>
        </p:nvSpPr>
        <p:spPr>
          <a:xfrm>
            <a:off x="3841071" y="4504649"/>
            <a:ext cx="10084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/>
              <a:t>Oppstart</a:t>
            </a:r>
          </a:p>
        </p:txBody>
      </p:sp>
      <p:sp>
        <p:nvSpPr>
          <p:cNvPr id="22" name="TekstSylinder 21">
            <a:extLst>
              <a:ext uri="{FF2B5EF4-FFF2-40B4-BE49-F238E27FC236}">
                <a16:creationId xmlns:a16="http://schemas.microsoft.com/office/drawing/2014/main" id="{A6432AF7-7F6D-EAC3-7746-323D906B8FCE}"/>
              </a:ext>
            </a:extLst>
          </p:cNvPr>
          <p:cNvSpPr txBox="1"/>
          <p:nvPr/>
        </p:nvSpPr>
        <p:spPr>
          <a:xfrm>
            <a:off x="5286781" y="4521674"/>
            <a:ext cx="9733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/>
              <a:t>Full drift</a:t>
            </a:r>
          </a:p>
        </p:txBody>
      </p:sp>
      <p:sp>
        <p:nvSpPr>
          <p:cNvPr id="23" name="TekstSylinder 22">
            <a:extLst>
              <a:ext uri="{FF2B5EF4-FFF2-40B4-BE49-F238E27FC236}">
                <a16:creationId xmlns:a16="http://schemas.microsoft.com/office/drawing/2014/main" id="{87E89070-D0FD-287B-1ABD-01D459252BC1}"/>
              </a:ext>
            </a:extLst>
          </p:cNvPr>
          <p:cNvSpPr txBox="1"/>
          <p:nvPr/>
        </p:nvSpPr>
        <p:spPr>
          <a:xfrm rot="16200000">
            <a:off x="1255929" y="2290484"/>
            <a:ext cx="11053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/>
              <a:t>Operative</a:t>
            </a:r>
          </a:p>
        </p:txBody>
      </p:sp>
    </p:spTree>
    <p:extLst>
      <p:ext uri="{BB962C8B-B14F-4D97-AF65-F5344CB8AC3E}">
        <p14:creationId xmlns:p14="http://schemas.microsoft.com/office/powerpoint/2010/main" val="597445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EC0DACC-461A-4E69-1AE3-C534B0B99D24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879894"/>
          </a:xfrm>
          <a:prstGeom prst="rect">
            <a:avLst/>
          </a:prstGeom>
          <a:solidFill>
            <a:srgbClr val="007396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nb-NO" dirty="0">
              <a:solidFill>
                <a:schemeClr val="bg1"/>
              </a:solidFill>
            </a:endParaRPr>
          </a:p>
        </p:txBody>
      </p:sp>
      <p:sp>
        <p:nvSpPr>
          <p:cNvPr id="3" name="Tittel 1">
            <a:extLst>
              <a:ext uri="{FF2B5EF4-FFF2-40B4-BE49-F238E27FC236}">
                <a16:creationId xmlns:a16="http://schemas.microsoft.com/office/drawing/2014/main" id="{A0755B32-850D-102E-30FF-EE989E2D8A16}"/>
              </a:ext>
            </a:extLst>
          </p:cNvPr>
          <p:cNvSpPr txBox="1">
            <a:spLocks/>
          </p:cNvSpPr>
          <p:nvPr/>
        </p:nvSpPr>
        <p:spPr>
          <a:xfrm>
            <a:off x="2331311" y="64578"/>
            <a:ext cx="8327458" cy="8387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sz="2800" b="1" dirty="0">
                <a:solidFill>
                  <a:schemeClr val="bg1"/>
                </a:solidFill>
                <a:latin typeface="+mn-lt"/>
              </a:rPr>
              <a:t>Erfaringsseminar og praktisk rettede moduler basert på utfordringer knyttet til transportsystemet</a:t>
            </a:r>
          </a:p>
        </p:txBody>
      </p:sp>
      <p:sp>
        <p:nvSpPr>
          <p:cNvPr id="4" name="TekstSylinder 3">
            <a:extLst>
              <a:ext uri="{FF2B5EF4-FFF2-40B4-BE49-F238E27FC236}">
                <a16:creationId xmlns:a16="http://schemas.microsoft.com/office/drawing/2014/main" id="{1D9A5B8C-165E-8D10-970A-2E0D31222A84}"/>
              </a:ext>
            </a:extLst>
          </p:cNvPr>
          <p:cNvSpPr txBox="1"/>
          <p:nvPr/>
        </p:nvSpPr>
        <p:spPr>
          <a:xfrm>
            <a:off x="3882299" y="2102412"/>
            <a:ext cx="67764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b="1" dirty="0"/>
              <a:t>Vannkilde -----------------------------------------------------------------&gt; Resipient</a:t>
            </a:r>
          </a:p>
          <a:p>
            <a:endParaRPr lang="nb-NO" b="1" dirty="0"/>
          </a:p>
        </p:txBody>
      </p:sp>
      <p:sp>
        <p:nvSpPr>
          <p:cNvPr id="7" name="TekstSylinder 6">
            <a:extLst>
              <a:ext uri="{FF2B5EF4-FFF2-40B4-BE49-F238E27FC236}">
                <a16:creationId xmlns:a16="http://schemas.microsoft.com/office/drawing/2014/main" id="{7020ABBE-38BA-9E06-0C39-E3AA1AD922B6}"/>
              </a:ext>
            </a:extLst>
          </p:cNvPr>
          <p:cNvSpPr txBox="1"/>
          <p:nvPr/>
        </p:nvSpPr>
        <p:spPr>
          <a:xfrm>
            <a:off x="1332636" y="2655212"/>
            <a:ext cx="239513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/>
              <a:t>Utfordringer</a:t>
            </a:r>
          </a:p>
          <a:p>
            <a:endParaRPr lang="nb-NO" dirty="0"/>
          </a:p>
          <a:p>
            <a:r>
              <a:rPr lang="nb-NO" dirty="0"/>
              <a:t>Kompetansebehov</a:t>
            </a:r>
          </a:p>
          <a:p>
            <a:endParaRPr lang="nb-NO" dirty="0"/>
          </a:p>
          <a:p>
            <a:r>
              <a:rPr lang="nb-NO" dirty="0"/>
              <a:t>Produkter, løsninger</a:t>
            </a:r>
          </a:p>
          <a:p>
            <a:endParaRPr lang="nb-NO" sz="1400" dirty="0"/>
          </a:p>
          <a:p>
            <a:r>
              <a:rPr lang="nb-NO" b="1" dirty="0">
                <a:solidFill>
                  <a:srgbClr val="007396"/>
                </a:solidFill>
              </a:rPr>
              <a:t>Seminar/kurs på senteret</a:t>
            </a:r>
          </a:p>
          <a:p>
            <a:endParaRPr lang="nb-NO" dirty="0"/>
          </a:p>
          <a:p>
            <a:endParaRPr lang="nb-NO" dirty="0"/>
          </a:p>
        </p:txBody>
      </p:sp>
      <p:cxnSp>
        <p:nvCxnSpPr>
          <p:cNvPr id="9" name="Rett linje 8">
            <a:extLst>
              <a:ext uri="{FF2B5EF4-FFF2-40B4-BE49-F238E27FC236}">
                <a16:creationId xmlns:a16="http://schemas.microsoft.com/office/drawing/2014/main" id="{1823C0E8-263E-65DF-CF4D-0C0326287752}"/>
              </a:ext>
            </a:extLst>
          </p:cNvPr>
          <p:cNvCxnSpPr>
            <a:cxnSpLocks/>
          </p:cNvCxnSpPr>
          <p:nvPr/>
        </p:nvCxnSpPr>
        <p:spPr>
          <a:xfrm>
            <a:off x="5065993" y="2626508"/>
            <a:ext cx="0" cy="1999744"/>
          </a:xfrm>
          <a:prstGeom prst="line">
            <a:avLst/>
          </a:prstGeom>
          <a:ln w="19050">
            <a:solidFill>
              <a:srgbClr val="007396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Rett linje 11">
            <a:extLst>
              <a:ext uri="{FF2B5EF4-FFF2-40B4-BE49-F238E27FC236}">
                <a16:creationId xmlns:a16="http://schemas.microsoft.com/office/drawing/2014/main" id="{F0986AAA-BE02-604A-1CB4-4997B06DD9E1}"/>
              </a:ext>
            </a:extLst>
          </p:cNvPr>
          <p:cNvCxnSpPr>
            <a:cxnSpLocks/>
          </p:cNvCxnSpPr>
          <p:nvPr/>
        </p:nvCxnSpPr>
        <p:spPr>
          <a:xfrm>
            <a:off x="5734085" y="2655212"/>
            <a:ext cx="0" cy="1999744"/>
          </a:xfrm>
          <a:prstGeom prst="line">
            <a:avLst/>
          </a:prstGeom>
          <a:ln w="19050">
            <a:solidFill>
              <a:srgbClr val="007396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Rett linje 12">
            <a:extLst>
              <a:ext uri="{FF2B5EF4-FFF2-40B4-BE49-F238E27FC236}">
                <a16:creationId xmlns:a16="http://schemas.microsoft.com/office/drawing/2014/main" id="{3F67294B-DC9F-C3C5-3F73-04BF705E9028}"/>
              </a:ext>
            </a:extLst>
          </p:cNvPr>
          <p:cNvCxnSpPr>
            <a:cxnSpLocks/>
          </p:cNvCxnSpPr>
          <p:nvPr/>
        </p:nvCxnSpPr>
        <p:spPr>
          <a:xfrm>
            <a:off x="6346153" y="2655212"/>
            <a:ext cx="0" cy="1999744"/>
          </a:xfrm>
          <a:prstGeom prst="line">
            <a:avLst/>
          </a:prstGeom>
          <a:ln w="19050">
            <a:solidFill>
              <a:srgbClr val="007396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Rett linje 13">
            <a:extLst>
              <a:ext uri="{FF2B5EF4-FFF2-40B4-BE49-F238E27FC236}">
                <a16:creationId xmlns:a16="http://schemas.microsoft.com/office/drawing/2014/main" id="{DB0EF67B-5758-FF87-6DE3-A7A172BE64FF}"/>
              </a:ext>
            </a:extLst>
          </p:cNvPr>
          <p:cNvCxnSpPr>
            <a:cxnSpLocks/>
          </p:cNvCxnSpPr>
          <p:nvPr/>
        </p:nvCxnSpPr>
        <p:spPr>
          <a:xfrm>
            <a:off x="6949440" y="2655212"/>
            <a:ext cx="0" cy="1999744"/>
          </a:xfrm>
          <a:prstGeom prst="line">
            <a:avLst/>
          </a:prstGeom>
          <a:ln w="19050">
            <a:solidFill>
              <a:srgbClr val="007396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Rett linje 14">
            <a:extLst>
              <a:ext uri="{FF2B5EF4-FFF2-40B4-BE49-F238E27FC236}">
                <a16:creationId xmlns:a16="http://schemas.microsoft.com/office/drawing/2014/main" id="{CD07BB24-37B3-9FF0-7A32-D0965378654B}"/>
              </a:ext>
            </a:extLst>
          </p:cNvPr>
          <p:cNvCxnSpPr>
            <a:cxnSpLocks/>
          </p:cNvCxnSpPr>
          <p:nvPr/>
        </p:nvCxnSpPr>
        <p:spPr>
          <a:xfrm>
            <a:off x="7575609" y="2655212"/>
            <a:ext cx="0" cy="1999744"/>
          </a:xfrm>
          <a:prstGeom prst="line">
            <a:avLst/>
          </a:prstGeom>
          <a:ln w="19050">
            <a:solidFill>
              <a:srgbClr val="007396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Rett linje 15">
            <a:extLst>
              <a:ext uri="{FF2B5EF4-FFF2-40B4-BE49-F238E27FC236}">
                <a16:creationId xmlns:a16="http://schemas.microsoft.com/office/drawing/2014/main" id="{7150A7B4-8EED-DD82-1313-48D496118BC6}"/>
              </a:ext>
            </a:extLst>
          </p:cNvPr>
          <p:cNvCxnSpPr>
            <a:cxnSpLocks/>
          </p:cNvCxnSpPr>
          <p:nvPr/>
        </p:nvCxnSpPr>
        <p:spPr>
          <a:xfrm>
            <a:off x="8207003" y="2655212"/>
            <a:ext cx="0" cy="1999744"/>
          </a:xfrm>
          <a:prstGeom prst="line">
            <a:avLst/>
          </a:prstGeom>
          <a:ln w="19050">
            <a:solidFill>
              <a:srgbClr val="007396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Rett linje 16">
            <a:extLst>
              <a:ext uri="{FF2B5EF4-FFF2-40B4-BE49-F238E27FC236}">
                <a16:creationId xmlns:a16="http://schemas.microsoft.com/office/drawing/2014/main" id="{6C915FFB-4119-F7D4-9D4E-4C2356A1A17E}"/>
              </a:ext>
            </a:extLst>
          </p:cNvPr>
          <p:cNvCxnSpPr>
            <a:cxnSpLocks/>
          </p:cNvCxnSpPr>
          <p:nvPr/>
        </p:nvCxnSpPr>
        <p:spPr>
          <a:xfrm>
            <a:off x="8840769" y="2655212"/>
            <a:ext cx="0" cy="1999744"/>
          </a:xfrm>
          <a:prstGeom prst="line">
            <a:avLst/>
          </a:prstGeom>
          <a:ln w="19050">
            <a:solidFill>
              <a:srgbClr val="007396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Rett linje 17">
            <a:extLst>
              <a:ext uri="{FF2B5EF4-FFF2-40B4-BE49-F238E27FC236}">
                <a16:creationId xmlns:a16="http://schemas.microsoft.com/office/drawing/2014/main" id="{3B9946F2-A480-8CD5-DEE1-52B9529F838D}"/>
              </a:ext>
            </a:extLst>
          </p:cNvPr>
          <p:cNvCxnSpPr>
            <a:cxnSpLocks/>
          </p:cNvCxnSpPr>
          <p:nvPr/>
        </p:nvCxnSpPr>
        <p:spPr>
          <a:xfrm>
            <a:off x="9503544" y="2655212"/>
            <a:ext cx="0" cy="1999744"/>
          </a:xfrm>
          <a:prstGeom prst="line">
            <a:avLst/>
          </a:prstGeom>
          <a:ln w="19050">
            <a:solidFill>
              <a:srgbClr val="007396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Rett linje 18">
            <a:extLst>
              <a:ext uri="{FF2B5EF4-FFF2-40B4-BE49-F238E27FC236}">
                <a16:creationId xmlns:a16="http://schemas.microsoft.com/office/drawing/2014/main" id="{C6616919-0187-081C-3CB2-F90580653B7B}"/>
              </a:ext>
            </a:extLst>
          </p:cNvPr>
          <p:cNvCxnSpPr>
            <a:cxnSpLocks/>
          </p:cNvCxnSpPr>
          <p:nvPr/>
        </p:nvCxnSpPr>
        <p:spPr>
          <a:xfrm>
            <a:off x="3456183" y="2894860"/>
            <a:ext cx="6602217" cy="0"/>
          </a:xfrm>
          <a:prstGeom prst="line">
            <a:avLst/>
          </a:prstGeom>
          <a:ln w="19050">
            <a:solidFill>
              <a:srgbClr val="007396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Rett linje 24">
            <a:extLst>
              <a:ext uri="{FF2B5EF4-FFF2-40B4-BE49-F238E27FC236}">
                <a16:creationId xmlns:a16="http://schemas.microsoft.com/office/drawing/2014/main" id="{F2CF80A1-73A7-669C-AC25-66787CB18C28}"/>
              </a:ext>
            </a:extLst>
          </p:cNvPr>
          <p:cNvCxnSpPr>
            <a:cxnSpLocks/>
          </p:cNvCxnSpPr>
          <p:nvPr/>
        </p:nvCxnSpPr>
        <p:spPr>
          <a:xfrm>
            <a:off x="3456182" y="3413020"/>
            <a:ext cx="6602217" cy="0"/>
          </a:xfrm>
          <a:prstGeom prst="line">
            <a:avLst/>
          </a:prstGeom>
          <a:ln w="19050">
            <a:solidFill>
              <a:srgbClr val="007396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Rett linje 25">
            <a:extLst>
              <a:ext uri="{FF2B5EF4-FFF2-40B4-BE49-F238E27FC236}">
                <a16:creationId xmlns:a16="http://schemas.microsoft.com/office/drawing/2014/main" id="{7191D975-3941-834F-AB98-602D732F8E50}"/>
              </a:ext>
            </a:extLst>
          </p:cNvPr>
          <p:cNvCxnSpPr>
            <a:cxnSpLocks/>
          </p:cNvCxnSpPr>
          <p:nvPr/>
        </p:nvCxnSpPr>
        <p:spPr>
          <a:xfrm>
            <a:off x="3456183" y="3947873"/>
            <a:ext cx="6602217" cy="0"/>
          </a:xfrm>
          <a:prstGeom prst="line">
            <a:avLst/>
          </a:prstGeom>
          <a:ln w="19050">
            <a:solidFill>
              <a:srgbClr val="007396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Rett linje 26">
            <a:extLst>
              <a:ext uri="{FF2B5EF4-FFF2-40B4-BE49-F238E27FC236}">
                <a16:creationId xmlns:a16="http://schemas.microsoft.com/office/drawing/2014/main" id="{C945D9C6-20F5-78DA-2D89-C7FEFF8B0C15}"/>
              </a:ext>
            </a:extLst>
          </p:cNvPr>
          <p:cNvCxnSpPr>
            <a:cxnSpLocks/>
          </p:cNvCxnSpPr>
          <p:nvPr/>
        </p:nvCxnSpPr>
        <p:spPr>
          <a:xfrm>
            <a:off x="3456183" y="4510300"/>
            <a:ext cx="6602217" cy="0"/>
          </a:xfrm>
          <a:prstGeom prst="line">
            <a:avLst/>
          </a:prstGeom>
          <a:ln w="19050">
            <a:solidFill>
              <a:srgbClr val="007396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ktangel: avrundede hjørner 27">
            <a:extLst>
              <a:ext uri="{FF2B5EF4-FFF2-40B4-BE49-F238E27FC236}">
                <a16:creationId xmlns:a16="http://schemas.microsoft.com/office/drawing/2014/main" id="{418EF971-548E-30B0-F89A-7F33FAD30010}"/>
              </a:ext>
            </a:extLst>
          </p:cNvPr>
          <p:cNvSpPr/>
          <p:nvPr/>
        </p:nvSpPr>
        <p:spPr>
          <a:xfrm>
            <a:off x="1135849" y="1938680"/>
            <a:ext cx="9723515" cy="3032760"/>
          </a:xfrm>
          <a:prstGeom prst="roundRect">
            <a:avLst/>
          </a:prstGeom>
          <a:noFill/>
          <a:ln w="47625">
            <a:solidFill>
              <a:srgbClr val="00739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9" name="TekstSylinder 28">
            <a:extLst>
              <a:ext uri="{FF2B5EF4-FFF2-40B4-BE49-F238E27FC236}">
                <a16:creationId xmlns:a16="http://schemas.microsoft.com/office/drawing/2014/main" id="{7EC0F504-0861-776A-BFE4-51D16EEFCB26}"/>
              </a:ext>
            </a:extLst>
          </p:cNvPr>
          <p:cNvSpPr txBox="1"/>
          <p:nvPr/>
        </p:nvSpPr>
        <p:spPr>
          <a:xfrm>
            <a:off x="2331311" y="509593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b-NO" i="1" dirty="0">
              <a:solidFill>
                <a:srgbClr val="007396"/>
              </a:solidFill>
            </a:endParaRPr>
          </a:p>
        </p:txBody>
      </p:sp>
      <p:sp>
        <p:nvSpPr>
          <p:cNvPr id="8" name="Rektangel: avrundede hjørner 7">
            <a:extLst>
              <a:ext uri="{FF2B5EF4-FFF2-40B4-BE49-F238E27FC236}">
                <a16:creationId xmlns:a16="http://schemas.microsoft.com/office/drawing/2014/main" id="{86F0263D-F3B7-12E4-F080-A9C599477D93}"/>
              </a:ext>
            </a:extLst>
          </p:cNvPr>
          <p:cNvSpPr/>
          <p:nvPr/>
        </p:nvSpPr>
        <p:spPr>
          <a:xfrm>
            <a:off x="6761120" y="2501462"/>
            <a:ext cx="353720" cy="2297288"/>
          </a:xfrm>
          <a:prstGeom prst="roundRect">
            <a:avLst/>
          </a:prstGeom>
          <a:noFill/>
          <a:ln w="508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0" name="Rektangel: avrundede hjørner 9">
            <a:extLst>
              <a:ext uri="{FF2B5EF4-FFF2-40B4-BE49-F238E27FC236}">
                <a16:creationId xmlns:a16="http://schemas.microsoft.com/office/drawing/2014/main" id="{FE2594E7-5240-02AF-05DB-D38777DF1C15}"/>
              </a:ext>
            </a:extLst>
          </p:cNvPr>
          <p:cNvSpPr/>
          <p:nvPr/>
        </p:nvSpPr>
        <p:spPr>
          <a:xfrm>
            <a:off x="5545188" y="2501462"/>
            <a:ext cx="353720" cy="2297288"/>
          </a:xfrm>
          <a:prstGeom prst="roundRect">
            <a:avLst/>
          </a:prstGeom>
          <a:noFill/>
          <a:ln w="508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1" name="Rektangel: avrundede hjørner 10">
            <a:extLst>
              <a:ext uri="{FF2B5EF4-FFF2-40B4-BE49-F238E27FC236}">
                <a16:creationId xmlns:a16="http://schemas.microsoft.com/office/drawing/2014/main" id="{FC15C83E-DC51-C0A5-5053-F717F8CE8A15}"/>
              </a:ext>
            </a:extLst>
          </p:cNvPr>
          <p:cNvSpPr/>
          <p:nvPr/>
        </p:nvSpPr>
        <p:spPr>
          <a:xfrm>
            <a:off x="8641577" y="2504248"/>
            <a:ext cx="353720" cy="2297288"/>
          </a:xfrm>
          <a:prstGeom prst="roundRect">
            <a:avLst/>
          </a:prstGeom>
          <a:noFill/>
          <a:ln w="508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135537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62138BB-70DF-D0BD-22B8-C66BA545FFFF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879894"/>
          </a:xfrm>
          <a:prstGeom prst="rect">
            <a:avLst/>
          </a:prstGeom>
          <a:solidFill>
            <a:srgbClr val="007396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nb-NO" dirty="0"/>
          </a:p>
        </p:txBody>
      </p:sp>
      <p:sp>
        <p:nvSpPr>
          <p:cNvPr id="4" name="Tittel 1">
            <a:extLst>
              <a:ext uri="{FF2B5EF4-FFF2-40B4-BE49-F238E27FC236}">
                <a16:creationId xmlns:a16="http://schemas.microsoft.com/office/drawing/2014/main" id="{1A4BD61B-CC96-2820-BBD7-C8839A070EAD}"/>
              </a:ext>
            </a:extLst>
          </p:cNvPr>
          <p:cNvSpPr txBox="1">
            <a:spLocks/>
          </p:cNvSpPr>
          <p:nvPr/>
        </p:nvSpPr>
        <p:spPr>
          <a:xfrm>
            <a:off x="17258" y="5857334"/>
            <a:ext cx="12192000" cy="60385"/>
          </a:xfrm>
          <a:prstGeom prst="rect">
            <a:avLst/>
          </a:prstGeom>
          <a:solidFill>
            <a:srgbClr val="007396"/>
          </a:solidFill>
        </p:spPr>
        <p:txBody>
          <a:bodyPr vert="horz" lIns="91440" tIns="45720" rIns="91440" bIns="45720" rtlCol="0" anchor="ctr">
            <a:normAutofit fontScale="2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nb-NO" dirty="0"/>
          </a:p>
        </p:txBody>
      </p:sp>
      <p:pic>
        <p:nvPicPr>
          <p:cNvPr id="5" name="Bilde 4" descr="Et bilde som inneholder Grafikk, Font, grafisk design, logo&#10;&#10;Automatisk generert beskrivelse">
            <a:extLst>
              <a:ext uri="{FF2B5EF4-FFF2-40B4-BE49-F238E27FC236}">
                <a16:creationId xmlns:a16="http://schemas.microsoft.com/office/drawing/2014/main" id="{D2FCAD7F-9468-014C-2600-2C73FCD36D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3162" y="6081623"/>
            <a:ext cx="3580943" cy="686854"/>
          </a:xfrm>
          <a:prstGeom prst="rect">
            <a:avLst/>
          </a:prstGeom>
        </p:spPr>
      </p:pic>
      <p:sp>
        <p:nvSpPr>
          <p:cNvPr id="7" name="Rectangle 3">
            <a:extLst>
              <a:ext uri="{FF2B5EF4-FFF2-40B4-BE49-F238E27FC236}">
                <a16:creationId xmlns:a16="http://schemas.microsoft.com/office/drawing/2014/main" id="{FB3E36EF-5DB1-3512-E6E0-DAA15C619FAE}"/>
              </a:ext>
            </a:extLst>
          </p:cNvPr>
          <p:cNvSpPr/>
          <p:nvPr/>
        </p:nvSpPr>
        <p:spPr>
          <a:xfrm>
            <a:off x="1038328" y="1421144"/>
            <a:ext cx="10504448" cy="2631490"/>
          </a:xfrm>
          <a:prstGeom prst="rect">
            <a:avLst/>
          </a:prstGeom>
          <a:solidFill>
            <a:schemeClr val="bg1"/>
          </a:solidFill>
          <a:ln w="28575">
            <a:noFill/>
            <a:prstDash val="dash"/>
          </a:ln>
        </p:spPr>
        <p:txBody>
          <a:bodyPr wrap="square">
            <a:spAutoFit/>
          </a:bodyPr>
          <a:lstStyle/>
          <a:p>
            <a:pPr marL="342900" indent="-342900">
              <a:spcBef>
                <a:spcPts val="600"/>
              </a:spcBef>
              <a:spcAft>
                <a:spcPts val="1200"/>
              </a:spcAft>
              <a:buFontTx/>
              <a:buChar char="-"/>
            </a:pPr>
            <a:r>
              <a:rPr lang="nb-NO" sz="2400" dirty="0"/>
              <a:t>Innhold og leveranser vil utvikles i tett samarbeid med bransjen</a:t>
            </a:r>
          </a:p>
          <a:p>
            <a:pPr marL="342900" indent="-342900">
              <a:spcBef>
                <a:spcPts val="600"/>
              </a:spcBef>
              <a:spcAft>
                <a:spcPts val="1200"/>
              </a:spcAft>
              <a:buFontTx/>
              <a:buChar char="-"/>
            </a:pPr>
            <a:r>
              <a:rPr lang="nb-NO" sz="2400" dirty="0"/>
              <a:t>Senteret er nasjonalt, men lokalisering på Ås gir spesielt gode muligheter for aktører i nærområdet</a:t>
            </a:r>
          </a:p>
          <a:p>
            <a:pPr marL="342900" indent="-342900">
              <a:spcBef>
                <a:spcPts val="600"/>
              </a:spcBef>
              <a:spcAft>
                <a:spcPts val="1200"/>
              </a:spcAft>
              <a:buFontTx/>
              <a:buChar char="-"/>
            </a:pPr>
            <a:endParaRPr lang="nb-NO" sz="2400" dirty="0"/>
          </a:p>
          <a:p>
            <a:pPr marL="342900" indent="-342900">
              <a:spcBef>
                <a:spcPts val="600"/>
              </a:spcBef>
              <a:spcAft>
                <a:spcPts val="1200"/>
              </a:spcAft>
              <a:buFontTx/>
              <a:buChar char="-"/>
            </a:pPr>
            <a:endParaRPr lang="nb-NO" sz="2400" dirty="0"/>
          </a:p>
        </p:txBody>
      </p:sp>
      <p:pic>
        <p:nvPicPr>
          <p:cNvPr id="9" name="Bilde 8">
            <a:extLst>
              <a:ext uri="{FF2B5EF4-FFF2-40B4-BE49-F238E27FC236}">
                <a16:creationId xmlns:a16="http://schemas.microsoft.com/office/drawing/2014/main" id="{92402403-81AD-E4E1-D3A5-47BAA1BB32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96543" y="3284417"/>
            <a:ext cx="5687102" cy="2152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4101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l høyre 9">
            <a:extLst>
              <a:ext uri="{FF2B5EF4-FFF2-40B4-BE49-F238E27FC236}">
                <a16:creationId xmlns:a16="http://schemas.microsoft.com/office/drawing/2014/main" id="{972EC9A2-00C9-B14B-953A-87FDED42D202}"/>
              </a:ext>
            </a:extLst>
          </p:cNvPr>
          <p:cNvSpPr/>
          <p:nvPr/>
        </p:nvSpPr>
        <p:spPr>
          <a:xfrm>
            <a:off x="551793" y="1387429"/>
            <a:ext cx="11037233" cy="819807"/>
          </a:xfrm>
          <a:prstGeom prst="rightArrow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1" name="Avrundet rektangel 10">
            <a:extLst>
              <a:ext uri="{FF2B5EF4-FFF2-40B4-BE49-F238E27FC236}">
                <a16:creationId xmlns:a16="http://schemas.microsoft.com/office/drawing/2014/main" id="{D8403E02-C15F-E24E-9A55-15374EE3EE17}"/>
              </a:ext>
            </a:extLst>
          </p:cNvPr>
          <p:cNvSpPr/>
          <p:nvPr/>
        </p:nvSpPr>
        <p:spPr>
          <a:xfrm>
            <a:off x="2055488" y="1454432"/>
            <a:ext cx="1655379" cy="6858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600" dirty="0">
                <a:solidFill>
                  <a:schemeClr val="tx1"/>
                </a:solidFill>
              </a:rPr>
              <a:t>Forskning, innovasjon og utvikling</a:t>
            </a:r>
          </a:p>
        </p:txBody>
      </p:sp>
      <p:sp>
        <p:nvSpPr>
          <p:cNvPr id="12" name="Avrundet rektangel 11">
            <a:extLst>
              <a:ext uri="{FF2B5EF4-FFF2-40B4-BE49-F238E27FC236}">
                <a16:creationId xmlns:a16="http://schemas.microsoft.com/office/drawing/2014/main" id="{BAF44974-5205-5640-AD4C-485A6ADA6591}"/>
              </a:ext>
            </a:extLst>
          </p:cNvPr>
          <p:cNvSpPr/>
          <p:nvPr/>
        </p:nvSpPr>
        <p:spPr>
          <a:xfrm>
            <a:off x="3904370" y="1454432"/>
            <a:ext cx="1655379" cy="6858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600" dirty="0">
                <a:solidFill>
                  <a:schemeClr val="tx1"/>
                </a:solidFill>
              </a:rPr>
              <a:t>Entreprenørene</a:t>
            </a:r>
          </a:p>
        </p:txBody>
      </p:sp>
      <p:sp>
        <p:nvSpPr>
          <p:cNvPr id="13" name="Avrundet rektangel 12">
            <a:extLst>
              <a:ext uri="{FF2B5EF4-FFF2-40B4-BE49-F238E27FC236}">
                <a16:creationId xmlns:a16="http://schemas.microsoft.com/office/drawing/2014/main" id="{F5D73348-6A4C-AA48-856B-5475A23C0E60}"/>
              </a:ext>
            </a:extLst>
          </p:cNvPr>
          <p:cNvSpPr/>
          <p:nvPr/>
        </p:nvSpPr>
        <p:spPr>
          <a:xfrm>
            <a:off x="5753252" y="1454432"/>
            <a:ext cx="1655379" cy="6858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600" dirty="0">
                <a:solidFill>
                  <a:schemeClr val="tx1"/>
                </a:solidFill>
              </a:rPr>
              <a:t>Produsenter,  leverandører og grossister</a:t>
            </a:r>
          </a:p>
        </p:txBody>
      </p:sp>
      <p:sp>
        <p:nvSpPr>
          <p:cNvPr id="14" name="Avrundet rektangel 13">
            <a:extLst>
              <a:ext uri="{FF2B5EF4-FFF2-40B4-BE49-F238E27FC236}">
                <a16:creationId xmlns:a16="http://schemas.microsoft.com/office/drawing/2014/main" id="{53D4F5EC-0509-F942-9AE4-075D405247EB}"/>
              </a:ext>
            </a:extLst>
          </p:cNvPr>
          <p:cNvSpPr/>
          <p:nvPr/>
        </p:nvSpPr>
        <p:spPr>
          <a:xfrm>
            <a:off x="9349253" y="1485660"/>
            <a:ext cx="1655379" cy="6858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600" dirty="0">
                <a:solidFill>
                  <a:schemeClr val="tx1"/>
                </a:solidFill>
              </a:rPr>
              <a:t>Eierne av infrastrukturen</a:t>
            </a:r>
          </a:p>
        </p:txBody>
      </p:sp>
      <p:pic>
        <p:nvPicPr>
          <p:cNvPr id="16" name="Bilde 15">
            <a:extLst>
              <a:ext uri="{FF2B5EF4-FFF2-40B4-BE49-F238E27FC236}">
                <a16:creationId xmlns:a16="http://schemas.microsoft.com/office/drawing/2014/main" id="{92AADC12-58B0-5C47-BA15-22067D3B60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3153" y="3787004"/>
            <a:ext cx="1378589" cy="984706"/>
          </a:xfrm>
          <a:prstGeom prst="rect">
            <a:avLst/>
          </a:prstGeom>
        </p:spPr>
      </p:pic>
      <p:sp>
        <p:nvSpPr>
          <p:cNvPr id="18" name="Avrundet rektangel 17">
            <a:extLst>
              <a:ext uri="{FF2B5EF4-FFF2-40B4-BE49-F238E27FC236}">
                <a16:creationId xmlns:a16="http://schemas.microsoft.com/office/drawing/2014/main" id="{81AE47F0-25C9-684E-8233-722E4145F081}"/>
              </a:ext>
            </a:extLst>
          </p:cNvPr>
          <p:cNvSpPr/>
          <p:nvPr/>
        </p:nvSpPr>
        <p:spPr>
          <a:xfrm>
            <a:off x="186792" y="1454432"/>
            <a:ext cx="1655379" cy="6858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600" dirty="0">
                <a:solidFill>
                  <a:schemeClr val="tx1"/>
                </a:solidFill>
              </a:rPr>
              <a:t>Utdannings-institusjonene</a:t>
            </a:r>
          </a:p>
        </p:txBody>
      </p:sp>
      <p:sp>
        <p:nvSpPr>
          <p:cNvPr id="19" name="Avrundet rektangel 18">
            <a:extLst>
              <a:ext uri="{FF2B5EF4-FFF2-40B4-BE49-F238E27FC236}">
                <a16:creationId xmlns:a16="http://schemas.microsoft.com/office/drawing/2014/main" id="{BCB10BCC-6F12-304C-A48A-0D97EB309C61}"/>
              </a:ext>
            </a:extLst>
          </p:cNvPr>
          <p:cNvSpPr/>
          <p:nvPr/>
        </p:nvSpPr>
        <p:spPr>
          <a:xfrm>
            <a:off x="7558128" y="1454432"/>
            <a:ext cx="1655379" cy="6858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600" dirty="0">
                <a:solidFill>
                  <a:schemeClr val="tx1"/>
                </a:solidFill>
              </a:rPr>
              <a:t>Rådgivende ingeniører</a:t>
            </a:r>
          </a:p>
        </p:txBody>
      </p:sp>
      <p:pic>
        <p:nvPicPr>
          <p:cNvPr id="7170" name="Picture 2" descr="http://www.mef.no/ressurs/mef/images/mef_logo.png">
            <a:extLst>
              <a:ext uri="{FF2B5EF4-FFF2-40B4-BE49-F238E27FC236}">
                <a16:creationId xmlns:a16="http://schemas.microsoft.com/office/drawing/2014/main" id="{36026EE1-A807-4038-9D11-35CCF096DF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3094" y="2408554"/>
            <a:ext cx="2008875" cy="851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Bilderesultat for rin-norge">
            <a:extLst>
              <a:ext uri="{FF2B5EF4-FFF2-40B4-BE49-F238E27FC236}">
                <a16:creationId xmlns:a16="http://schemas.microsoft.com/office/drawing/2014/main" id="{A8248346-7C0B-4DBD-8E1E-244F653FBE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3212" y="3594824"/>
            <a:ext cx="868340" cy="880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Logo">
            <a:extLst>
              <a:ext uri="{FF2B5EF4-FFF2-40B4-BE49-F238E27FC236}">
                <a16:creationId xmlns:a16="http://schemas.microsoft.com/office/drawing/2014/main" id="{43C65ED2-8FB9-4A5B-8D1C-C9DE5AEECA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8876" y="3506935"/>
            <a:ext cx="1407573" cy="778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2" name="Picture 14" descr="logo">
            <a:extLst>
              <a:ext uri="{FF2B5EF4-FFF2-40B4-BE49-F238E27FC236}">
                <a16:creationId xmlns:a16="http://schemas.microsoft.com/office/drawing/2014/main" id="{0CB914B1-0E60-4F0A-8952-7A86EDD8B8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7268" y="4258094"/>
            <a:ext cx="1207220" cy="885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2" descr="Bilderesultat for byvÃ¥pen bergen">
            <a:extLst>
              <a:ext uri="{FF2B5EF4-FFF2-40B4-BE49-F238E27FC236}">
                <a16:creationId xmlns:a16="http://schemas.microsoft.com/office/drawing/2014/main" id="{20D22FCE-C8F0-4D79-BA1B-75449F3E5E1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93583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b-NO"/>
          </a:p>
        </p:txBody>
      </p:sp>
      <p:pic>
        <p:nvPicPr>
          <p:cNvPr id="14344" name="Picture 8" descr="http://www.mbetong.ipage.no/wp-content/uploads/2018/04/Basal-logo-e1524601809825.jpg">
            <a:extLst>
              <a:ext uri="{FF2B5EF4-FFF2-40B4-BE49-F238E27FC236}">
                <a16:creationId xmlns:a16="http://schemas.microsoft.com/office/drawing/2014/main" id="{23D64909-7AEA-4758-B0A1-24316EA32F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0482" y="4713719"/>
            <a:ext cx="1400637" cy="712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AutoShape 14" descr="Bilderesultat for bÃ¦rum kommunevÃ¥pen">
            <a:extLst>
              <a:ext uri="{FF2B5EF4-FFF2-40B4-BE49-F238E27FC236}">
                <a16:creationId xmlns:a16="http://schemas.microsoft.com/office/drawing/2014/main" id="{8AFB834D-8C30-4260-9F9E-7D4683ED85E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807339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b-NO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1F28837-074D-42DF-8AF6-1E147CAE3719}"/>
              </a:ext>
            </a:extLst>
          </p:cNvPr>
          <p:cNvSpPr/>
          <p:nvPr/>
        </p:nvSpPr>
        <p:spPr>
          <a:xfrm>
            <a:off x="9349253" y="1445084"/>
            <a:ext cx="1682879" cy="709880"/>
          </a:xfrm>
          <a:prstGeom prst="roundRect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pic>
        <p:nvPicPr>
          <p:cNvPr id="1028" name="Picture 4" descr="Bilderesultat for sstt scandinavian">
            <a:extLst>
              <a:ext uri="{FF2B5EF4-FFF2-40B4-BE49-F238E27FC236}">
                <a16:creationId xmlns:a16="http://schemas.microsoft.com/office/drawing/2014/main" id="{D27FF41F-36F8-4380-92D1-443BA1761F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4605" y="4631922"/>
            <a:ext cx="1099456" cy="1099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4" descr="Logo">
            <a:extLst>
              <a:ext uri="{FF2B5EF4-FFF2-40B4-BE49-F238E27FC236}">
                <a16:creationId xmlns:a16="http://schemas.microsoft.com/office/drawing/2014/main" id="{27CBEFBD-6CA5-4E39-A383-9C68C2D881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6143" y="2504020"/>
            <a:ext cx="1736861" cy="670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TekstSylinder 38">
            <a:extLst>
              <a:ext uri="{FF2B5EF4-FFF2-40B4-BE49-F238E27FC236}">
                <a16:creationId xmlns:a16="http://schemas.microsoft.com/office/drawing/2014/main" id="{78A751E1-AB4F-490F-A63A-D2B4AE7AE756}"/>
              </a:ext>
            </a:extLst>
          </p:cNvPr>
          <p:cNvSpPr txBox="1"/>
          <p:nvPr/>
        </p:nvSpPr>
        <p:spPr>
          <a:xfrm>
            <a:off x="9496254" y="2909499"/>
            <a:ext cx="224697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b-NO" sz="1800" b="1" dirty="0">
                <a:solidFill>
                  <a:schemeClr val="tx1"/>
                </a:solidFill>
              </a:rPr>
              <a:t>Store kommuner (VASK)</a:t>
            </a:r>
          </a:p>
        </p:txBody>
      </p:sp>
      <p:pic>
        <p:nvPicPr>
          <p:cNvPr id="5" name="Picture 4" descr="Medlemskap i Virke - Virke">
            <a:extLst>
              <a:ext uri="{FF2B5EF4-FFF2-40B4-BE49-F238E27FC236}">
                <a16:creationId xmlns:a16="http://schemas.microsoft.com/office/drawing/2014/main" id="{5222FB61-BBAD-4178-8F43-4E4A1556CA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8606" y="3961686"/>
            <a:ext cx="1133765" cy="375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tel 1">
            <a:extLst>
              <a:ext uri="{FF2B5EF4-FFF2-40B4-BE49-F238E27FC236}">
                <a16:creationId xmlns:a16="http://schemas.microsoft.com/office/drawing/2014/main" id="{27BCFC03-0401-9635-8DCF-D7D255EEEE83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879894"/>
          </a:xfrm>
          <a:prstGeom prst="rect">
            <a:avLst/>
          </a:prstGeom>
          <a:solidFill>
            <a:srgbClr val="007396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nb-NO" dirty="0"/>
          </a:p>
        </p:txBody>
      </p:sp>
      <p:sp>
        <p:nvSpPr>
          <p:cNvPr id="9" name="Tittel 1">
            <a:extLst>
              <a:ext uri="{FF2B5EF4-FFF2-40B4-BE49-F238E27FC236}">
                <a16:creationId xmlns:a16="http://schemas.microsoft.com/office/drawing/2014/main" id="{274E876E-34FF-04FE-C8CC-91E217242085}"/>
              </a:ext>
            </a:extLst>
          </p:cNvPr>
          <p:cNvSpPr txBox="1">
            <a:spLocks/>
          </p:cNvSpPr>
          <p:nvPr/>
        </p:nvSpPr>
        <p:spPr>
          <a:xfrm>
            <a:off x="470513" y="-201546"/>
            <a:ext cx="1176212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nb-NO" sz="3200" dirty="0">
                <a:solidFill>
                  <a:schemeClr val="bg1"/>
                </a:solidFill>
              </a:rPr>
            </a:br>
            <a:r>
              <a:rPr lang="nb-NO" sz="3200" b="1" dirty="0">
                <a:solidFill>
                  <a:schemeClr val="bg1"/>
                </a:solidFill>
                <a:latin typeface="+mn-lt"/>
              </a:rPr>
              <a:t>Senteret = bransjen        Offentlig majoritet med kommunene i spiss</a:t>
            </a:r>
            <a:br>
              <a:rPr lang="nb-NO" sz="3200" b="1" dirty="0">
                <a:solidFill>
                  <a:schemeClr val="bg1"/>
                </a:solidFill>
                <a:latin typeface="+mn-lt"/>
              </a:rPr>
            </a:br>
            <a:endParaRPr lang="nb-NO" sz="32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7" name="Tittel 1">
            <a:extLst>
              <a:ext uri="{FF2B5EF4-FFF2-40B4-BE49-F238E27FC236}">
                <a16:creationId xmlns:a16="http://schemas.microsoft.com/office/drawing/2014/main" id="{DDB48251-3693-0959-4419-3A022945DCB5}"/>
              </a:ext>
            </a:extLst>
          </p:cNvPr>
          <p:cNvSpPr txBox="1">
            <a:spLocks/>
          </p:cNvSpPr>
          <p:nvPr/>
        </p:nvSpPr>
        <p:spPr>
          <a:xfrm>
            <a:off x="17258" y="5857334"/>
            <a:ext cx="12192000" cy="60385"/>
          </a:xfrm>
          <a:prstGeom prst="rect">
            <a:avLst/>
          </a:prstGeom>
          <a:solidFill>
            <a:srgbClr val="007396"/>
          </a:solidFill>
        </p:spPr>
        <p:txBody>
          <a:bodyPr vert="horz" lIns="91440" tIns="45720" rIns="91440" bIns="45720" rtlCol="0" anchor="ctr">
            <a:normAutofit fontScale="2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nb-NO" dirty="0"/>
          </a:p>
        </p:txBody>
      </p:sp>
      <p:pic>
        <p:nvPicPr>
          <p:cNvPr id="21" name="Bilde 20" descr="Et bilde som inneholder Grafikk, Font, grafisk design, logo&#10;&#10;Automatisk generert beskrivelse">
            <a:extLst>
              <a:ext uri="{FF2B5EF4-FFF2-40B4-BE49-F238E27FC236}">
                <a16:creationId xmlns:a16="http://schemas.microsoft.com/office/drawing/2014/main" id="{82093261-0EC9-BC7C-891C-C0CE0A8418C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3162" y="6081623"/>
            <a:ext cx="3580943" cy="686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766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3">
            <a:extLst>
              <a:ext uri="{FF2B5EF4-FFF2-40B4-BE49-F238E27FC236}">
                <a16:creationId xmlns:a16="http://schemas.microsoft.com/office/drawing/2014/main" id="{D575480D-8233-4A33-A379-41B3F94FFB93}"/>
              </a:ext>
            </a:extLst>
          </p:cNvPr>
          <p:cNvSpPr/>
          <p:nvPr/>
        </p:nvSpPr>
        <p:spPr>
          <a:xfrm>
            <a:off x="985025" y="2388507"/>
            <a:ext cx="10504448" cy="2923877"/>
          </a:xfrm>
          <a:prstGeom prst="rect">
            <a:avLst/>
          </a:prstGeom>
          <a:solidFill>
            <a:schemeClr val="bg1"/>
          </a:solidFill>
          <a:ln w="28575">
            <a:noFill/>
            <a:prstDash val="dash"/>
          </a:ln>
        </p:spPr>
        <p:txBody>
          <a:bodyPr wrap="square">
            <a:spAutoFit/>
          </a:bodyPr>
          <a:lstStyle/>
          <a:p>
            <a:pPr marL="342900" indent="-342900">
              <a:spcBef>
                <a:spcPts val="600"/>
              </a:spcBef>
              <a:spcAft>
                <a:spcPts val="1200"/>
              </a:spcAft>
              <a:buFontTx/>
              <a:buChar char="-"/>
            </a:pPr>
            <a:r>
              <a:rPr lang="nb-NO" sz="2400" b="1" dirty="0"/>
              <a:t>formidle og utvikle kunnskap og løsninger innenfor VA-faget </a:t>
            </a:r>
            <a:r>
              <a:rPr lang="nb-NO" sz="2400" dirty="0"/>
              <a:t>- gjennom kurs, </a:t>
            </a:r>
            <a:r>
              <a:rPr lang="nb-NO" sz="2400" u="sng" dirty="0">
                <a:solidFill>
                  <a:srgbClr val="007396"/>
                </a:solidFill>
              </a:rPr>
              <a:t>erfaringsutveksling</a:t>
            </a:r>
            <a:r>
              <a:rPr lang="nb-NO" sz="2400" dirty="0"/>
              <a:t>, demonstrasjoner, forskning og teknologiutvikling</a:t>
            </a:r>
          </a:p>
          <a:p>
            <a:pPr marL="342900" indent="-342900">
              <a:spcBef>
                <a:spcPts val="1200"/>
              </a:spcBef>
              <a:spcAft>
                <a:spcPts val="1200"/>
              </a:spcAft>
              <a:buFontTx/>
              <a:buChar char="-"/>
            </a:pPr>
            <a:r>
              <a:rPr lang="nb-NO" sz="2400" b="1" dirty="0"/>
              <a:t>koble teoretisk utdanning med praktisk opplæring </a:t>
            </a:r>
            <a:r>
              <a:rPr lang="nb-NO" sz="2400" dirty="0"/>
              <a:t>– flere og bedre kandidater for vannbransjen, </a:t>
            </a:r>
            <a:r>
              <a:rPr lang="nb-NO" sz="2400" u="sng" dirty="0">
                <a:solidFill>
                  <a:srgbClr val="007396"/>
                </a:solidFill>
              </a:rPr>
              <a:t>økt samarbeid</a:t>
            </a:r>
          </a:p>
          <a:p>
            <a:pPr marL="342900" indent="-342900">
              <a:spcBef>
                <a:spcPts val="1200"/>
              </a:spcBef>
              <a:spcAft>
                <a:spcPts val="1200"/>
              </a:spcAft>
              <a:buFontTx/>
              <a:buChar char="-"/>
            </a:pPr>
            <a:r>
              <a:rPr lang="nb-NO" sz="2400" dirty="0"/>
              <a:t>bli en </a:t>
            </a:r>
            <a:r>
              <a:rPr lang="nb-NO" sz="2400" b="1" dirty="0"/>
              <a:t>møteplass</a:t>
            </a:r>
            <a:r>
              <a:rPr lang="nb-NO" sz="2400" dirty="0"/>
              <a:t> for ansatte i vannbransjens verdikjede (kommuner, entreprenører, leverandører, rådgivere m.fl.)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A89CA6D1-473B-4C1A-B62D-4033202875A5}"/>
              </a:ext>
            </a:extLst>
          </p:cNvPr>
          <p:cNvSpPr txBox="1">
            <a:spLocks/>
          </p:cNvSpPr>
          <p:nvPr/>
        </p:nvSpPr>
        <p:spPr>
          <a:xfrm>
            <a:off x="4867643" y="1524299"/>
            <a:ext cx="2713438" cy="544779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1200"/>
              </a:spcBef>
            </a:pPr>
            <a:r>
              <a:rPr lang="nb-NO" sz="3200" b="1" dirty="0">
                <a:solidFill>
                  <a:schemeClr val="tx1"/>
                </a:solidFill>
                <a:latin typeface="+mn-lt"/>
              </a:rPr>
              <a:t>skal: </a:t>
            </a: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B62138BB-70DF-D0BD-22B8-C66BA545FFFF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879894"/>
          </a:xfrm>
          <a:prstGeom prst="rect">
            <a:avLst/>
          </a:prstGeom>
          <a:solidFill>
            <a:srgbClr val="007396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nb-NO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07F4C064-9B95-4C58-694F-EB46FEAB4A81}"/>
              </a:ext>
            </a:extLst>
          </p:cNvPr>
          <p:cNvSpPr txBox="1">
            <a:spLocks/>
          </p:cNvSpPr>
          <p:nvPr/>
        </p:nvSpPr>
        <p:spPr>
          <a:xfrm>
            <a:off x="559542" y="-31558"/>
            <a:ext cx="11329639" cy="94301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1200"/>
              </a:spcBef>
            </a:pPr>
            <a:r>
              <a:rPr lang="nb-NO" sz="3200" b="1" dirty="0">
                <a:latin typeface="+mn-lt"/>
              </a:rPr>
              <a:t>Kompetanse og gode løsninger – rekruttering, teknologiutvikling</a:t>
            </a:r>
          </a:p>
        </p:txBody>
      </p:sp>
      <p:sp>
        <p:nvSpPr>
          <p:cNvPr id="4" name="Tittel 1">
            <a:extLst>
              <a:ext uri="{FF2B5EF4-FFF2-40B4-BE49-F238E27FC236}">
                <a16:creationId xmlns:a16="http://schemas.microsoft.com/office/drawing/2014/main" id="{1A4BD61B-CC96-2820-BBD7-C8839A070EAD}"/>
              </a:ext>
            </a:extLst>
          </p:cNvPr>
          <p:cNvSpPr txBox="1">
            <a:spLocks/>
          </p:cNvSpPr>
          <p:nvPr/>
        </p:nvSpPr>
        <p:spPr>
          <a:xfrm>
            <a:off x="17258" y="5857334"/>
            <a:ext cx="12192000" cy="60385"/>
          </a:xfrm>
          <a:prstGeom prst="rect">
            <a:avLst/>
          </a:prstGeom>
          <a:solidFill>
            <a:srgbClr val="007396"/>
          </a:solidFill>
        </p:spPr>
        <p:txBody>
          <a:bodyPr vert="horz" lIns="91440" tIns="45720" rIns="91440" bIns="45720" rtlCol="0" anchor="ctr">
            <a:normAutofit fontScale="2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nb-NO" dirty="0"/>
          </a:p>
        </p:txBody>
      </p:sp>
      <p:pic>
        <p:nvPicPr>
          <p:cNvPr id="5" name="Bilde 4" descr="Et bilde som inneholder Grafikk, Font, grafisk design, logo&#10;&#10;Automatisk generert beskrivelse">
            <a:extLst>
              <a:ext uri="{FF2B5EF4-FFF2-40B4-BE49-F238E27FC236}">
                <a16:creationId xmlns:a16="http://schemas.microsoft.com/office/drawing/2014/main" id="{D2FCAD7F-9468-014C-2600-2C73FCD36D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3162" y="6081623"/>
            <a:ext cx="3580943" cy="686854"/>
          </a:xfrm>
          <a:prstGeom prst="rect">
            <a:avLst/>
          </a:prstGeom>
        </p:spPr>
      </p:pic>
      <p:pic>
        <p:nvPicPr>
          <p:cNvPr id="6" name="Bilde 5" descr="Et bilde som inneholder Grafikk, Font, grafisk design, logo&#10;&#10;Automatisk generert beskrivelse">
            <a:extLst>
              <a:ext uri="{FF2B5EF4-FFF2-40B4-BE49-F238E27FC236}">
                <a16:creationId xmlns:a16="http://schemas.microsoft.com/office/drawing/2014/main" id="{3C18D296-1C3A-00E2-5E02-CB6CB94431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025" y="1418829"/>
            <a:ext cx="3780261" cy="725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8142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3">
            <a:extLst>
              <a:ext uri="{FF2B5EF4-FFF2-40B4-BE49-F238E27FC236}">
                <a16:creationId xmlns:a16="http://schemas.microsoft.com/office/drawing/2014/main" id="{D575480D-8233-4A33-A379-41B3F94FFB93}"/>
              </a:ext>
            </a:extLst>
          </p:cNvPr>
          <p:cNvSpPr/>
          <p:nvPr/>
        </p:nvSpPr>
        <p:spPr>
          <a:xfrm>
            <a:off x="6113258" y="2645797"/>
            <a:ext cx="4658303" cy="830997"/>
          </a:xfrm>
          <a:prstGeom prst="rect">
            <a:avLst/>
          </a:prstGeom>
          <a:solidFill>
            <a:schemeClr val="bg1"/>
          </a:solidFill>
          <a:ln w="28575">
            <a:noFill/>
            <a:prstDash val="dash"/>
          </a:ln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1200"/>
              </a:spcAft>
            </a:pPr>
            <a:r>
              <a:rPr lang="nb-NO" sz="2400" b="1" dirty="0"/>
              <a:t>Etterslep investeringer og vedlikehold av ledningsnettet</a:t>
            </a: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B62138BB-70DF-D0BD-22B8-C66BA545FFFF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879894"/>
          </a:xfrm>
          <a:prstGeom prst="rect">
            <a:avLst/>
          </a:prstGeom>
          <a:solidFill>
            <a:srgbClr val="007396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nb-NO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07F4C064-9B95-4C58-694F-EB46FEAB4A81}"/>
              </a:ext>
            </a:extLst>
          </p:cNvPr>
          <p:cNvSpPr txBox="1">
            <a:spLocks/>
          </p:cNvSpPr>
          <p:nvPr/>
        </p:nvSpPr>
        <p:spPr>
          <a:xfrm>
            <a:off x="2228088" y="-31558"/>
            <a:ext cx="11329639" cy="94301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1200"/>
              </a:spcBef>
            </a:pPr>
            <a:r>
              <a:rPr lang="nb-NO" sz="3200" b="1" dirty="0">
                <a:latin typeface="+mn-lt"/>
              </a:rPr>
              <a:t>Mye man kan gjøre – må avgrense, fokusere</a:t>
            </a:r>
          </a:p>
        </p:txBody>
      </p:sp>
      <p:sp>
        <p:nvSpPr>
          <p:cNvPr id="4" name="Tittel 1">
            <a:extLst>
              <a:ext uri="{FF2B5EF4-FFF2-40B4-BE49-F238E27FC236}">
                <a16:creationId xmlns:a16="http://schemas.microsoft.com/office/drawing/2014/main" id="{1A4BD61B-CC96-2820-BBD7-C8839A070EAD}"/>
              </a:ext>
            </a:extLst>
          </p:cNvPr>
          <p:cNvSpPr txBox="1">
            <a:spLocks/>
          </p:cNvSpPr>
          <p:nvPr/>
        </p:nvSpPr>
        <p:spPr>
          <a:xfrm>
            <a:off x="17258" y="5857334"/>
            <a:ext cx="12192000" cy="60385"/>
          </a:xfrm>
          <a:prstGeom prst="rect">
            <a:avLst/>
          </a:prstGeom>
          <a:solidFill>
            <a:srgbClr val="007396"/>
          </a:solidFill>
        </p:spPr>
        <p:txBody>
          <a:bodyPr vert="horz" lIns="91440" tIns="45720" rIns="91440" bIns="45720" rtlCol="0" anchor="ctr">
            <a:normAutofit fontScale="2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nb-NO" dirty="0"/>
          </a:p>
        </p:txBody>
      </p:sp>
      <p:pic>
        <p:nvPicPr>
          <p:cNvPr id="5" name="Bilde 4" descr="Et bilde som inneholder Grafikk, Font, grafisk design, logo&#10;&#10;Automatisk generert beskrivelse">
            <a:extLst>
              <a:ext uri="{FF2B5EF4-FFF2-40B4-BE49-F238E27FC236}">
                <a16:creationId xmlns:a16="http://schemas.microsoft.com/office/drawing/2014/main" id="{D2FCAD7F-9468-014C-2600-2C73FCD36D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3162" y="6081623"/>
            <a:ext cx="3580943" cy="686854"/>
          </a:xfrm>
          <a:prstGeom prst="rect">
            <a:avLst/>
          </a:prstGeom>
        </p:spPr>
      </p:pic>
      <p:pic>
        <p:nvPicPr>
          <p:cNvPr id="8" name="Bilde 7">
            <a:extLst>
              <a:ext uri="{FF2B5EF4-FFF2-40B4-BE49-F238E27FC236}">
                <a16:creationId xmlns:a16="http://schemas.microsoft.com/office/drawing/2014/main" id="{40012978-A3E9-C4E0-5100-A9DAA77F21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0439" y="1726675"/>
            <a:ext cx="3740342" cy="2559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57512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3">
            <a:extLst>
              <a:ext uri="{FF2B5EF4-FFF2-40B4-BE49-F238E27FC236}">
                <a16:creationId xmlns:a16="http://schemas.microsoft.com/office/drawing/2014/main" id="{0E1704DB-D028-459B-B6EB-CF02FFB6D4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40556"/>
            <a:ext cx="12755882" cy="6778239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5005B4D-9701-4278-84E9-804E8D795953}"/>
              </a:ext>
            </a:extLst>
          </p:cNvPr>
          <p:cNvSpPr/>
          <p:nvPr/>
        </p:nvSpPr>
        <p:spPr>
          <a:xfrm>
            <a:off x="3836334" y="2133599"/>
            <a:ext cx="8132146" cy="3989681"/>
          </a:xfrm>
          <a:prstGeom prst="roundRect">
            <a:avLst/>
          </a:prstGeom>
          <a:noFill/>
          <a:ln w="57150"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3600" b="1" dirty="0">
                <a:solidFill>
                  <a:srgbClr val="00B0F0"/>
                </a:solidFill>
              </a:rPr>
              <a:t>         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969BE1B1-1F71-4133-919C-5F469C5AA61E}"/>
              </a:ext>
            </a:extLst>
          </p:cNvPr>
          <p:cNvSpPr/>
          <p:nvPr/>
        </p:nvSpPr>
        <p:spPr>
          <a:xfrm rot="18972720">
            <a:off x="6690977" y="772366"/>
            <a:ext cx="916891" cy="637310"/>
          </a:xfrm>
          <a:prstGeom prst="roundRect">
            <a:avLst/>
          </a:prstGeom>
          <a:solidFill>
            <a:srgbClr val="007396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20AC092-20FC-4B22-91E7-24661A1DC9E7}"/>
              </a:ext>
            </a:extLst>
          </p:cNvPr>
          <p:cNvSpPr/>
          <p:nvPr/>
        </p:nvSpPr>
        <p:spPr>
          <a:xfrm>
            <a:off x="4371" y="-30201"/>
            <a:ext cx="5776319" cy="1791032"/>
          </a:xfrm>
          <a:prstGeom prst="rect">
            <a:avLst/>
          </a:prstGeom>
          <a:solidFill>
            <a:srgbClr val="007396"/>
          </a:solidFill>
          <a:ln>
            <a:solidFill>
              <a:srgbClr val="0073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b-NO" sz="2300" b="1" dirty="0"/>
              <a:t>Senteret er lokalisert på Ås –                            på dørstokken til et universitet</a:t>
            </a:r>
            <a:endParaRPr lang="nb-NO" sz="2300" b="1" u="sng" dirty="0"/>
          </a:p>
          <a:p>
            <a:pPr marL="342900" indent="-342900">
              <a:buFontTx/>
              <a:buChar char="-"/>
            </a:pPr>
            <a:r>
              <a:rPr lang="nb-NO" sz="2300" i="1" dirty="0"/>
              <a:t>Tett på relevante fagmiljø</a:t>
            </a:r>
          </a:p>
          <a:p>
            <a:pPr marL="342900" indent="-342900">
              <a:buFontTx/>
              <a:buChar char="-"/>
            </a:pPr>
            <a:r>
              <a:rPr lang="nb-NO" sz="2300" i="1" dirty="0"/>
              <a:t>Tett på studenter – rekruttering til bransjen</a:t>
            </a:r>
          </a:p>
          <a:p>
            <a:pPr marL="342900" indent="-342900">
              <a:buFontTx/>
              <a:buChar char="-"/>
            </a:pPr>
            <a:r>
              <a:rPr lang="nb-NO" sz="2300" i="1" dirty="0"/>
              <a:t>Koble det teoretiske med det praktiske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EFA3BB3-F5B7-4847-AA33-BC27C9248E6E}"/>
              </a:ext>
            </a:extLst>
          </p:cNvPr>
          <p:cNvSpPr txBox="1"/>
          <p:nvPr/>
        </p:nvSpPr>
        <p:spPr>
          <a:xfrm>
            <a:off x="9136077" y="1381760"/>
            <a:ext cx="2509533" cy="92333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nb-NO" b="1" u="sng" dirty="0">
                <a:solidFill>
                  <a:schemeClr val="bg1"/>
                </a:solidFill>
              </a:rPr>
              <a:t>VA 0-100 år - Campus Ås</a:t>
            </a:r>
          </a:p>
          <a:p>
            <a:pPr marL="285750" indent="-285750">
              <a:buFontTx/>
              <a:buChar char="-"/>
            </a:pPr>
            <a:r>
              <a:rPr lang="nb-NO" dirty="0">
                <a:solidFill>
                  <a:schemeClr val="bg1"/>
                </a:solidFill>
              </a:rPr>
              <a:t>Ledningsnett</a:t>
            </a:r>
          </a:p>
          <a:p>
            <a:pPr marL="285750" indent="-285750">
              <a:buFontTx/>
              <a:buChar char="-"/>
            </a:pPr>
            <a:r>
              <a:rPr lang="nb-NO" dirty="0">
                <a:solidFill>
                  <a:schemeClr val="bg1"/>
                </a:solidFill>
              </a:rPr>
              <a:t>Overvannsløsninger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79CAA6A-6ADD-4DD4-B8B3-52A4228B4E3F}"/>
              </a:ext>
            </a:extLst>
          </p:cNvPr>
          <p:cNvSpPr txBox="1"/>
          <p:nvPr/>
        </p:nvSpPr>
        <p:spPr>
          <a:xfrm rot="18972318">
            <a:off x="6679966" y="812222"/>
            <a:ext cx="900176" cy="523220"/>
          </a:xfrm>
          <a:prstGeom prst="rect">
            <a:avLst/>
          </a:prstGeom>
          <a:solidFill>
            <a:srgbClr val="007396"/>
          </a:solidFill>
          <a:ln>
            <a:solidFill>
              <a:srgbClr val="007396"/>
            </a:solidFill>
          </a:ln>
        </p:spPr>
        <p:txBody>
          <a:bodyPr wrap="square" rtlCol="0">
            <a:spAutoFit/>
          </a:bodyPr>
          <a:lstStyle/>
          <a:p>
            <a:r>
              <a:rPr lang="nb-NO" sz="1400" b="1" dirty="0">
                <a:solidFill>
                  <a:schemeClr val="bg1"/>
                </a:solidFill>
              </a:rPr>
              <a:t>Senterets</a:t>
            </a:r>
          </a:p>
          <a:p>
            <a:pPr algn="ctr"/>
            <a:r>
              <a:rPr lang="nb-NO" sz="1400" b="1" dirty="0">
                <a:solidFill>
                  <a:schemeClr val="bg1"/>
                </a:solidFill>
              </a:rPr>
              <a:t>tomt</a:t>
            </a:r>
          </a:p>
        </p:txBody>
      </p:sp>
      <p:sp>
        <p:nvSpPr>
          <p:cNvPr id="9" name="Rektangel: avrundede hjørner 8">
            <a:extLst>
              <a:ext uri="{FF2B5EF4-FFF2-40B4-BE49-F238E27FC236}">
                <a16:creationId xmlns:a16="http://schemas.microsoft.com/office/drawing/2014/main" id="{A1AF58AA-7765-4A50-A3A4-3B593AAF5556}"/>
              </a:ext>
            </a:extLst>
          </p:cNvPr>
          <p:cNvSpPr/>
          <p:nvPr/>
        </p:nvSpPr>
        <p:spPr>
          <a:xfrm>
            <a:off x="9901251" y="5451169"/>
            <a:ext cx="1929161" cy="621418"/>
          </a:xfrm>
          <a:prstGeom prst="roundRect">
            <a:avLst/>
          </a:prstGeom>
          <a:solidFill>
            <a:srgbClr val="0070C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600" dirty="0">
                <a:solidFill>
                  <a:schemeClr val="bg1"/>
                </a:solidFill>
              </a:rPr>
              <a:t>Fagmiljø VA</a:t>
            </a:r>
          </a:p>
        </p:txBody>
      </p:sp>
      <p:sp>
        <p:nvSpPr>
          <p:cNvPr id="13" name="Rektangel: avrundede hjørner 12">
            <a:extLst>
              <a:ext uri="{FF2B5EF4-FFF2-40B4-BE49-F238E27FC236}">
                <a16:creationId xmlns:a16="http://schemas.microsoft.com/office/drawing/2014/main" id="{673F33DC-4F78-4076-AA33-7C2EED8D79E4}"/>
              </a:ext>
            </a:extLst>
          </p:cNvPr>
          <p:cNvSpPr/>
          <p:nvPr/>
        </p:nvSpPr>
        <p:spPr>
          <a:xfrm>
            <a:off x="9901251" y="4434758"/>
            <a:ext cx="1929161" cy="640491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600" dirty="0">
                <a:solidFill>
                  <a:schemeClr val="bg1"/>
                </a:solidFill>
              </a:rPr>
              <a:t>Fagmiljø landskap, eiendom, jus</a:t>
            </a:r>
          </a:p>
        </p:txBody>
      </p:sp>
      <p:sp>
        <p:nvSpPr>
          <p:cNvPr id="14" name="Rektangel: avrundede hjørner 13">
            <a:extLst>
              <a:ext uri="{FF2B5EF4-FFF2-40B4-BE49-F238E27FC236}">
                <a16:creationId xmlns:a16="http://schemas.microsoft.com/office/drawing/2014/main" id="{E14BC92E-C2B0-4CB5-841A-9637D71F90B1}"/>
              </a:ext>
            </a:extLst>
          </p:cNvPr>
          <p:cNvSpPr/>
          <p:nvPr/>
        </p:nvSpPr>
        <p:spPr>
          <a:xfrm>
            <a:off x="6365414" y="4217341"/>
            <a:ext cx="1929161" cy="57884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600" dirty="0">
                <a:solidFill>
                  <a:schemeClr val="tx1"/>
                </a:solidFill>
              </a:rPr>
              <a:t>Fagmiljø geologi, hydrologi, jordfag</a:t>
            </a:r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B4FDF7D7-0D25-6692-6560-8D9954EE0D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261" y="1847051"/>
            <a:ext cx="2840521" cy="4807749"/>
          </a:xfrm>
          <a:prstGeom prst="rect">
            <a:avLst/>
          </a:prstGeom>
          <a:ln w="92075">
            <a:solidFill>
              <a:srgbClr val="007396"/>
            </a:solidFill>
          </a:ln>
        </p:spPr>
      </p:pic>
    </p:spTree>
    <p:extLst>
      <p:ext uri="{BB962C8B-B14F-4D97-AF65-F5344CB8AC3E}">
        <p14:creationId xmlns:p14="http://schemas.microsoft.com/office/powerpoint/2010/main" val="3977870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Bilde 13">
            <a:extLst>
              <a:ext uri="{FF2B5EF4-FFF2-40B4-BE49-F238E27FC236}">
                <a16:creationId xmlns:a16="http://schemas.microsoft.com/office/drawing/2014/main" id="{A0CB3B65-34E1-47CB-BE03-54B3132F88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0513" y="1081440"/>
            <a:ext cx="5007021" cy="4165243"/>
          </a:xfrm>
          <a:prstGeom prst="rect">
            <a:avLst/>
          </a:prstGeom>
          <a:ln>
            <a:noFill/>
          </a:ln>
        </p:spPr>
      </p:pic>
      <p:sp>
        <p:nvSpPr>
          <p:cNvPr id="4" name="TekstSylinder 3">
            <a:extLst>
              <a:ext uri="{FF2B5EF4-FFF2-40B4-BE49-F238E27FC236}">
                <a16:creationId xmlns:a16="http://schemas.microsoft.com/office/drawing/2014/main" id="{2094F2A3-C157-BEB0-42A9-2F4CAC3F3C97}"/>
              </a:ext>
            </a:extLst>
          </p:cNvPr>
          <p:cNvSpPr txBox="1"/>
          <p:nvPr/>
        </p:nvSpPr>
        <p:spPr>
          <a:xfrm>
            <a:off x="345440" y="5263563"/>
            <a:ext cx="45513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/>
              <a:t>Plantegning VA-infrastruktur, inkl. ledningsnett</a:t>
            </a:r>
            <a:endParaRPr lang="en-US" dirty="0"/>
          </a:p>
        </p:txBody>
      </p:sp>
      <p:pic>
        <p:nvPicPr>
          <p:cNvPr id="2" name="Bilde 1">
            <a:extLst>
              <a:ext uri="{FF2B5EF4-FFF2-40B4-BE49-F238E27FC236}">
                <a16:creationId xmlns:a16="http://schemas.microsoft.com/office/drawing/2014/main" id="{31D0B1CC-0967-D66D-876D-A3ED0A81B8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8538256">
            <a:off x="6088817" y="2235358"/>
            <a:ext cx="5784598" cy="3123039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sp>
        <p:nvSpPr>
          <p:cNvPr id="3" name="Tittel 1">
            <a:extLst>
              <a:ext uri="{FF2B5EF4-FFF2-40B4-BE49-F238E27FC236}">
                <a16:creationId xmlns:a16="http://schemas.microsoft.com/office/drawing/2014/main" id="{BB66A56C-2494-E4D1-2606-628176D25938}"/>
              </a:ext>
            </a:extLst>
          </p:cNvPr>
          <p:cNvSpPr txBox="1">
            <a:spLocks/>
          </p:cNvSpPr>
          <p:nvPr/>
        </p:nvSpPr>
        <p:spPr>
          <a:xfrm>
            <a:off x="17258" y="5857334"/>
            <a:ext cx="12192000" cy="60385"/>
          </a:xfrm>
          <a:prstGeom prst="rect">
            <a:avLst/>
          </a:prstGeom>
          <a:solidFill>
            <a:srgbClr val="007396"/>
          </a:solidFill>
        </p:spPr>
        <p:txBody>
          <a:bodyPr vert="horz" lIns="91440" tIns="45720" rIns="91440" bIns="45720" rtlCol="0" anchor="ctr">
            <a:normAutofit fontScale="2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nb-NO" dirty="0"/>
          </a:p>
        </p:txBody>
      </p:sp>
      <p:sp>
        <p:nvSpPr>
          <p:cNvPr id="6" name="TekstSylinder 5">
            <a:extLst>
              <a:ext uri="{FF2B5EF4-FFF2-40B4-BE49-F238E27FC236}">
                <a16:creationId xmlns:a16="http://schemas.microsoft.com/office/drawing/2014/main" id="{66BE0355-D6DA-AEEF-D03B-E4FBC78B18AB}"/>
              </a:ext>
            </a:extLst>
          </p:cNvPr>
          <p:cNvSpPr txBox="1"/>
          <p:nvPr/>
        </p:nvSpPr>
        <p:spPr>
          <a:xfrm>
            <a:off x="17258" y="5917719"/>
            <a:ext cx="12157484" cy="9233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endParaRPr lang="nb-NO" dirty="0"/>
          </a:p>
          <a:p>
            <a:endParaRPr lang="nb-NO" dirty="0"/>
          </a:p>
          <a:p>
            <a:endParaRPr lang="nb-NO" dirty="0">
              <a:solidFill>
                <a:schemeClr val="bg1"/>
              </a:solidFill>
            </a:endParaRPr>
          </a:p>
        </p:txBody>
      </p:sp>
      <p:pic>
        <p:nvPicPr>
          <p:cNvPr id="12" name="Bilde 11" descr="Et bilde som inneholder Grafikk, Font, grafisk design, logo&#10;&#10;Automatisk generert beskrivelse">
            <a:extLst>
              <a:ext uri="{FF2B5EF4-FFF2-40B4-BE49-F238E27FC236}">
                <a16:creationId xmlns:a16="http://schemas.microsoft.com/office/drawing/2014/main" id="{1199723E-677E-372D-A1DA-6DBC388498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3162" y="6081623"/>
            <a:ext cx="3580943" cy="686854"/>
          </a:xfrm>
          <a:prstGeom prst="rect">
            <a:avLst/>
          </a:prstGeom>
        </p:spPr>
      </p:pic>
      <p:sp>
        <p:nvSpPr>
          <p:cNvPr id="16" name="Tittel 1">
            <a:extLst>
              <a:ext uri="{FF2B5EF4-FFF2-40B4-BE49-F238E27FC236}">
                <a16:creationId xmlns:a16="http://schemas.microsoft.com/office/drawing/2014/main" id="{D51F1492-B2B2-B174-5791-76BC8C4D3310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879894"/>
          </a:xfrm>
          <a:prstGeom prst="rect">
            <a:avLst/>
          </a:prstGeom>
          <a:solidFill>
            <a:srgbClr val="007396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nb-NO" dirty="0"/>
          </a:p>
        </p:txBody>
      </p:sp>
      <p:sp>
        <p:nvSpPr>
          <p:cNvPr id="17" name="Tittel 1">
            <a:extLst>
              <a:ext uri="{FF2B5EF4-FFF2-40B4-BE49-F238E27FC236}">
                <a16:creationId xmlns:a16="http://schemas.microsoft.com/office/drawing/2014/main" id="{94BF3D37-90A5-C9D9-8E94-0AED0EF7F160}"/>
              </a:ext>
            </a:extLst>
          </p:cNvPr>
          <p:cNvSpPr txBox="1">
            <a:spLocks/>
          </p:cNvSpPr>
          <p:nvPr/>
        </p:nvSpPr>
        <p:spPr>
          <a:xfrm>
            <a:off x="1169625" y="-206812"/>
            <a:ext cx="1176212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nb-NO" sz="3200" dirty="0">
                <a:solidFill>
                  <a:schemeClr val="bg1"/>
                </a:solidFill>
              </a:rPr>
            </a:br>
            <a:r>
              <a:rPr lang="nb-NO" sz="3200" b="1" dirty="0">
                <a:solidFill>
                  <a:schemeClr val="bg1"/>
                </a:solidFill>
                <a:latin typeface="+mn-lt"/>
              </a:rPr>
              <a:t>Byggetrinn 1 med trenings- og </a:t>
            </a:r>
            <a:r>
              <a:rPr lang="nb-NO" sz="3200" b="1" dirty="0" err="1">
                <a:solidFill>
                  <a:schemeClr val="bg1"/>
                </a:solidFill>
                <a:latin typeface="+mn-lt"/>
              </a:rPr>
              <a:t>testfelt</a:t>
            </a:r>
            <a:r>
              <a:rPr lang="nb-NO" sz="3200" b="1" dirty="0">
                <a:solidFill>
                  <a:schemeClr val="bg1"/>
                </a:solidFill>
                <a:latin typeface="+mn-lt"/>
              </a:rPr>
              <a:t> er nå klar til bruk!</a:t>
            </a:r>
            <a:br>
              <a:rPr lang="nb-NO" sz="3200" b="1" dirty="0">
                <a:solidFill>
                  <a:schemeClr val="bg1"/>
                </a:solidFill>
                <a:latin typeface="+mn-lt"/>
              </a:rPr>
            </a:br>
            <a:endParaRPr lang="nb-NO" sz="32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8" name="TekstSylinder 17">
            <a:extLst>
              <a:ext uri="{FF2B5EF4-FFF2-40B4-BE49-F238E27FC236}">
                <a16:creationId xmlns:a16="http://schemas.microsoft.com/office/drawing/2014/main" id="{A3A2373D-7EC0-E955-3A6E-7DE908F1D000}"/>
              </a:ext>
            </a:extLst>
          </p:cNvPr>
          <p:cNvSpPr txBox="1"/>
          <p:nvPr/>
        </p:nvSpPr>
        <p:spPr>
          <a:xfrm>
            <a:off x="10093333" y="5246794"/>
            <a:ext cx="14536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/>
              <a:t>Utomhusplan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7795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41EDA98-9354-DB94-2BB1-E7F39C58D929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879894"/>
          </a:xfrm>
          <a:prstGeom prst="rect">
            <a:avLst/>
          </a:prstGeom>
          <a:solidFill>
            <a:srgbClr val="007396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nb-NO" dirty="0"/>
          </a:p>
        </p:txBody>
      </p:sp>
      <p:sp>
        <p:nvSpPr>
          <p:cNvPr id="4" name="Tittel 1">
            <a:extLst>
              <a:ext uri="{FF2B5EF4-FFF2-40B4-BE49-F238E27FC236}">
                <a16:creationId xmlns:a16="http://schemas.microsoft.com/office/drawing/2014/main" id="{3593C5A3-C4EA-6380-0AEA-05245E0046A5}"/>
              </a:ext>
            </a:extLst>
          </p:cNvPr>
          <p:cNvSpPr txBox="1">
            <a:spLocks/>
          </p:cNvSpPr>
          <p:nvPr/>
        </p:nvSpPr>
        <p:spPr>
          <a:xfrm>
            <a:off x="512559" y="-442083"/>
            <a:ext cx="1176212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nb-NO" sz="3200" dirty="0">
                <a:solidFill>
                  <a:schemeClr val="bg1"/>
                </a:solidFill>
              </a:rPr>
            </a:br>
            <a:r>
              <a:rPr lang="nb-NO" sz="3200" b="1" dirty="0">
                <a:solidFill>
                  <a:schemeClr val="bg1"/>
                </a:solidFill>
                <a:latin typeface="+mn-lt"/>
              </a:rPr>
              <a:t>Anlegget skal benyttes for øving, opplæring og testing av utstyr</a:t>
            </a:r>
          </a:p>
        </p:txBody>
      </p:sp>
      <p:sp>
        <p:nvSpPr>
          <p:cNvPr id="8" name="Tittel 1">
            <a:extLst>
              <a:ext uri="{FF2B5EF4-FFF2-40B4-BE49-F238E27FC236}">
                <a16:creationId xmlns:a16="http://schemas.microsoft.com/office/drawing/2014/main" id="{30503A0C-500C-F53D-57D0-88CF89C2E700}"/>
              </a:ext>
            </a:extLst>
          </p:cNvPr>
          <p:cNvSpPr txBox="1">
            <a:spLocks/>
          </p:cNvSpPr>
          <p:nvPr/>
        </p:nvSpPr>
        <p:spPr>
          <a:xfrm>
            <a:off x="17258" y="5857334"/>
            <a:ext cx="12192000" cy="60385"/>
          </a:xfrm>
          <a:prstGeom prst="rect">
            <a:avLst/>
          </a:prstGeom>
          <a:solidFill>
            <a:srgbClr val="007396"/>
          </a:solidFill>
        </p:spPr>
        <p:txBody>
          <a:bodyPr vert="horz" lIns="91440" tIns="45720" rIns="91440" bIns="45720" rtlCol="0" anchor="ctr">
            <a:normAutofit fontScale="2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nb-NO" dirty="0"/>
          </a:p>
        </p:txBody>
      </p:sp>
      <p:pic>
        <p:nvPicPr>
          <p:cNvPr id="9" name="Bilde 8" descr="Et bilde som inneholder Grafikk, Font, grafisk design, logo&#10;&#10;Automatisk generert beskrivelse">
            <a:extLst>
              <a:ext uri="{FF2B5EF4-FFF2-40B4-BE49-F238E27FC236}">
                <a16:creationId xmlns:a16="http://schemas.microsoft.com/office/drawing/2014/main" id="{2E016974-7EDB-6D82-48B1-66347DC923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3162" y="6081623"/>
            <a:ext cx="3580943" cy="686854"/>
          </a:xfrm>
          <a:prstGeom prst="rect">
            <a:avLst/>
          </a:prstGeom>
        </p:spPr>
      </p:pic>
      <p:sp>
        <p:nvSpPr>
          <p:cNvPr id="5" name="TekstSylinder 4">
            <a:extLst>
              <a:ext uri="{FF2B5EF4-FFF2-40B4-BE49-F238E27FC236}">
                <a16:creationId xmlns:a16="http://schemas.microsoft.com/office/drawing/2014/main" id="{C4D74BD3-F952-9682-3810-EC855F95FD83}"/>
              </a:ext>
            </a:extLst>
          </p:cNvPr>
          <p:cNvSpPr txBox="1"/>
          <p:nvPr/>
        </p:nvSpPr>
        <p:spPr>
          <a:xfrm>
            <a:off x="905831" y="1273596"/>
            <a:ext cx="6112528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400" dirty="0"/>
              <a:t>Lekkasjekontroll og trasésøk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400" dirty="0"/>
              <a:t>Rørinspeksjon, trykkprøving, pluggkjøring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400" dirty="0"/>
              <a:t>Demoareal for kurs, utstillinger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400" dirty="0"/>
              <a:t>Instrumentering, fjernstyring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400" dirty="0"/>
              <a:t>Visualisering av VA – inne, ute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b-NO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nb-NO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400" dirty="0"/>
              <a:t>Grøfte- og gravearbeider – grøftekasse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400" dirty="0" err="1"/>
              <a:t>NoDig</a:t>
            </a:r>
            <a:r>
              <a:rPr lang="nb-NO" sz="2400" dirty="0"/>
              <a:t> – eget område for demo/opplæring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400" dirty="0"/>
              <a:t>Overvannshåndtering</a:t>
            </a:r>
          </a:p>
          <a:p>
            <a:r>
              <a:rPr lang="nb-NO" sz="2400" b="1" dirty="0">
                <a:solidFill>
                  <a:srgbClr val="007396"/>
                </a:solidFill>
              </a:rPr>
              <a:t>    </a:t>
            </a:r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B4BEA3A9-BA6B-D79F-3A67-8BDED30F23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3883" y="1125337"/>
            <a:ext cx="5007021" cy="4165243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7" name="TekstSylinder 6">
            <a:extLst>
              <a:ext uri="{FF2B5EF4-FFF2-40B4-BE49-F238E27FC236}">
                <a16:creationId xmlns:a16="http://schemas.microsoft.com/office/drawing/2014/main" id="{B35E38E3-19CA-FF96-5648-02B9064FB674}"/>
              </a:ext>
            </a:extLst>
          </p:cNvPr>
          <p:cNvSpPr txBox="1"/>
          <p:nvPr/>
        </p:nvSpPr>
        <p:spPr>
          <a:xfrm>
            <a:off x="6832127" y="5335629"/>
            <a:ext cx="45513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i="1" dirty="0"/>
              <a:t>Plantegning VA-infrastruktur, inkl. ledningsnett</a:t>
            </a:r>
            <a:endParaRPr lang="en-US" i="1" dirty="0"/>
          </a:p>
        </p:txBody>
      </p:sp>
      <p:sp>
        <p:nvSpPr>
          <p:cNvPr id="18" name="TekstSylinder 17">
            <a:extLst>
              <a:ext uri="{FF2B5EF4-FFF2-40B4-BE49-F238E27FC236}">
                <a16:creationId xmlns:a16="http://schemas.microsoft.com/office/drawing/2014/main" id="{BB0F8CC9-B510-5F20-33D4-122F95581C46}"/>
              </a:ext>
            </a:extLst>
          </p:cNvPr>
          <p:cNvSpPr txBox="1"/>
          <p:nvPr/>
        </p:nvSpPr>
        <p:spPr>
          <a:xfrm>
            <a:off x="100384" y="1907534"/>
            <a:ext cx="118757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sz="2400" b="1" dirty="0">
                <a:solidFill>
                  <a:srgbClr val="007396"/>
                </a:solidFill>
              </a:rPr>
              <a:t>Nå</a:t>
            </a:r>
            <a:endParaRPr lang="nb-NO" sz="2400" dirty="0"/>
          </a:p>
        </p:txBody>
      </p:sp>
      <p:sp>
        <p:nvSpPr>
          <p:cNvPr id="19" name="TekstSylinder 18">
            <a:extLst>
              <a:ext uri="{FF2B5EF4-FFF2-40B4-BE49-F238E27FC236}">
                <a16:creationId xmlns:a16="http://schemas.microsoft.com/office/drawing/2014/main" id="{33B38182-B6C0-6129-2CD0-05477BAC6D9D}"/>
              </a:ext>
            </a:extLst>
          </p:cNvPr>
          <p:cNvSpPr txBox="1"/>
          <p:nvPr/>
        </p:nvSpPr>
        <p:spPr>
          <a:xfrm>
            <a:off x="100384" y="4153078"/>
            <a:ext cx="118757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sz="2400" b="1" dirty="0">
                <a:solidFill>
                  <a:srgbClr val="007396"/>
                </a:solidFill>
              </a:rPr>
              <a:t>2024</a:t>
            </a:r>
            <a:endParaRPr lang="nb-NO" sz="2400" dirty="0"/>
          </a:p>
        </p:txBody>
      </p:sp>
    </p:spTree>
    <p:extLst>
      <p:ext uri="{BB962C8B-B14F-4D97-AF65-F5344CB8AC3E}">
        <p14:creationId xmlns:p14="http://schemas.microsoft.com/office/powerpoint/2010/main" val="1706848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ssholder for innhold 2">
            <a:extLst>
              <a:ext uri="{FF2B5EF4-FFF2-40B4-BE49-F238E27FC236}">
                <a16:creationId xmlns:a16="http://schemas.microsoft.com/office/drawing/2014/main" id="{80105F24-6323-1BDB-3884-B80CAD0DBE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6517" y="1079568"/>
            <a:ext cx="6909643" cy="3208040"/>
          </a:xfrm>
        </p:spPr>
        <p:txBody>
          <a:bodyPr>
            <a:noAutofit/>
          </a:bodyPr>
          <a:lstStyle/>
          <a:p>
            <a:pPr rtl="0" fontAlgn="ctr">
              <a:spcBef>
                <a:spcPts val="1200"/>
              </a:spcBef>
              <a:spcAft>
                <a:spcPts val="0"/>
              </a:spcAft>
              <a:buFont typeface="Calibri" panose="020F0502020204030204" pitchFamily="34" charset="0"/>
              <a:buChar char="-"/>
            </a:pPr>
            <a:r>
              <a:rPr lang="nb-NO" sz="24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Plassering over </a:t>
            </a:r>
            <a:r>
              <a:rPr lang="nb-NO" sz="240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firkantkum</a:t>
            </a:r>
            <a:r>
              <a:rPr lang="nb-NO" sz="24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(kjeller) med blågods</a:t>
            </a:r>
            <a:endParaRPr lang="nb-NO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rtl="0" fontAlgn="ctr">
              <a:spcBef>
                <a:spcPts val="1200"/>
              </a:spcBef>
              <a:spcAft>
                <a:spcPts val="0"/>
              </a:spcAft>
              <a:buFont typeface="Calibri" panose="020F0502020204030204" pitchFamily="34" charset="0"/>
              <a:buChar char="-"/>
            </a:pPr>
            <a:r>
              <a:rPr lang="nb-NO" sz="24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Kobling med VA-infrastruktur i trenings- og </a:t>
            </a:r>
            <a:r>
              <a:rPr lang="nb-NO" sz="240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testfeltet</a:t>
            </a:r>
            <a:endParaRPr lang="nb-NO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rtl="0" fontAlgn="ctr">
              <a:spcBef>
                <a:spcPts val="1200"/>
              </a:spcBef>
              <a:spcAft>
                <a:spcPts val="0"/>
              </a:spcAft>
              <a:buFont typeface="Calibri" panose="020F0502020204030204" pitchFamily="34" charset="0"/>
              <a:buChar char="-"/>
            </a:pPr>
            <a:r>
              <a:rPr lang="nb-NO" sz="24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Bygget er på ca. 80 kvm</a:t>
            </a:r>
          </a:p>
        </p:txBody>
      </p:sp>
      <p:sp>
        <p:nvSpPr>
          <p:cNvPr id="4" name="Tittel 1">
            <a:extLst>
              <a:ext uri="{FF2B5EF4-FFF2-40B4-BE49-F238E27FC236}">
                <a16:creationId xmlns:a16="http://schemas.microsoft.com/office/drawing/2014/main" id="{92DCF691-5FF0-B2B8-5C61-9F6B0C7298D5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879894"/>
          </a:xfrm>
          <a:prstGeom prst="rect">
            <a:avLst/>
          </a:prstGeom>
          <a:solidFill>
            <a:srgbClr val="007396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nb-NO" dirty="0"/>
          </a:p>
        </p:txBody>
      </p:sp>
      <p:sp>
        <p:nvSpPr>
          <p:cNvPr id="8" name="Tittel 1">
            <a:extLst>
              <a:ext uri="{FF2B5EF4-FFF2-40B4-BE49-F238E27FC236}">
                <a16:creationId xmlns:a16="http://schemas.microsoft.com/office/drawing/2014/main" id="{36184C19-0F92-FF78-19A8-3C7CDD55F156}"/>
              </a:ext>
            </a:extLst>
          </p:cNvPr>
          <p:cNvSpPr txBox="1">
            <a:spLocks/>
          </p:cNvSpPr>
          <p:nvPr/>
        </p:nvSpPr>
        <p:spPr>
          <a:xfrm>
            <a:off x="951394" y="349113"/>
            <a:ext cx="11762127" cy="23342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sz="3200" b="1" dirty="0">
                <a:solidFill>
                  <a:schemeClr val="bg1"/>
                </a:solidFill>
                <a:latin typeface="+mn-lt"/>
              </a:rPr>
              <a:t>Et driftsbygg er rigget for undervisning og demonstrasjoner</a:t>
            </a:r>
          </a:p>
        </p:txBody>
      </p:sp>
      <p:sp>
        <p:nvSpPr>
          <p:cNvPr id="9" name="Tittel 1">
            <a:extLst>
              <a:ext uri="{FF2B5EF4-FFF2-40B4-BE49-F238E27FC236}">
                <a16:creationId xmlns:a16="http://schemas.microsoft.com/office/drawing/2014/main" id="{0F2A7AE5-5BFF-FAF1-38DE-46E0CFB17430}"/>
              </a:ext>
            </a:extLst>
          </p:cNvPr>
          <p:cNvSpPr txBox="1">
            <a:spLocks/>
          </p:cNvSpPr>
          <p:nvPr/>
        </p:nvSpPr>
        <p:spPr>
          <a:xfrm>
            <a:off x="17258" y="5857334"/>
            <a:ext cx="12192000" cy="60385"/>
          </a:xfrm>
          <a:prstGeom prst="rect">
            <a:avLst/>
          </a:prstGeom>
          <a:solidFill>
            <a:srgbClr val="007396"/>
          </a:solidFill>
        </p:spPr>
        <p:txBody>
          <a:bodyPr vert="horz" lIns="91440" tIns="45720" rIns="91440" bIns="45720" rtlCol="0" anchor="ctr">
            <a:normAutofit fontScale="2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nb-NO" dirty="0"/>
          </a:p>
        </p:txBody>
      </p:sp>
      <p:pic>
        <p:nvPicPr>
          <p:cNvPr id="10" name="Bilde 9" descr="Et bilde som inneholder Grafikk, Font, grafisk design, logo&#10;&#10;Automatisk generert beskrivelse">
            <a:extLst>
              <a:ext uri="{FF2B5EF4-FFF2-40B4-BE49-F238E27FC236}">
                <a16:creationId xmlns:a16="http://schemas.microsoft.com/office/drawing/2014/main" id="{B7A5023F-52BB-5563-D499-0ADE580CB6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3162" y="6081623"/>
            <a:ext cx="3580943" cy="686854"/>
          </a:xfrm>
          <a:prstGeom prst="rect">
            <a:avLst/>
          </a:prstGeom>
        </p:spPr>
      </p:pic>
      <p:pic>
        <p:nvPicPr>
          <p:cNvPr id="3" name="Bilde 2">
            <a:extLst>
              <a:ext uri="{FF2B5EF4-FFF2-40B4-BE49-F238E27FC236}">
                <a16:creationId xmlns:a16="http://schemas.microsoft.com/office/drawing/2014/main" id="{0A668AE9-65AA-0466-8768-77AEC3F1FA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3760" y="2787080"/>
            <a:ext cx="5061099" cy="2906350"/>
          </a:xfrm>
          <a:prstGeom prst="rect">
            <a:avLst/>
          </a:prstGeom>
        </p:spPr>
      </p:pic>
      <p:pic>
        <p:nvPicPr>
          <p:cNvPr id="13" name="Bilde 12">
            <a:extLst>
              <a:ext uri="{FF2B5EF4-FFF2-40B4-BE49-F238E27FC236}">
                <a16:creationId xmlns:a16="http://schemas.microsoft.com/office/drawing/2014/main" id="{710E0EA3-4F02-538C-4E78-6220F64A34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91680" y="2174492"/>
            <a:ext cx="4739545" cy="3518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8979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kstSylinder 16">
            <a:extLst>
              <a:ext uri="{FF2B5EF4-FFF2-40B4-BE49-F238E27FC236}">
                <a16:creationId xmlns:a16="http://schemas.microsoft.com/office/drawing/2014/main" id="{D9A158C2-E5FE-411B-A62E-74A8661E040E}"/>
              </a:ext>
            </a:extLst>
          </p:cNvPr>
          <p:cNvSpPr txBox="1"/>
          <p:nvPr/>
        </p:nvSpPr>
        <p:spPr>
          <a:xfrm>
            <a:off x="792873" y="421154"/>
            <a:ext cx="1145514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Stat, kommuner og private aktører bidrar i fellesskap til realisering</a:t>
            </a:r>
          </a:p>
        </p:txBody>
      </p:sp>
      <p:sp>
        <p:nvSpPr>
          <p:cNvPr id="22" name="Plassholder for innhold 2">
            <a:extLst>
              <a:ext uri="{FF2B5EF4-FFF2-40B4-BE49-F238E27FC236}">
                <a16:creationId xmlns:a16="http://schemas.microsoft.com/office/drawing/2014/main" id="{27969B91-1FDC-414E-942D-C8605F2383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5655" y="1431567"/>
            <a:ext cx="5659327" cy="2370229"/>
          </a:xfrm>
        </p:spPr>
        <p:txBody>
          <a:bodyPr>
            <a:normAutofit lnSpcReduction="10000"/>
          </a:bodyPr>
          <a:lstStyle/>
          <a:p>
            <a:pPr marL="342900" lvl="0" indent="-342900">
              <a:buFont typeface="Calibri" panose="020F0502020204030204" pitchFamily="34" charset="0"/>
              <a:buChar char="-"/>
            </a:pPr>
            <a:endParaRPr lang="nb-NO" sz="20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Calibri" panose="020F0502020204030204" pitchFamily="34" charset="0"/>
              <a:buChar char="-"/>
            </a:pPr>
            <a:r>
              <a:rPr lang="nb-NO" sz="24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Kapitaltilskudd</a:t>
            </a:r>
          </a:p>
          <a:p>
            <a:pPr marL="342900" indent="-342900">
              <a:buFont typeface="Calibri" panose="020F0502020204030204" pitchFamily="34" charset="0"/>
              <a:buChar char="-"/>
            </a:pPr>
            <a:endParaRPr lang="nb-NO" sz="24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Calibri" panose="020F0502020204030204" pitchFamily="34" charset="0"/>
              <a:buChar char="-"/>
            </a:pPr>
            <a:endParaRPr lang="nb-NO" sz="24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Calibri" panose="020F0502020204030204" pitchFamily="34" charset="0"/>
              <a:buChar char="-"/>
            </a:pPr>
            <a:r>
              <a:rPr lang="nb-NO" sz="24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nb-NO" sz="24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ærliggende kommuner bidrar med ressurser i anleggsfasen</a:t>
            </a:r>
          </a:p>
          <a:p>
            <a:pPr marL="342900" indent="-342900">
              <a:buFont typeface="Calibri" panose="020F0502020204030204" pitchFamily="34" charset="0"/>
              <a:buChar char="-"/>
            </a:pPr>
            <a:endParaRPr lang="nb-NO" sz="24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2000" dirty="0"/>
          </a:p>
        </p:txBody>
      </p:sp>
      <p:sp>
        <p:nvSpPr>
          <p:cNvPr id="11" name="Plassholder for innhold 2">
            <a:extLst>
              <a:ext uri="{FF2B5EF4-FFF2-40B4-BE49-F238E27FC236}">
                <a16:creationId xmlns:a16="http://schemas.microsoft.com/office/drawing/2014/main" id="{3615B9EC-95A0-26DE-B68E-6D6CCD2778A9}"/>
              </a:ext>
            </a:extLst>
          </p:cNvPr>
          <p:cNvSpPr txBox="1">
            <a:spLocks/>
          </p:cNvSpPr>
          <p:nvPr/>
        </p:nvSpPr>
        <p:spPr>
          <a:xfrm>
            <a:off x="225655" y="4564798"/>
            <a:ext cx="5172182" cy="12485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Calibri" panose="020F0502020204030204" pitchFamily="34" charset="0"/>
              <a:buChar char="-"/>
            </a:pPr>
            <a:r>
              <a:rPr lang="nb-NO" sz="24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Leverandører bidrar med produkter</a:t>
            </a:r>
            <a:endParaRPr lang="nb-NO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buFont typeface="Calibri" panose="020F0502020204030204" pitchFamily="34" charset="0"/>
              <a:buChar char="-"/>
            </a:pPr>
            <a:endParaRPr lang="en-US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sz="2000" dirty="0"/>
          </a:p>
        </p:txBody>
      </p:sp>
      <p:pic>
        <p:nvPicPr>
          <p:cNvPr id="15" name="Bilde 14">
            <a:extLst>
              <a:ext uri="{FF2B5EF4-FFF2-40B4-BE49-F238E27FC236}">
                <a16:creationId xmlns:a16="http://schemas.microsoft.com/office/drawing/2014/main" id="{33974530-80AF-1735-14BD-BFCCF0FDB4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7018" y="2616681"/>
            <a:ext cx="5379612" cy="4062612"/>
          </a:xfrm>
          <a:prstGeom prst="rect">
            <a:avLst/>
          </a:prstGeom>
        </p:spPr>
      </p:pic>
      <p:sp>
        <p:nvSpPr>
          <p:cNvPr id="3" name="Tittel 1">
            <a:extLst>
              <a:ext uri="{FF2B5EF4-FFF2-40B4-BE49-F238E27FC236}">
                <a16:creationId xmlns:a16="http://schemas.microsoft.com/office/drawing/2014/main" id="{3D6000A4-5D51-2B05-F26B-5A3539D61B48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879894"/>
          </a:xfrm>
          <a:prstGeom prst="rect">
            <a:avLst/>
          </a:prstGeom>
          <a:solidFill>
            <a:srgbClr val="007396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nb-NO" dirty="0"/>
          </a:p>
        </p:txBody>
      </p:sp>
      <p:sp>
        <p:nvSpPr>
          <p:cNvPr id="4" name="TekstSylinder 3">
            <a:extLst>
              <a:ext uri="{FF2B5EF4-FFF2-40B4-BE49-F238E27FC236}">
                <a16:creationId xmlns:a16="http://schemas.microsoft.com/office/drawing/2014/main" id="{D217B1D4-12FB-2171-BCAC-DBA8E6142D31}"/>
              </a:ext>
            </a:extLst>
          </p:cNvPr>
          <p:cNvSpPr txBox="1"/>
          <p:nvPr/>
        </p:nvSpPr>
        <p:spPr>
          <a:xfrm>
            <a:off x="531207" y="142240"/>
            <a:ext cx="1145514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Stat, kommuner og private aktører bidrar i fellesskap til realisering</a:t>
            </a:r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2DDED188-4C08-5BA1-305A-1AC378A93C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56098" y="1427083"/>
            <a:ext cx="7575634" cy="847750"/>
          </a:xfrm>
          <a:prstGeom prst="rect">
            <a:avLst/>
          </a:prstGeom>
        </p:spPr>
      </p:pic>
      <p:pic>
        <p:nvPicPr>
          <p:cNvPr id="8" name="Bilde 7">
            <a:extLst>
              <a:ext uri="{FF2B5EF4-FFF2-40B4-BE49-F238E27FC236}">
                <a16:creationId xmlns:a16="http://schemas.microsoft.com/office/drawing/2014/main" id="{9C687F8B-1C85-3C86-BE29-0C81C2C77E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43932" y="5245353"/>
            <a:ext cx="743692" cy="268102"/>
          </a:xfrm>
          <a:prstGeom prst="rect">
            <a:avLst/>
          </a:prstGeom>
        </p:spPr>
      </p:pic>
      <p:pic>
        <p:nvPicPr>
          <p:cNvPr id="5" name="Bilde 4">
            <a:extLst>
              <a:ext uri="{FF2B5EF4-FFF2-40B4-BE49-F238E27FC236}">
                <a16:creationId xmlns:a16="http://schemas.microsoft.com/office/drawing/2014/main" id="{5AC251AB-4B2A-6F3A-A84D-3E73B3B56E1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6000" y="2828088"/>
            <a:ext cx="916763" cy="685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505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875</TotalTime>
  <Words>399</Words>
  <Application>Microsoft Office PowerPoint</Application>
  <PresentationFormat>Widescreen</PresentationFormat>
  <Paragraphs>90</Paragraphs>
  <Slides>13</Slides>
  <Notes>7</Notes>
  <HiddenSlides>0</HiddenSlides>
  <MMClips>0</MMClips>
  <ScaleCrop>false</ScaleCrop>
  <HeadingPairs>
    <vt:vector size="6" baseType="variant">
      <vt:variant>
        <vt:lpstr>Brukte skrifter</vt:lpstr>
      </vt:variant>
      <vt:variant>
        <vt:i4>3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13</vt:i4>
      </vt:variant>
    </vt:vector>
  </HeadingPairs>
  <TitlesOfParts>
    <vt:vector size="17" baseType="lpstr">
      <vt:lpstr>Arial</vt:lpstr>
      <vt:lpstr>Calibri</vt:lpstr>
      <vt:lpstr>Calibri Light</vt:lpstr>
      <vt:lpstr>Office-tema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Sjur Tveite</dc:creator>
  <cp:lastModifiedBy>Sjur Tveite</cp:lastModifiedBy>
  <cp:revision>54</cp:revision>
  <dcterms:created xsi:type="dcterms:W3CDTF">2023-10-04T17:27:04Z</dcterms:created>
  <dcterms:modified xsi:type="dcterms:W3CDTF">2023-12-11T07:40:57Z</dcterms:modified>
</cp:coreProperties>
</file>