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855" r:id="rId2"/>
    <p:sldId id="954" r:id="rId3"/>
    <p:sldId id="529" r:id="rId4"/>
    <p:sldId id="522" r:id="rId5"/>
    <p:sldId id="864" r:id="rId6"/>
    <p:sldId id="539" r:id="rId7"/>
    <p:sldId id="537" r:id="rId8"/>
    <p:sldId id="547" r:id="rId9"/>
    <p:sldId id="552" r:id="rId10"/>
    <p:sldId id="551" r:id="rId11"/>
    <p:sldId id="949" r:id="rId12"/>
    <p:sldId id="947" r:id="rId13"/>
    <p:sldId id="948" r:id="rId14"/>
    <p:sldId id="866" r:id="rId15"/>
    <p:sldId id="867" r:id="rId16"/>
    <p:sldId id="573" r:id="rId17"/>
  </p:sldIdLst>
  <p:sldSz cx="12192000" cy="6858000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ED79"/>
    <a:srgbClr val="F8715A"/>
    <a:srgbClr val="669900"/>
    <a:srgbClr val="918461"/>
    <a:srgbClr val="00467F"/>
    <a:srgbClr val="F68E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474" autoAdjust="0"/>
    <p:restoredTop sz="89758" autoAdjust="0"/>
  </p:normalViewPr>
  <p:slideViewPr>
    <p:cSldViewPr>
      <p:cViewPr varScale="1">
        <p:scale>
          <a:sx n="67" d="100"/>
          <a:sy n="67" d="100"/>
        </p:scale>
        <p:origin x="128" y="4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45659" cy="496332"/>
          </a:xfrm>
          <a:prstGeom prst="rect">
            <a:avLst/>
          </a:prstGeom>
        </p:spPr>
        <p:txBody>
          <a:bodyPr vert="horz" lIns="91420" tIns="45711" rIns="91420" bIns="4571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6" y="0"/>
            <a:ext cx="2945659" cy="496332"/>
          </a:xfrm>
          <a:prstGeom prst="rect">
            <a:avLst/>
          </a:prstGeom>
        </p:spPr>
        <p:txBody>
          <a:bodyPr vert="horz" lIns="91420" tIns="45711" rIns="91420" bIns="4571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74BE321-5404-48EE-B5DE-0611FEAA88C9}" type="datetimeFigureOut">
              <a:rPr lang="en-US"/>
              <a:pPr>
                <a:defRPr/>
              </a:pPr>
              <a:t>12/10/2023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9428583"/>
            <a:ext cx="2945659" cy="496332"/>
          </a:xfrm>
          <a:prstGeom prst="rect">
            <a:avLst/>
          </a:prstGeom>
        </p:spPr>
        <p:txBody>
          <a:bodyPr vert="horz" lIns="91420" tIns="45711" rIns="91420" bIns="4571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6" y="9428583"/>
            <a:ext cx="2945659" cy="496332"/>
          </a:xfrm>
          <a:prstGeom prst="rect">
            <a:avLst/>
          </a:prstGeom>
        </p:spPr>
        <p:txBody>
          <a:bodyPr vert="horz" lIns="91420" tIns="45711" rIns="91420" bIns="4571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E21F6BF-60E3-4BAC-AAE5-BC5C9EE42C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2578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45659" cy="496332"/>
          </a:xfrm>
          <a:prstGeom prst="rect">
            <a:avLst/>
          </a:prstGeom>
        </p:spPr>
        <p:txBody>
          <a:bodyPr vert="horz" lIns="91420" tIns="45711" rIns="91420" bIns="45711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6" y="0"/>
            <a:ext cx="2945659" cy="496332"/>
          </a:xfrm>
          <a:prstGeom prst="rect">
            <a:avLst/>
          </a:prstGeom>
        </p:spPr>
        <p:txBody>
          <a:bodyPr vert="horz" lIns="91420" tIns="45711" rIns="91420" bIns="45711" rtlCol="0"/>
          <a:lstStyle>
            <a:lvl1pPr algn="r">
              <a:defRPr sz="1200"/>
            </a:lvl1pPr>
          </a:lstStyle>
          <a:p>
            <a:pPr>
              <a:defRPr/>
            </a:pPr>
            <a:fld id="{A3858C1D-9819-4E37-B874-9B0C06F31B50}" type="datetimeFigureOut">
              <a:rPr lang="en-US"/>
              <a:pPr>
                <a:defRPr/>
              </a:pPr>
              <a:t>12/10/2023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0" tIns="45711" rIns="91420" bIns="4571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20" tIns="45711" rIns="91420" bIns="45711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9428583"/>
            <a:ext cx="2945659" cy="496332"/>
          </a:xfrm>
          <a:prstGeom prst="rect">
            <a:avLst/>
          </a:prstGeom>
        </p:spPr>
        <p:txBody>
          <a:bodyPr vert="horz" lIns="91420" tIns="45711" rIns="91420" bIns="45711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6" y="9428583"/>
            <a:ext cx="2945659" cy="496332"/>
          </a:xfrm>
          <a:prstGeom prst="rect">
            <a:avLst/>
          </a:prstGeom>
        </p:spPr>
        <p:txBody>
          <a:bodyPr vert="horz" lIns="91420" tIns="45711" rIns="91420" bIns="45711" rtlCol="0" anchor="b"/>
          <a:lstStyle>
            <a:lvl1pPr algn="r">
              <a:defRPr sz="1200"/>
            </a:lvl1pPr>
          </a:lstStyle>
          <a:p>
            <a:pPr>
              <a:defRPr/>
            </a:pPr>
            <a:fld id="{C1747E33-E6C3-4B17-9F68-82B2324F40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868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74920830_CMYK_72dpi.jpg"/>
          <p:cNvPicPr>
            <a:picLocks noChangeAspect="1"/>
          </p:cNvPicPr>
          <p:nvPr/>
        </p:nvPicPr>
        <p:blipFill>
          <a:blip r:embed="rId2"/>
          <a:srcRect l="8995" t="21507" r="4626"/>
          <a:stretch>
            <a:fillRect/>
          </a:stretch>
        </p:blipFill>
        <p:spPr bwMode="auto">
          <a:xfrm>
            <a:off x="0" y="0"/>
            <a:ext cx="12192000" cy="562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Bilde 7" descr="CMYK_NRVNRA_liten.jpg"/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5709" y="1988840"/>
            <a:ext cx="4055872" cy="2239264"/>
          </a:xfrm>
          <a:prstGeom prst="rect">
            <a:avLst/>
          </a:prstGeom>
        </p:spPr>
      </p:pic>
      <p:cxnSp>
        <p:nvCxnSpPr>
          <p:cNvPr id="5" name="Straight Connector 2"/>
          <p:cNvCxnSpPr/>
          <p:nvPr/>
        </p:nvCxnSpPr>
        <p:spPr>
          <a:xfrm rot="5400000">
            <a:off x="1391180" y="4321705"/>
            <a:ext cx="644525" cy="2116"/>
          </a:xfrm>
          <a:prstGeom prst="line">
            <a:avLst/>
          </a:prstGeom>
          <a:ln w="28575">
            <a:solidFill>
              <a:srgbClr val="0046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1714470" y="4000504"/>
            <a:ext cx="7334301" cy="428628"/>
          </a:xfrm>
          <a:prstGeom prst="rect">
            <a:avLst/>
          </a:prstGeom>
        </p:spPr>
        <p:txBody>
          <a:bodyPr/>
          <a:lstStyle>
            <a:lvl1pPr>
              <a:buNone/>
              <a:defRPr sz="22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14470" y="4357694"/>
            <a:ext cx="7334301" cy="428628"/>
          </a:xfrm>
          <a:prstGeom prst="rect">
            <a:avLst/>
          </a:prstGeom>
        </p:spPr>
        <p:txBody>
          <a:bodyPr/>
          <a:lstStyle>
            <a:lvl1pPr>
              <a:buNone/>
              <a:defRPr sz="18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nb-NO"/>
              <a:t>Nedre Romerike vann- og avløpsselskap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7C2A89-5771-4980-A684-F915D19A9A2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85393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3"/>
          <p:cNvCxnSpPr/>
          <p:nvPr/>
        </p:nvCxnSpPr>
        <p:spPr>
          <a:xfrm>
            <a:off x="1333500" y="6357939"/>
            <a:ext cx="10191751" cy="1587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1333541" y="1143001"/>
            <a:ext cx="10191748" cy="500050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latin typeface="Arial" pitchFamily="34" charset="0"/>
                <a:cs typeface="Arial" pitchFamily="34" charset="0"/>
              </a:defRPr>
            </a:lvl1pPr>
            <a:lvl2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buClr>
                <a:srgbClr val="00467F"/>
              </a:buCl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1333541" y="1785938"/>
            <a:ext cx="10191748" cy="4000500"/>
          </a:xfrm>
          <a:prstGeom prst="rect">
            <a:avLst/>
          </a:prstGeom>
        </p:spPr>
        <p:txBody>
          <a:bodyPr/>
          <a:lstStyle>
            <a:lvl1pPr>
              <a:buClr>
                <a:srgbClr val="00467F"/>
              </a:buClr>
              <a:buFont typeface="Arial" pitchFamily="34" charset="0"/>
              <a:buChar char="•"/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buClr>
                <a:srgbClr val="00467F"/>
              </a:buClr>
              <a:buFont typeface="Arial" pitchFamily="34" charset="0"/>
              <a:buChar char="•"/>
              <a:defRPr sz="1600"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1238252" y="6357939"/>
            <a:ext cx="7715249" cy="363537"/>
          </a:xfrm>
          <a:prstGeom prst="rect">
            <a:avLst/>
          </a:prstGeom>
        </p:spPr>
        <p:txBody>
          <a:bodyPr/>
          <a:lstStyle>
            <a:lvl1pPr>
              <a:defRPr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nb-NO"/>
              <a:t>Nedre Romerike vann- og avløpsselskap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9429751" y="6356351"/>
            <a:ext cx="2247900" cy="365125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Side </a:t>
            </a:r>
            <a:fld id="{174410B0-5271-494D-AF82-B80A237AD4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2" name="Straight Connector 1"/>
          <p:cNvCxnSpPr/>
          <p:nvPr userDrawn="1"/>
        </p:nvCxnSpPr>
        <p:spPr>
          <a:xfrm flipV="1">
            <a:off x="1428751" y="357188"/>
            <a:ext cx="102870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6" descr="dråper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91067" y="125413"/>
            <a:ext cx="842433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38216" y="857232"/>
            <a:ext cx="10287072" cy="49292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/>
              <a:t>Klikk ikonet for å legge til et bilde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8216" y="5857892"/>
            <a:ext cx="7315200" cy="3143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cxnSp>
        <p:nvCxnSpPr>
          <p:cNvPr id="9" name="Straight Connector 3"/>
          <p:cNvCxnSpPr/>
          <p:nvPr userDrawn="1"/>
        </p:nvCxnSpPr>
        <p:spPr>
          <a:xfrm>
            <a:off x="1333500" y="6357939"/>
            <a:ext cx="10191751" cy="1587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Date Placeholder 3"/>
          <p:cNvSpPr>
            <a:spLocks noGrp="1"/>
          </p:cNvSpPr>
          <p:nvPr>
            <p:ph type="dt" sz="half" idx="14"/>
          </p:nvPr>
        </p:nvSpPr>
        <p:spPr>
          <a:xfrm>
            <a:off x="1238252" y="6357939"/>
            <a:ext cx="7715249" cy="363537"/>
          </a:xfrm>
          <a:prstGeom prst="rect">
            <a:avLst/>
          </a:prstGeom>
        </p:spPr>
        <p:txBody>
          <a:bodyPr/>
          <a:lstStyle>
            <a:lvl1pPr>
              <a:defRPr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nb-NO"/>
              <a:t>Nedre Romerike vann- og avløpsselskap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9429751" y="6356351"/>
            <a:ext cx="2247900" cy="365125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/>
              <a:t>Side </a:t>
            </a:r>
            <a:fld id="{174410B0-5271-494D-AF82-B80A237AD4F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12" name="Straight Connector 1"/>
          <p:cNvCxnSpPr/>
          <p:nvPr userDrawn="1"/>
        </p:nvCxnSpPr>
        <p:spPr>
          <a:xfrm flipV="1">
            <a:off x="1428751" y="357188"/>
            <a:ext cx="102870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6" descr="dråper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91067" y="125413"/>
            <a:ext cx="842433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34400" y="1600201"/>
            <a:ext cx="5040000" cy="4525963"/>
          </a:xfrm>
          <a:prstGeom prst="rect">
            <a:avLst/>
          </a:prstGeom>
        </p:spPr>
        <p:txBody>
          <a:bodyPr/>
          <a:lstStyle>
            <a:lvl1pPr>
              <a:buClr>
                <a:srgbClr val="00467F"/>
              </a:buClr>
              <a:buFont typeface="Arial" pitchFamily="34" charset="0"/>
              <a:buChar char="•"/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buClr>
                <a:srgbClr val="00467F"/>
              </a:buClr>
              <a:buFont typeface="Arial" pitchFamily="34" charset="0"/>
              <a:buChar char="•"/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buClr>
                <a:srgbClr val="00467F"/>
              </a:buClr>
              <a:buFont typeface="Arial" pitchFamily="34" charset="0"/>
              <a:buChar char="•"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buClr>
                <a:srgbClr val="00467F"/>
              </a:buClr>
              <a:buFont typeface="Arial" pitchFamily="34" charset="0"/>
              <a:buChar char="•"/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buClr>
                <a:srgbClr val="00467F"/>
              </a:buClr>
              <a:buFont typeface="Arial" pitchFamily="34" charset="0"/>
              <a:buChar char="•"/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2253" y="1600201"/>
            <a:ext cx="5040000" cy="4525963"/>
          </a:xfrm>
          <a:prstGeom prst="rect">
            <a:avLst/>
          </a:prstGeom>
        </p:spPr>
        <p:txBody>
          <a:bodyPr/>
          <a:lstStyle>
            <a:lvl1pPr>
              <a:buClr>
                <a:srgbClr val="00467F"/>
              </a:buClr>
              <a:buFont typeface="Arial" pitchFamily="34" charset="0"/>
              <a:buChar char="•"/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buClr>
                <a:srgbClr val="00467F"/>
              </a:buClr>
              <a:buFont typeface="Arial" pitchFamily="34" charset="0"/>
              <a:buChar char="•"/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buClr>
                <a:srgbClr val="00467F"/>
              </a:buClr>
              <a:buFont typeface="Arial" pitchFamily="34" charset="0"/>
              <a:buChar char="•"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buClr>
                <a:srgbClr val="00467F"/>
              </a:buClr>
              <a:buFont typeface="Arial" pitchFamily="34" charset="0"/>
              <a:buChar char="•"/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buClr>
                <a:srgbClr val="00467F"/>
              </a:buClr>
              <a:buFont typeface="Arial" pitchFamily="34" charset="0"/>
              <a:buChar char="•"/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cxnSp>
        <p:nvCxnSpPr>
          <p:cNvPr id="9" name="Straight Connector 3"/>
          <p:cNvCxnSpPr/>
          <p:nvPr userDrawn="1"/>
        </p:nvCxnSpPr>
        <p:spPr>
          <a:xfrm>
            <a:off x="1333500" y="6357939"/>
            <a:ext cx="10191751" cy="1587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Date Placeholder 3"/>
          <p:cNvSpPr>
            <a:spLocks noGrp="1"/>
          </p:cNvSpPr>
          <p:nvPr>
            <p:ph type="dt" sz="half" idx="14"/>
          </p:nvPr>
        </p:nvSpPr>
        <p:spPr>
          <a:xfrm>
            <a:off x="1238252" y="6357939"/>
            <a:ext cx="7715249" cy="363537"/>
          </a:xfrm>
          <a:prstGeom prst="rect">
            <a:avLst/>
          </a:prstGeom>
        </p:spPr>
        <p:txBody>
          <a:bodyPr/>
          <a:lstStyle>
            <a:lvl1pPr>
              <a:defRPr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nb-NO"/>
              <a:t>Nedre Romerike vann- og avløpsselskap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9429751" y="6356351"/>
            <a:ext cx="2247900" cy="365125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Side </a:t>
            </a:r>
            <a:fld id="{174410B0-5271-494D-AF82-B80A237AD4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4" name="Straight Connector 1"/>
          <p:cNvCxnSpPr/>
          <p:nvPr userDrawn="1"/>
        </p:nvCxnSpPr>
        <p:spPr>
          <a:xfrm flipV="1">
            <a:off x="1428751" y="357188"/>
            <a:ext cx="102870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6" descr="dråper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91067" y="125413"/>
            <a:ext cx="842433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4400" y="1535113"/>
            <a:ext cx="504828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334400" y="2174875"/>
            <a:ext cx="5048285" cy="3951288"/>
          </a:xfrm>
          <a:prstGeom prst="rect">
            <a:avLst/>
          </a:prstGeom>
        </p:spPr>
        <p:txBody>
          <a:bodyPr/>
          <a:lstStyle>
            <a:lvl1pPr>
              <a:buClr>
                <a:srgbClr val="00467F"/>
              </a:buClr>
              <a:buFont typeface="Arial" pitchFamily="34" charset="0"/>
              <a:buChar char="•"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buClr>
                <a:srgbClr val="00467F"/>
              </a:buClr>
              <a:buFont typeface="Arial" pitchFamily="34" charset="0"/>
              <a:buChar char="•"/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buClr>
                <a:srgbClr val="00467F"/>
              </a:buClr>
              <a:buFont typeface="Arial" pitchFamily="34" charset="0"/>
              <a:buChar char="•"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buClr>
                <a:srgbClr val="00467F"/>
              </a:buClr>
              <a:buFont typeface="Arial" pitchFamily="34" charset="0"/>
              <a:buChar char="•"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buClr>
                <a:srgbClr val="00467F"/>
              </a:buClr>
              <a:buFont typeface="Arial" pitchFamily="34" charset="0"/>
              <a:buChar char="•"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72253" y="1535113"/>
            <a:ext cx="501014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572253" y="2174875"/>
            <a:ext cx="5010147" cy="3951288"/>
          </a:xfrm>
          <a:prstGeom prst="rect">
            <a:avLst/>
          </a:prstGeom>
        </p:spPr>
        <p:txBody>
          <a:bodyPr/>
          <a:lstStyle>
            <a:lvl1pPr>
              <a:buClr>
                <a:srgbClr val="00467F"/>
              </a:buClr>
              <a:buFont typeface="Arial" pitchFamily="34" charset="0"/>
              <a:buChar char="•"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buClr>
                <a:srgbClr val="00467F"/>
              </a:buClr>
              <a:buFont typeface="Arial" pitchFamily="34" charset="0"/>
              <a:buChar char="•"/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buClr>
                <a:srgbClr val="00467F"/>
              </a:buClr>
              <a:buFont typeface="Arial" pitchFamily="34" charset="0"/>
              <a:buChar char="•"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buClr>
                <a:srgbClr val="00467F"/>
              </a:buClr>
              <a:buFont typeface="Arial" pitchFamily="34" charset="0"/>
              <a:buChar char="•"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buClr>
                <a:srgbClr val="00467F"/>
              </a:buClr>
              <a:buFont typeface="Arial" pitchFamily="34" charset="0"/>
              <a:buChar char="•"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0"/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1334401" y="1144800"/>
            <a:ext cx="10191748" cy="500050"/>
          </a:xfrm>
          <a:prstGeom prst="rect">
            <a:avLst/>
          </a:prstGeom>
        </p:spPr>
        <p:txBody>
          <a:bodyPr/>
          <a:lstStyle>
            <a:lvl1pPr>
              <a:buNone/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buClr>
                <a:srgbClr val="00467F"/>
              </a:buCl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cxnSp>
        <p:nvCxnSpPr>
          <p:cNvPr id="12" name="Straight Connector 3"/>
          <p:cNvCxnSpPr/>
          <p:nvPr userDrawn="1"/>
        </p:nvCxnSpPr>
        <p:spPr>
          <a:xfrm>
            <a:off x="1333500" y="6357939"/>
            <a:ext cx="10191751" cy="1587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Date Placeholder 3"/>
          <p:cNvSpPr>
            <a:spLocks noGrp="1"/>
          </p:cNvSpPr>
          <p:nvPr>
            <p:ph type="dt" sz="half" idx="14"/>
          </p:nvPr>
        </p:nvSpPr>
        <p:spPr>
          <a:xfrm>
            <a:off x="1238252" y="6357939"/>
            <a:ext cx="7715249" cy="363537"/>
          </a:xfrm>
          <a:prstGeom prst="rect">
            <a:avLst/>
          </a:prstGeom>
        </p:spPr>
        <p:txBody>
          <a:bodyPr/>
          <a:lstStyle>
            <a:lvl1pPr>
              <a:defRPr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nb-NO"/>
              <a:t>Nedre Romerike vann- og avløpsselskap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9429751" y="6356351"/>
            <a:ext cx="2247900" cy="365125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Side </a:t>
            </a:r>
            <a:fld id="{174410B0-5271-494D-AF82-B80A237AD4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5" name="Straight Connector 1"/>
          <p:cNvCxnSpPr/>
          <p:nvPr userDrawn="1"/>
        </p:nvCxnSpPr>
        <p:spPr>
          <a:xfrm flipV="1">
            <a:off x="1428751" y="357188"/>
            <a:ext cx="102870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6" descr="dråper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91067" y="125413"/>
            <a:ext cx="842433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3"/>
          <p:cNvCxnSpPr/>
          <p:nvPr/>
        </p:nvCxnSpPr>
        <p:spPr>
          <a:xfrm>
            <a:off x="1333500" y="6357939"/>
            <a:ext cx="10191751" cy="1587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1238252" y="6357939"/>
            <a:ext cx="7715249" cy="363537"/>
          </a:xfrm>
          <a:prstGeom prst="rect">
            <a:avLst/>
          </a:prstGeom>
        </p:spPr>
        <p:txBody>
          <a:bodyPr/>
          <a:lstStyle>
            <a:lvl1pPr>
              <a:defRPr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nb-NO"/>
              <a:t>Nedre Romerike vann- og avløpsselskap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9429751" y="6356351"/>
            <a:ext cx="2247900" cy="365125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Side </a:t>
            </a:r>
            <a:fld id="{174410B0-5271-494D-AF82-B80A237AD4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2" name="Straight Connector 1"/>
          <p:cNvCxnSpPr/>
          <p:nvPr userDrawn="1"/>
        </p:nvCxnSpPr>
        <p:spPr>
          <a:xfrm flipV="1">
            <a:off x="1428751" y="357188"/>
            <a:ext cx="102870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6" descr="dråper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91067" y="125413"/>
            <a:ext cx="842433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uppe 2"/>
          <p:cNvGrpSpPr/>
          <p:nvPr userDrawn="1"/>
        </p:nvGrpSpPr>
        <p:grpSpPr>
          <a:xfrm>
            <a:off x="2316936" y="3433513"/>
            <a:ext cx="8166232" cy="2600454"/>
            <a:chOff x="1284157" y="3192010"/>
            <a:chExt cx="7124124" cy="3024806"/>
          </a:xfrm>
        </p:grpSpPr>
        <p:pic>
          <p:nvPicPr>
            <p:cNvPr id="10" name="Bilde 9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1638" y="3223667"/>
              <a:ext cx="2118001" cy="2990657"/>
            </a:xfrm>
            <a:prstGeom prst="rect">
              <a:avLst/>
            </a:prstGeom>
            <a:ln>
              <a:solidFill>
                <a:schemeClr val="tx1">
                  <a:alpha val="0"/>
                </a:schemeClr>
              </a:solidFill>
            </a:ln>
          </p:spPr>
        </p:pic>
        <p:sp>
          <p:nvSpPr>
            <p:cNvPr id="14" name="Rektangel 13"/>
            <p:cNvSpPr/>
            <p:nvPr userDrawn="1"/>
          </p:nvSpPr>
          <p:spPr>
            <a:xfrm>
              <a:off x="3761638" y="3215468"/>
              <a:ext cx="2178514" cy="299065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pic>
          <p:nvPicPr>
            <p:cNvPr id="15" name="Bilde 14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4157" y="3215468"/>
              <a:ext cx="2065351" cy="3001348"/>
            </a:xfrm>
            <a:prstGeom prst="rect">
              <a:avLst/>
            </a:prstGeom>
          </p:spPr>
        </p:pic>
        <p:sp>
          <p:nvSpPr>
            <p:cNvPr id="16" name="Rektangel 15"/>
            <p:cNvSpPr/>
            <p:nvPr userDrawn="1"/>
          </p:nvSpPr>
          <p:spPr>
            <a:xfrm>
              <a:off x="1287300" y="3215941"/>
              <a:ext cx="2160869" cy="30008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pic>
          <p:nvPicPr>
            <p:cNvPr id="17" name="Bilde 16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7412" y="3192010"/>
              <a:ext cx="2160868" cy="2973294"/>
            </a:xfrm>
            <a:prstGeom prst="rect">
              <a:avLst/>
            </a:prstGeom>
          </p:spPr>
        </p:pic>
        <p:sp>
          <p:nvSpPr>
            <p:cNvPr id="18" name="Rektangel 17"/>
            <p:cNvSpPr/>
            <p:nvPr userDrawn="1"/>
          </p:nvSpPr>
          <p:spPr>
            <a:xfrm>
              <a:off x="6247412" y="3223667"/>
              <a:ext cx="2160869" cy="298245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19" name="Date Placeholder 3"/>
          <p:cNvSpPr txBox="1">
            <a:spLocks/>
          </p:cNvSpPr>
          <p:nvPr userDrawn="1"/>
        </p:nvSpPr>
        <p:spPr>
          <a:xfrm>
            <a:off x="1310400" y="1144801"/>
            <a:ext cx="9551093" cy="51196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9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nb-NO" sz="2000" dirty="0">
                <a:solidFill>
                  <a:schemeClr val="tx1"/>
                </a:solidFill>
              </a:rPr>
              <a:t>NRV og NRA er ISO sertifisert etter ISO 9001 og ISO 14001.</a:t>
            </a:r>
          </a:p>
          <a:p>
            <a:pPr>
              <a:defRPr/>
            </a:pPr>
            <a:r>
              <a:rPr lang="nb-NO" sz="2000" dirty="0" err="1">
                <a:solidFill>
                  <a:schemeClr val="tx1"/>
                </a:solidFill>
              </a:rPr>
              <a:t>NorAnalyse</a:t>
            </a:r>
            <a:r>
              <a:rPr lang="nb-NO" sz="2000" dirty="0">
                <a:solidFill>
                  <a:schemeClr val="tx1"/>
                </a:solidFill>
              </a:rPr>
              <a:t> er akkreditert etter ISO 17025.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0" name="Date Placeholder 3"/>
          <p:cNvSpPr txBox="1">
            <a:spLocks/>
          </p:cNvSpPr>
          <p:nvPr userDrawn="1"/>
        </p:nvSpPr>
        <p:spPr>
          <a:xfrm>
            <a:off x="1425600" y="2112144"/>
            <a:ext cx="9551093" cy="13888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9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285750" indent="-285750">
              <a:buClr>
                <a:srgbClr val="00467F"/>
              </a:buClr>
              <a:buFont typeface="Arial" panose="020B0604020202020204" pitchFamily="34" charset="0"/>
              <a:buChar char="•"/>
            </a:pPr>
            <a:r>
              <a:rPr lang="nb-NO" sz="1800" dirty="0"/>
              <a:t>NRV og NRA har etablert et kvalitet- og miljøstyringssystem </a:t>
            </a:r>
            <a:br>
              <a:rPr lang="nb-NO" sz="1800" dirty="0"/>
            </a:br>
            <a:r>
              <a:rPr lang="nb-NO" sz="1800" dirty="0"/>
              <a:t>som er sertifisert etter ISO 9001 og ISO 14001.</a:t>
            </a:r>
          </a:p>
          <a:p>
            <a:pPr marL="285750" indent="-285750">
              <a:buClr>
                <a:srgbClr val="00467F"/>
              </a:buClr>
              <a:buFont typeface="Arial" panose="020B0604020202020204" pitchFamily="34" charset="0"/>
              <a:buChar char="•"/>
            </a:pPr>
            <a:r>
              <a:rPr lang="nb-NO" sz="1800" dirty="0" err="1"/>
              <a:t>NorAnalyse</a:t>
            </a:r>
            <a:r>
              <a:rPr lang="nb-NO" sz="1800" dirty="0"/>
              <a:t> er akkreditert etter ISO 17025 for kjemisk og biologisk prøving og prøvetaking.</a:t>
            </a:r>
          </a:p>
        </p:txBody>
      </p:sp>
    </p:spTree>
    <p:extLst>
      <p:ext uri="{BB962C8B-B14F-4D97-AF65-F5344CB8AC3E}">
        <p14:creationId xmlns:p14="http://schemas.microsoft.com/office/powerpoint/2010/main" val="282110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vann.jpg"/>
          <p:cNvPicPr>
            <a:picLocks noChangeAspect="1"/>
          </p:cNvPicPr>
          <p:nvPr/>
        </p:nvPicPr>
        <p:blipFill>
          <a:blip r:embed="rId2">
            <a:lum contrast="10000"/>
          </a:blip>
          <a:srcRect r="17667"/>
          <a:stretch>
            <a:fillRect/>
          </a:stretch>
        </p:blipFill>
        <p:spPr bwMode="auto">
          <a:xfrm>
            <a:off x="6286543" y="3786188"/>
            <a:ext cx="5905500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2"/>
          <p:cNvCxnSpPr/>
          <p:nvPr/>
        </p:nvCxnSpPr>
        <p:spPr>
          <a:xfrm rot="5400000">
            <a:off x="1153055" y="3535893"/>
            <a:ext cx="358775" cy="2116"/>
          </a:xfrm>
          <a:prstGeom prst="line">
            <a:avLst/>
          </a:prstGeom>
          <a:ln w="28575">
            <a:solidFill>
              <a:srgbClr val="0046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3"/>
          <p:cNvCxnSpPr/>
          <p:nvPr/>
        </p:nvCxnSpPr>
        <p:spPr>
          <a:xfrm>
            <a:off x="1333500" y="6357939"/>
            <a:ext cx="10191751" cy="1587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1428748" y="3357562"/>
            <a:ext cx="5810265" cy="428628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1428747" y="3929066"/>
            <a:ext cx="7620024" cy="1071576"/>
          </a:xfrm>
          <a:prstGeom prst="rect">
            <a:avLst/>
          </a:prstGeom>
        </p:spPr>
        <p:txBody>
          <a:bodyPr/>
          <a:lstStyle>
            <a:lvl1pPr>
              <a:buClr>
                <a:srgbClr val="00467F"/>
              </a:buCl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1238251" y="6357939"/>
            <a:ext cx="7810500" cy="365125"/>
          </a:xfrm>
          <a:prstGeom prst="rect">
            <a:avLst/>
          </a:prstGeom>
        </p:spPr>
        <p:txBody>
          <a:bodyPr/>
          <a:lstStyle>
            <a:lvl1pPr>
              <a:defRPr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nb-NO"/>
              <a:t>Nedre Romerike vann- og avløpsselskap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Side </a:t>
            </a:r>
            <a:fld id="{56E25B4A-FC2F-4FEE-AFC6-E46C6764A9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0539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74920830_CMYK_72dpi.jpg"/>
          <p:cNvPicPr>
            <a:picLocks noChangeAspect="1"/>
          </p:cNvPicPr>
          <p:nvPr/>
        </p:nvPicPr>
        <p:blipFill>
          <a:blip r:embed="rId2"/>
          <a:srcRect l="8995" t="21507" r="4626"/>
          <a:stretch>
            <a:fillRect/>
          </a:stretch>
        </p:blipFill>
        <p:spPr bwMode="auto">
          <a:xfrm>
            <a:off x="0" y="0"/>
            <a:ext cx="12192000" cy="562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1714470" y="4000504"/>
            <a:ext cx="7334301" cy="428628"/>
          </a:xfrm>
          <a:prstGeom prst="rect">
            <a:avLst/>
          </a:prstGeom>
        </p:spPr>
        <p:txBody>
          <a:bodyPr/>
          <a:lstStyle>
            <a:lvl1pPr>
              <a:buNone/>
              <a:defRPr sz="24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nb-NO" dirty="0"/>
              <a:t>Klikk for å redigere tekst stiler i malen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712384" y="4357694"/>
            <a:ext cx="7336387" cy="428628"/>
          </a:xfrm>
          <a:prstGeom prst="rect">
            <a:avLst/>
          </a:prstGeom>
        </p:spPr>
        <p:txBody>
          <a:bodyPr/>
          <a:lstStyle>
            <a:lvl1pPr>
              <a:buNone/>
              <a:defRPr sz="18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buNone/>
              <a:defRPr/>
            </a:lvl2pPr>
          </a:lstStyle>
          <a:p>
            <a:pPr lvl="0"/>
            <a:r>
              <a:rPr lang="nb-NO" dirty="0"/>
              <a:t>Klikk for å redigere tekst stiler i malen</a:t>
            </a:r>
          </a:p>
        </p:txBody>
      </p:sp>
      <p:cxnSp>
        <p:nvCxnSpPr>
          <p:cNvPr id="5" name="Straight Connector 2"/>
          <p:cNvCxnSpPr/>
          <p:nvPr/>
        </p:nvCxnSpPr>
        <p:spPr>
          <a:xfrm rot="5400000">
            <a:off x="1391180" y="4321705"/>
            <a:ext cx="644525" cy="2116"/>
          </a:xfrm>
          <a:prstGeom prst="line">
            <a:avLst/>
          </a:prstGeom>
          <a:ln w="28575">
            <a:solidFill>
              <a:srgbClr val="0046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Bilde 7">
            <a:extLst>
              <a:ext uri="{FF2B5EF4-FFF2-40B4-BE49-F238E27FC236}">
                <a16:creationId xmlns:a16="http://schemas.microsoft.com/office/drawing/2014/main" id="{AF1CD66D-112C-4D3E-83C6-DCB6BA08CD5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1848" y="2531686"/>
            <a:ext cx="2753872" cy="1329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481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963" r:id="rId1"/>
    <p:sldLayoutId id="2147483964" r:id="rId2"/>
    <p:sldLayoutId id="2147483971" r:id="rId3"/>
    <p:sldLayoutId id="2147483966" r:id="rId4"/>
    <p:sldLayoutId id="2147483967" r:id="rId5"/>
    <p:sldLayoutId id="2147483972" r:id="rId6"/>
    <p:sldLayoutId id="2147483965" r:id="rId7"/>
    <p:sldLayoutId id="2147483977" r:id="rId8"/>
    <p:sldLayoutId id="2147483981" r:id="rId9"/>
    <p:sldLayoutId id="2147483982" r:id="rId10"/>
  </p:sldLayoutIdLst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1">
            <a:extLst>
              <a:ext uri="{FF2B5EF4-FFF2-40B4-BE49-F238E27FC236}">
                <a16:creationId xmlns:a16="http://schemas.microsoft.com/office/drawing/2014/main" id="{EB0A9754-0393-8AB0-0D66-C83A09E6F9B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55840" y="2924944"/>
            <a:ext cx="7128792" cy="2400994"/>
          </a:xfrm>
        </p:spPr>
        <p:txBody>
          <a:bodyPr/>
          <a:lstStyle/>
          <a:p>
            <a:pPr marL="0" indent="0"/>
            <a:r>
              <a:rPr lang="nb-NO" sz="2800" dirty="0"/>
              <a:t>Reservevannforsyning Romerike </a:t>
            </a:r>
            <a:r>
              <a:rPr lang="nb-NO" dirty="0"/>
              <a:t>  </a:t>
            </a:r>
          </a:p>
          <a:p>
            <a:pPr>
              <a:buFont typeface="Arial" panose="020B0604020202020204" pitchFamily="34" charset="0"/>
              <a:buChar char="•"/>
            </a:pPr>
            <a:endParaRPr lang="nb-NO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nb-NO" sz="1800" dirty="0"/>
              <a:t>Hvor mange «romerikinger» finnes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1800" dirty="0"/>
              <a:t>Bakgrunn/krav Mattilsynet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1800" dirty="0"/>
              <a:t>Risikobilde (lokalt og regionalt)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1800" dirty="0"/>
              <a:t>Kapasiteter og utbyggingsplaner mot 2040</a:t>
            </a:r>
          </a:p>
        </p:txBody>
      </p:sp>
      <p:sp>
        <p:nvSpPr>
          <p:cNvPr id="7" name="Plassholder for tekst 2">
            <a:extLst>
              <a:ext uri="{FF2B5EF4-FFF2-40B4-BE49-F238E27FC236}">
                <a16:creationId xmlns:a16="http://schemas.microsoft.com/office/drawing/2014/main" id="{D9282F81-AF42-370D-79CB-424AC5A271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59496" y="5685978"/>
            <a:ext cx="9073008" cy="839366"/>
          </a:xfrm>
        </p:spPr>
        <p:txBody>
          <a:bodyPr/>
          <a:lstStyle/>
          <a:p>
            <a:r>
              <a:rPr lang="nb-NO" sz="1400" dirty="0">
                <a:solidFill>
                  <a:schemeClr val="tx1"/>
                </a:solidFill>
              </a:rPr>
              <a:t>Innlegg møte Fagrådet for indre Oslofjord – Ås 11.des. 2023</a:t>
            </a:r>
          </a:p>
          <a:p>
            <a:r>
              <a:rPr lang="nb-NO" sz="1400" dirty="0">
                <a:solidFill>
                  <a:schemeClr val="tx1"/>
                </a:solidFill>
              </a:rPr>
              <a:t> </a:t>
            </a:r>
          </a:p>
          <a:p>
            <a:r>
              <a:rPr lang="nb-NO" sz="1400" dirty="0">
                <a:solidFill>
                  <a:schemeClr val="tx1"/>
                </a:solidFill>
              </a:rPr>
              <a:t>Geir Havenstrøm 	Sikkerhetsleder/spesialrådgiver risikostyring NRVA  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68449" y="154622"/>
            <a:ext cx="9264058" cy="1326574"/>
          </a:xfrm>
        </p:spPr>
        <p:txBody>
          <a:bodyPr>
            <a:noAutofit/>
          </a:bodyPr>
          <a:lstStyle/>
          <a:p>
            <a:r>
              <a:rPr lang="nb-NO" sz="2800" b="1" dirty="0"/>
              <a:t>Reservevann</a:t>
            </a:r>
            <a:r>
              <a:rPr lang="nb-NO" sz="2800" dirty="0"/>
              <a:t>  </a:t>
            </a:r>
            <a:br>
              <a:rPr lang="nb-NO" sz="2800" dirty="0"/>
            </a:br>
            <a:r>
              <a:rPr lang="nb-NO" sz="2000" dirty="0"/>
              <a:t>dimensjonerende scenario for NRV 2070 </a:t>
            </a:r>
            <a:br>
              <a:rPr lang="nb-NO" sz="2000" dirty="0"/>
            </a:br>
            <a:r>
              <a:rPr lang="nb-NO" sz="2000" i="1" dirty="0"/>
              <a:t>«svikt i råvann (Glomma), havari inntak, tunnel eller produksjonsanlegg »   </a:t>
            </a:r>
          </a:p>
        </p:txBody>
      </p:sp>
      <p:sp>
        <p:nvSpPr>
          <p:cNvPr id="9" name="TekstSylinder 8"/>
          <p:cNvSpPr txBox="1"/>
          <p:nvPr/>
        </p:nvSpPr>
        <p:spPr>
          <a:xfrm>
            <a:off x="287324" y="2271568"/>
            <a:ext cx="881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/>
              <a:t>Oslo</a:t>
            </a:r>
          </a:p>
        </p:txBody>
      </p:sp>
      <p:sp>
        <p:nvSpPr>
          <p:cNvPr id="12" name="Pil mot venstre og høyre 11"/>
          <p:cNvSpPr/>
          <p:nvPr/>
        </p:nvSpPr>
        <p:spPr>
          <a:xfrm rot="9628321">
            <a:off x="7711946" y="1759785"/>
            <a:ext cx="1746808" cy="124103"/>
          </a:xfrm>
          <a:prstGeom prst="left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TekstSylinder 15"/>
          <p:cNvSpPr txBox="1"/>
          <p:nvPr/>
        </p:nvSpPr>
        <p:spPr>
          <a:xfrm>
            <a:off x="8468879" y="1966175"/>
            <a:ext cx="7125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dirty="0"/>
              <a:t>12 l/s</a:t>
            </a:r>
          </a:p>
        </p:txBody>
      </p:sp>
      <p:sp>
        <p:nvSpPr>
          <p:cNvPr id="14" name="Pil mot venstre og høyre 13"/>
          <p:cNvSpPr/>
          <p:nvPr/>
        </p:nvSpPr>
        <p:spPr>
          <a:xfrm rot="577938">
            <a:off x="8383941" y="4232242"/>
            <a:ext cx="1518965" cy="244715"/>
          </a:xfrm>
          <a:prstGeom prst="left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4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TekstSylinder 2"/>
          <p:cNvSpPr txBox="1"/>
          <p:nvPr/>
        </p:nvSpPr>
        <p:spPr>
          <a:xfrm>
            <a:off x="10222722" y="2268030"/>
            <a:ext cx="1596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Ullensaker</a:t>
            </a:r>
          </a:p>
        </p:txBody>
      </p:sp>
      <p:sp>
        <p:nvSpPr>
          <p:cNvPr id="18" name="TekstSylinder 17"/>
          <p:cNvSpPr txBox="1"/>
          <p:nvPr/>
        </p:nvSpPr>
        <p:spPr>
          <a:xfrm>
            <a:off x="10189018" y="3918576"/>
            <a:ext cx="1299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/>
              <a:t>Årnes  </a:t>
            </a:r>
          </a:p>
        </p:txBody>
      </p:sp>
      <p:sp>
        <p:nvSpPr>
          <p:cNvPr id="19" name="TekstSylinder 18"/>
          <p:cNvSpPr txBox="1"/>
          <p:nvPr/>
        </p:nvSpPr>
        <p:spPr>
          <a:xfrm>
            <a:off x="9434288" y="5290960"/>
            <a:ext cx="2150075" cy="471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Aurskog Høland</a:t>
            </a:r>
            <a:r>
              <a:rPr lang="nb-NO" sz="2400" dirty="0"/>
              <a:t> </a:t>
            </a:r>
            <a:r>
              <a:rPr lang="nb-NO" dirty="0"/>
              <a:t>  </a:t>
            </a:r>
          </a:p>
        </p:txBody>
      </p:sp>
      <p:sp>
        <p:nvSpPr>
          <p:cNvPr id="5" name="TekstSylinder 4"/>
          <p:cNvSpPr txBox="1"/>
          <p:nvPr/>
        </p:nvSpPr>
        <p:spPr>
          <a:xfrm>
            <a:off x="8933049" y="4461778"/>
            <a:ext cx="7258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dirty="0"/>
              <a:t>20 l/s</a:t>
            </a:r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19" y="2783062"/>
            <a:ext cx="892978" cy="1068783"/>
          </a:xfrm>
          <a:prstGeom prst="rect">
            <a:avLst/>
          </a:prstGeom>
        </p:spPr>
      </p:pic>
      <p:pic>
        <p:nvPicPr>
          <p:cNvPr id="17" name="Bild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6433" y="1123387"/>
            <a:ext cx="662815" cy="828721"/>
          </a:xfrm>
          <a:prstGeom prst="rect">
            <a:avLst/>
          </a:prstGeom>
        </p:spPr>
      </p:pic>
      <p:pic>
        <p:nvPicPr>
          <p:cNvPr id="23" name="Bild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09326" y="2746751"/>
            <a:ext cx="719227" cy="886571"/>
          </a:xfrm>
          <a:prstGeom prst="rect">
            <a:avLst/>
          </a:prstGeom>
        </p:spPr>
      </p:pic>
      <p:pic>
        <p:nvPicPr>
          <p:cNvPr id="24" name="Bild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7591" y="5785183"/>
            <a:ext cx="671427" cy="839284"/>
          </a:xfrm>
          <a:prstGeom prst="rect">
            <a:avLst/>
          </a:prstGeom>
        </p:spPr>
      </p:pic>
      <p:pic>
        <p:nvPicPr>
          <p:cNvPr id="27" name="Bilde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67744" y="4307558"/>
            <a:ext cx="660809" cy="825190"/>
          </a:xfrm>
          <a:prstGeom prst="rect">
            <a:avLst/>
          </a:prstGeom>
        </p:spPr>
      </p:pic>
      <p:sp>
        <p:nvSpPr>
          <p:cNvPr id="32" name="TekstSylinder 31"/>
          <p:cNvSpPr txBox="1"/>
          <p:nvPr/>
        </p:nvSpPr>
        <p:spPr>
          <a:xfrm>
            <a:off x="2337619" y="3891977"/>
            <a:ext cx="10773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/>
              <a:t>855 l/s </a:t>
            </a:r>
          </a:p>
        </p:txBody>
      </p:sp>
      <p:sp>
        <p:nvSpPr>
          <p:cNvPr id="26" name="Pil opp 25"/>
          <p:cNvSpPr/>
          <p:nvPr/>
        </p:nvSpPr>
        <p:spPr>
          <a:xfrm rot="10800000">
            <a:off x="4887254" y="4478091"/>
            <a:ext cx="2187582" cy="128690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5" name="TekstSylinder 34"/>
          <p:cNvSpPr txBox="1"/>
          <p:nvPr/>
        </p:nvSpPr>
        <p:spPr>
          <a:xfrm>
            <a:off x="5514459" y="5886874"/>
            <a:ext cx="1195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1200 l/s </a:t>
            </a:r>
          </a:p>
        </p:txBody>
      </p:sp>
      <p:sp>
        <p:nvSpPr>
          <p:cNvPr id="4" name="TekstSylinder 3"/>
          <p:cNvSpPr txBox="1"/>
          <p:nvPr/>
        </p:nvSpPr>
        <p:spPr>
          <a:xfrm>
            <a:off x="4745788" y="6255135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Eget forbruk eierkommuner </a:t>
            </a:r>
          </a:p>
        </p:txBody>
      </p:sp>
      <p:sp>
        <p:nvSpPr>
          <p:cNvPr id="7" name="Ellipse 6"/>
          <p:cNvSpPr/>
          <p:nvPr/>
        </p:nvSpPr>
        <p:spPr>
          <a:xfrm>
            <a:off x="4583832" y="2186806"/>
            <a:ext cx="2736304" cy="218741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TekstSylinder 14"/>
          <p:cNvSpPr txBox="1"/>
          <p:nvPr/>
        </p:nvSpPr>
        <p:spPr>
          <a:xfrm>
            <a:off x="9897874" y="644666"/>
            <a:ext cx="1456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Gjerdrum</a:t>
            </a:r>
          </a:p>
        </p:txBody>
      </p:sp>
      <p:sp>
        <p:nvSpPr>
          <p:cNvPr id="6" name="TekstSylinder 5"/>
          <p:cNvSpPr txBox="1"/>
          <p:nvPr/>
        </p:nvSpPr>
        <p:spPr>
          <a:xfrm>
            <a:off x="5065876" y="2634180"/>
            <a:ext cx="1915909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dirty="0"/>
              <a:t>Egenproduksjon </a:t>
            </a:r>
          </a:p>
          <a:p>
            <a:pPr algn="ctr"/>
            <a:r>
              <a:rPr lang="nb-NO" dirty="0"/>
              <a:t>0 l/s</a:t>
            </a:r>
          </a:p>
          <a:p>
            <a:pPr algn="ctr"/>
            <a:endParaRPr lang="nb-NO" dirty="0"/>
          </a:p>
          <a:p>
            <a:pPr algn="ctr"/>
            <a:r>
              <a:rPr lang="nb-NO" sz="2000" b="1" dirty="0"/>
              <a:t>NRV   </a:t>
            </a:r>
          </a:p>
        </p:txBody>
      </p:sp>
      <p:sp>
        <p:nvSpPr>
          <p:cNvPr id="10" name="Pil høyre 9"/>
          <p:cNvSpPr/>
          <p:nvPr/>
        </p:nvSpPr>
        <p:spPr>
          <a:xfrm>
            <a:off x="1719589" y="2632633"/>
            <a:ext cx="2592288" cy="13657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8" name="Pil høyre 27"/>
          <p:cNvSpPr/>
          <p:nvPr/>
        </p:nvSpPr>
        <p:spPr>
          <a:xfrm rot="10800000">
            <a:off x="7638889" y="2909670"/>
            <a:ext cx="2220197" cy="7204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nb-NO" dirty="0"/>
              <a:t> </a:t>
            </a:r>
          </a:p>
        </p:txBody>
      </p:sp>
      <p:sp>
        <p:nvSpPr>
          <p:cNvPr id="29" name="TekstSylinder 28"/>
          <p:cNvSpPr txBox="1"/>
          <p:nvPr/>
        </p:nvSpPr>
        <p:spPr>
          <a:xfrm>
            <a:off x="8322410" y="3561722"/>
            <a:ext cx="10773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/>
              <a:t>280 l/s </a:t>
            </a:r>
          </a:p>
        </p:txBody>
      </p:sp>
      <p:sp>
        <p:nvSpPr>
          <p:cNvPr id="11" name="Pil høyre 10"/>
          <p:cNvSpPr/>
          <p:nvPr/>
        </p:nvSpPr>
        <p:spPr>
          <a:xfrm rot="12114804">
            <a:off x="7714365" y="5026306"/>
            <a:ext cx="1782297" cy="4324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0" name="TekstSylinder 29"/>
          <p:cNvSpPr txBox="1"/>
          <p:nvPr/>
        </p:nvSpPr>
        <p:spPr>
          <a:xfrm>
            <a:off x="8221199" y="5423559"/>
            <a:ext cx="7258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dirty="0"/>
              <a:t>65 l/s</a:t>
            </a:r>
          </a:p>
        </p:txBody>
      </p:sp>
      <p:sp>
        <p:nvSpPr>
          <p:cNvPr id="13" name="Plassholder for dato 12">
            <a:extLst>
              <a:ext uri="{FF2B5EF4-FFF2-40B4-BE49-F238E27FC236}">
                <a16:creationId xmlns:a16="http://schemas.microsoft.com/office/drawing/2014/main" id="{5612F8E9-CA47-509D-539A-3D9D9F0C0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z="900" dirty="0"/>
              <a:t>Nedre Romerike vann- og avløpsselskap</a:t>
            </a:r>
          </a:p>
        </p:txBody>
      </p:sp>
      <p:sp>
        <p:nvSpPr>
          <p:cNvPr id="20" name="Plassholder for lysbildenummer 19">
            <a:extLst>
              <a:ext uri="{FF2B5EF4-FFF2-40B4-BE49-F238E27FC236}">
                <a16:creationId xmlns:a16="http://schemas.microsoft.com/office/drawing/2014/main" id="{0B816D89-49CB-CA6D-92A2-068C24F85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C2A89-5771-4980-A684-F915D19A9A2D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24606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" grpId="0"/>
      <p:bldP spid="18" grpId="0"/>
      <p:bldP spid="5" grpId="0"/>
      <p:bldP spid="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C5B754E9-66E2-9B5E-D097-D75C5FE6504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85903" y="528649"/>
            <a:ext cx="10191748" cy="500050"/>
          </a:xfrm>
        </p:spPr>
        <p:txBody>
          <a:bodyPr/>
          <a:lstStyle/>
          <a:p>
            <a:r>
              <a:rPr lang="nb-NO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Oppsummerte endringer i trusselbildet for råvannskilden:</a:t>
            </a:r>
          </a:p>
          <a:p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E648BDE0-DB46-A55C-076F-DBC8C041D41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85903" y="1196752"/>
            <a:ext cx="10191748" cy="2003102"/>
          </a:xfrm>
        </p:spPr>
        <p:txBody>
          <a:bodyPr/>
          <a:lstStyle/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b-NO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Kraftig nedbør, erosjon og trolig større variasjoner i råvannskvalitet medfører behov for robuste prosessløsninger i behandlingsanlegget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b-NO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Større sannsynlighet for leirskred (lokalt og skred som kan påvirke Glomma og inntakssystemet)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b-NO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Mulig økt fare for tørke sommerstid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b-NO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Ingen økning i </a:t>
            </a:r>
            <a:r>
              <a:rPr lang="nb-NO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snøsmelteflom</a:t>
            </a:r>
            <a:r>
              <a:rPr lang="nb-NO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 Glomma – trolig en reduksjon</a:t>
            </a:r>
          </a:p>
          <a:p>
            <a:pPr marL="0" indent="0">
              <a:buNone/>
            </a:pP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3BCD07A-C861-8155-42E4-2C0E83EAA46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Nedre Romerike vann- og avløpsselskap</a:t>
            </a:r>
            <a:endParaRPr lang="en-US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EDE277E1-FC8B-8F1E-8808-1EAA7F2BE9E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Side </a:t>
            </a:r>
            <a:fld id="{174410B0-5271-494D-AF82-B80A237AD4FE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5FB66A5C-810C-0AC5-0416-26BDD31B0F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903" y="3695798"/>
            <a:ext cx="3313953" cy="2478536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5586672A-E19C-5E5E-7CA2-A652AFF78A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9856" y="3695798"/>
            <a:ext cx="3666310" cy="1637536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1BCC80FB-1527-9558-A3A4-BCD749BE04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1474" y="5263207"/>
            <a:ext cx="3740605" cy="911127"/>
          </a:xfrm>
          <a:prstGeom prst="rect">
            <a:avLst/>
          </a:prstGeom>
        </p:spPr>
      </p:pic>
      <p:sp>
        <p:nvSpPr>
          <p:cNvPr id="10" name="TekstSylinder 9">
            <a:extLst>
              <a:ext uri="{FF2B5EF4-FFF2-40B4-BE49-F238E27FC236}">
                <a16:creationId xmlns:a16="http://schemas.microsoft.com/office/drawing/2014/main" id="{B5D0FDC2-5217-B6DE-3D48-5A79D0CF5947}"/>
              </a:ext>
            </a:extLst>
          </p:cNvPr>
          <p:cNvSpPr txBox="1"/>
          <p:nvPr/>
        </p:nvSpPr>
        <p:spPr>
          <a:xfrm>
            <a:off x="1515666" y="3280830"/>
            <a:ext cx="90380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Fra Klimaprofil Oslo Akershus (NVE, MET/Bjerknes) kan listes følgende: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61123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C1CCB684-2647-975D-EFF1-97FEB4E0611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46825" y="687450"/>
            <a:ext cx="2804959" cy="1013358"/>
          </a:xfrm>
        </p:spPr>
        <p:txBody>
          <a:bodyPr/>
          <a:lstStyle/>
          <a:p>
            <a:r>
              <a:rPr lang="nb-NO" dirty="0"/>
              <a:t>Risikobilde</a:t>
            </a:r>
          </a:p>
          <a:p>
            <a:r>
              <a:rPr lang="nb-NO" dirty="0"/>
              <a:t>inntaksledning 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DCBFF32-F8FA-CA28-BF84-13710842506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Nedre Romerike vann- og avløpsselskap</a:t>
            </a:r>
            <a:endParaRPr lang="en-US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789911AB-0656-E813-7A8C-06D5165DDDD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Side </a:t>
            </a:r>
            <a:fld id="{174410B0-5271-494D-AF82-B80A237AD4FE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6E2A6E50-C5F9-F7AC-597D-76C0389382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8626" y="498823"/>
            <a:ext cx="7439025" cy="5829300"/>
          </a:xfrm>
          <a:prstGeom prst="rect">
            <a:avLst/>
          </a:prstGeom>
        </p:spPr>
      </p:pic>
      <p:sp>
        <p:nvSpPr>
          <p:cNvPr id="12" name="Snakkeboble: oval 11">
            <a:extLst>
              <a:ext uri="{FF2B5EF4-FFF2-40B4-BE49-F238E27FC236}">
                <a16:creationId xmlns:a16="http://schemas.microsoft.com/office/drawing/2014/main" id="{76CAC515-172E-FEE6-7772-F8BDDBB100EC}"/>
              </a:ext>
            </a:extLst>
          </p:cNvPr>
          <p:cNvSpPr/>
          <p:nvPr/>
        </p:nvSpPr>
        <p:spPr>
          <a:xfrm>
            <a:off x="1346824" y="2996952"/>
            <a:ext cx="1940863" cy="936104"/>
          </a:xfrm>
          <a:prstGeom prst="wedgeEllipseCallout">
            <a:avLst>
              <a:gd name="adj1" fmla="val 73414"/>
              <a:gd name="adj2" fmla="val -58533"/>
            </a:avLst>
          </a:prstGeom>
          <a:noFill/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>
                <a:ln>
                  <a:solidFill>
                    <a:schemeClr val="tx1"/>
                  </a:solidFill>
                  <a:prstDash val="sysDash"/>
                </a:ln>
                <a:solidFill>
                  <a:sysClr val="windowText" lastClr="000000"/>
                </a:solidFill>
              </a:rPr>
              <a:t>Trusler </a:t>
            </a:r>
          </a:p>
          <a:p>
            <a:pPr algn="ctr"/>
            <a:r>
              <a:rPr lang="nb-NO" dirty="0">
                <a:ln>
                  <a:solidFill>
                    <a:schemeClr val="tx1"/>
                  </a:solidFill>
                  <a:prstDash val="sysDash"/>
                </a:ln>
                <a:solidFill>
                  <a:sysClr val="windowText" lastClr="000000"/>
                </a:solidFill>
              </a:rPr>
              <a:t>(blå bokser)</a:t>
            </a:r>
          </a:p>
        </p:txBody>
      </p:sp>
      <p:sp>
        <p:nvSpPr>
          <p:cNvPr id="13" name="Snakkeboble: oval 12">
            <a:extLst>
              <a:ext uri="{FF2B5EF4-FFF2-40B4-BE49-F238E27FC236}">
                <a16:creationId xmlns:a16="http://schemas.microsoft.com/office/drawing/2014/main" id="{7A3F5CEE-E794-CD8B-90AA-3E1C5EBAF682}"/>
              </a:ext>
            </a:extLst>
          </p:cNvPr>
          <p:cNvSpPr/>
          <p:nvPr/>
        </p:nvSpPr>
        <p:spPr>
          <a:xfrm>
            <a:off x="6744072" y="4869030"/>
            <a:ext cx="2520280" cy="1080249"/>
          </a:xfrm>
          <a:prstGeom prst="wedgeEllipseCallout">
            <a:avLst>
              <a:gd name="adj1" fmla="val -1040"/>
              <a:gd name="adj2" fmla="val -103647"/>
            </a:avLst>
          </a:prstGeom>
          <a:noFill/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>
                <a:ln>
                  <a:solidFill>
                    <a:schemeClr val="tx1"/>
                  </a:solidFill>
                  <a:prstDash val="sysDash"/>
                </a:ln>
                <a:solidFill>
                  <a:sysClr val="windowText" lastClr="000000"/>
                </a:solidFill>
              </a:rPr>
              <a:t>Uønsket hendelse</a:t>
            </a:r>
          </a:p>
          <a:p>
            <a:pPr algn="ctr"/>
            <a:r>
              <a:rPr lang="nb-NO" dirty="0">
                <a:ln>
                  <a:solidFill>
                    <a:schemeClr val="tx1"/>
                  </a:solidFill>
                  <a:prstDash val="sysDash"/>
                </a:ln>
                <a:solidFill>
                  <a:sysClr val="windowText" lastClr="000000"/>
                </a:solidFill>
              </a:rPr>
              <a:t>«topphendelse»)</a:t>
            </a:r>
          </a:p>
        </p:txBody>
      </p:sp>
      <p:sp>
        <p:nvSpPr>
          <p:cNvPr id="14" name="Snakkeboble: oval 13">
            <a:extLst>
              <a:ext uri="{FF2B5EF4-FFF2-40B4-BE49-F238E27FC236}">
                <a16:creationId xmlns:a16="http://schemas.microsoft.com/office/drawing/2014/main" id="{CAC6FD85-197F-67F7-8FB3-A4828A38B83B}"/>
              </a:ext>
            </a:extLst>
          </p:cNvPr>
          <p:cNvSpPr/>
          <p:nvPr/>
        </p:nvSpPr>
        <p:spPr>
          <a:xfrm>
            <a:off x="9973006" y="4473050"/>
            <a:ext cx="1940863" cy="936104"/>
          </a:xfrm>
          <a:prstGeom prst="wedgeEllipseCallout">
            <a:avLst>
              <a:gd name="adj1" fmla="val -16396"/>
              <a:gd name="adj2" fmla="val -92111"/>
            </a:avLst>
          </a:prstGeom>
          <a:noFill/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>
                <a:ln>
                  <a:solidFill>
                    <a:schemeClr val="tx1"/>
                  </a:solidFill>
                  <a:prstDash val="sysDash"/>
                </a:ln>
                <a:solidFill>
                  <a:sysClr val="windowText" lastClr="000000"/>
                </a:solidFill>
              </a:rPr>
              <a:t>Konsekvens</a:t>
            </a:r>
          </a:p>
        </p:txBody>
      </p:sp>
    </p:spTree>
    <p:extLst>
      <p:ext uri="{BB962C8B-B14F-4D97-AF65-F5344CB8AC3E}">
        <p14:creationId xmlns:p14="http://schemas.microsoft.com/office/powerpoint/2010/main" val="17699936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C8B97A18-C4FA-3DB4-102D-FF4FD669BFD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71494" y="677807"/>
            <a:ext cx="10191748" cy="500050"/>
          </a:xfrm>
        </p:spPr>
        <p:txBody>
          <a:bodyPr/>
          <a:lstStyle/>
          <a:p>
            <a:r>
              <a:rPr lang="nb-NO" dirty="0"/>
              <a:t>Risikobilde m/barrierer og ytelse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03AE98B-2C55-964D-BD88-0C187E00091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Nedre Romerike vann- og avløpsselskap</a:t>
            </a:r>
            <a:endParaRPr lang="en-US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4275E5AE-D7CC-DFE8-C1F4-CD789D52FD4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Side </a:t>
            </a:r>
            <a:fld id="{174410B0-5271-494D-AF82-B80A237AD4FE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102E00CE-25A2-0BE9-693C-1AD1E7F720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2696" y="1484783"/>
            <a:ext cx="10379304" cy="471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2859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/>
          <p:cNvSpPr>
            <a:spLocks noGrp="1"/>
          </p:cNvSpPr>
          <p:nvPr>
            <p:ph type="body" sz="quarter" idx="12"/>
          </p:nvPr>
        </p:nvSpPr>
        <p:spPr>
          <a:xfrm>
            <a:off x="2927648" y="430223"/>
            <a:ext cx="7488832" cy="464691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Utvikling av vannforsyningssystemet 2021-2025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algn="ctr"/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3"/>
          </p:nvPr>
        </p:nvSpPr>
        <p:spPr>
          <a:xfrm>
            <a:off x="479376" y="1052736"/>
            <a:ext cx="3024336" cy="4989560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467F"/>
              </a:buClr>
              <a:buSzTx/>
              <a:buNone/>
              <a:tabLst/>
              <a:defRPr/>
            </a:pPr>
            <a:r>
              <a:rPr kumimoji="0" lang="nb-NO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4 Oppgradering og kapasitetsøkning av inntaks- og pumpesystem ved Glomma</a:t>
            </a:r>
          </a:p>
          <a:p>
            <a:pPr marL="342900" indent="-342900">
              <a:buFont typeface="+mj-lt"/>
              <a:buAutoNum type="arabicPeriod"/>
            </a:pPr>
            <a:endParaRPr lang="nb-NO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nb-NO" sz="1600" dirty="0">
                <a:solidFill>
                  <a:schemeClr val="tx1"/>
                </a:solidFill>
              </a:rPr>
              <a:t>5 Utbedring og kapasitetsøkning av råvannstunnelsystemet </a:t>
            </a:r>
          </a:p>
          <a:p>
            <a:pPr marL="342900" indent="-342900">
              <a:buFont typeface="+mj-lt"/>
              <a:buAutoNum type="arabicPeriod"/>
            </a:pPr>
            <a:endParaRPr lang="nb-NO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nb-NO" sz="1600" dirty="0">
                <a:solidFill>
                  <a:schemeClr val="tx1"/>
                </a:solidFill>
              </a:rPr>
              <a:t>6 Utbedring og kapasitetsøkning i første rensetrinn i </a:t>
            </a:r>
            <a:r>
              <a:rPr lang="nb-NO" sz="1600" dirty="0" err="1">
                <a:solidFill>
                  <a:schemeClr val="tx1"/>
                </a:solidFill>
              </a:rPr>
              <a:t>Hauglifjell</a:t>
            </a:r>
            <a:endParaRPr lang="nb-NO" sz="1600" dirty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nb-NO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nb-NO" sz="1600" dirty="0">
                <a:solidFill>
                  <a:schemeClr val="tx1"/>
                </a:solidFill>
              </a:rPr>
              <a:t>7 Ny fordelings- og pumpestasjon på Leirsund</a:t>
            </a:r>
          </a:p>
          <a:p>
            <a:pPr marL="342900" indent="-342900">
              <a:buFont typeface="+mj-lt"/>
              <a:buAutoNum type="arabicPeriod"/>
            </a:pPr>
            <a:endParaRPr lang="nb-NO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nb-NO" sz="1600" dirty="0">
                <a:solidFill>
                  <a:schemeClr val="tx1"/>
                </a:solidFill>
              </a:rPr>
              <a:t>8 Fullføre etablering av to parallelle stamledninger fra </a:t>
            </a:r>
            <a:r>
              <a:rPr lang="nb-NO" sz="1600" dirty="0" err="1">
                <a:solidFill>
                  <a:schemeClr val="tx1"/>
                </a:solidFill>
              </a:rPr>
              <a:t>Hauglifjell</a:t>
            </a:r>
            <a:r>
              <a:rPr lang="nb-NO" sz="1600" dirty="0">
                <a:solidFill>
                  <a:schemeClr val="tx1"/>
                </a:solidFill>
              </a:rPr>
              <a:t> til Lillestrøm (</a:t>
            </a:r>
            <a:r>
              <a:rPr lang="nb-NO" sz="1600" dirty="0" err="1">
                <a:solidFill>
                  <a:schemeClr val="tx1"/>
                </a:solidFill>
              </a:rPr>
              <a:t>Isakbekken</a:t>
            </a:r>
            <a:r>
              <a:rPr lang="nb-NO" sz="1600" dirty="0">
                <a:solidFill>
                  <a:schemeClr val="tx1"/>
                </a:solidFill>
              </a:rPr>
              <a:t>)</a:t>
            </a:r>
          </a:p>
          <a:p>
            <a:pPr marL="342900" indent="-342900">
              <a:buFont typeface="+mj-lt"/>
              <a:buAutoNum type="arabicPeriod"/>
            </a:pPr>
            <a:endParaRPr lang="nb-NO" sz="1600" dirty="0"/>
          </a:p>
          <a:p>
            <a:pPr marL="0" indent="0">
              <a:buNone/>
            </a:pPr>
            <a:endParaRPr lang="nb-NO" sz="1350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7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NEDRE ROMERIKE VANNVERK IKS | NEDRE ROMERIKE AVLØPSSELSKAP IKS | </a:t>
            </a:r>
            <a:fld id="{87C3F27E-1DD5-4933-8FBB-805C2E1178EF}" type="datetime4">
              <a:rPr kumimoji="0" lang="nb-NO" sz="67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10. desember 2023</a:t>
            </a:fld>
            <a:endParaRPr kumimoji="0" lang="nb-NO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67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NRV og NRA er sertifisert etter ISO 9001 og ISO 14001 </a:t>
            </a:r>
            <a:r>
              <a:rPr kumimoji="0" lang="en-US" sz="67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| </a:t>
            </a:r>
            <a:r>
              <a:rPr kumimoji="0" lang="nb-NO" sz="67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NorAnalyse er akkreditert etter ISO 17025</a:t>
            </a:r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7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Side </a:t>
            </a:r>
            <a:fld id="{174410B0-5271-494D-AF82-B80A237AD4FE}" type="slidenum">
              <a:rPr kumimoji="0" lang="en-US" sz="67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EE61159F-5E46-BC73-D4D1-D2737893CE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9696" y="1474496"/>
            <a:ext cx="8620060" cy="4063743"/>
          </a:xfrm>
          <a:prstGeom prst="rect">
            <a:avLst/>
          </a:prstGeom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4FA2B30B-3B27-1C2D-55F5-22EC6A8391A5}"/>
              </a:ext>
            </a:extLst>
          </p:cNvPr>
          <p:cNvSpPr/>
          <p:nvPr/>
        </p:nvSpPr>
        <p:spPr>
          <a:xfrm>
            <a:off x="4871864" y="3861048"/>
            <a:ext cx="1224136" cy="1008112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00000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/>
          <p:cNvSpPr>
            <a:spLocks noGrp="1"/>
          </p:cNvSpPr>
          <p:nvPr>
            <p:ph type="body" sz="quarter" idx="12"/>
          </p:nvPr>
        </p:nvSpPr>
        <p:spPr>
          <a:xfrm>
            <a:off x="2669125" y="385869"/>
            <a:ext cx="7488832" cy="536699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Utvikling av vannforsyningssystemet </a:t>
            </a: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2026 - 2030</a:t>
            </a:r>
            <a:endParaRPr kumimoji="0" lang="nb-NO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algn="ctr"/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3"/>
          </p:nvPr>
        </p:nvSpPr>
        <p:spPr>
          <a:xfrm>
            <a:off x="267222" y="1365078"/>
            <a:ext cx="2660426" cy="4872234"/>
          </a:xfrm>
        </p:spPr>
        <p:txBody>
          <a:bodyPr/>
          <a:lstStyle/>
          <a:p>
            <a:pPr marL="0" indent="0">
              <a:buNone/>
            </a:pPr>
            <a:endParaRPr lang="nb-NO" sz="1600" dirty="0"/>
          </a:p>
          <a:p>
            <a:pPr marL="0" indent="0">
              <a:buNone/>
            </a:pPr>
            <a:r>
              <a:rPr lang="nb-NO" sz="1600" dirty="0">
                <a:solidFill>
                  <a:schemeClr val="tx1"/>
                </a:solidFill>
              </a:rPr>
              <a:t>9 Ny stamledning gjennom Haneborgåsen (indre ring)</a:t>
            </a:r>
          </a:p>
          <a:p>
            <a:pPr marL="300038" lvl="1" indent="0">
              <a:buNone/>
            </a:pPr>
            <a:r>
              <a:rPr lang="nb-NO" sz="1450" dirty="0"/>
              <a:t>	</a:t>
            </a:r>
            <a:endParaRPr lang="nb-NO" sz="1600" dirty="0"/>
          </a:p>
          <a:p>
            <a:pPr marL="0" indent="0">
              <a:buNone/>
            </a:pPr>
            <a:r>
              <a:rPr lang="nb-NO" sz="1600" dirty="0">
                <a:solidFill>
                  <a:schemeClr val="tx1"/>
                </a:solidFill>
              </a:rPr>
              <a:t>10 Skifte ut stamledning og nytt beredskapsbasseng i Rælingsåsen</a:t>
            </a:r>
          </a:p>
          <a:p>
            <a:pPr marL="342900" indent="-342900">
              <a:buFont typeface="+mj-lt"/>
              <a:buAutoNum type="arabicPeriod"/>
            </a:pPr>
            <a:endParaRPr lang="nb-NO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nb-NO" sz="1600" dirty="0">
                <a:solidFill>
                  <a:schemeClr val="tx1"/>
                </a:solidFill>
              </a:rPr>
              <a:t>11 Oppgradere stamledning over Skedsmovollen</a:t>
            </a:r>
          </a:p>
          <a:p>
            <a:pPr marL="342900" indent="-342900">
              <a:buFont typeface="+mj-lt"/>
              <a:buAutoNum type="arabicPeriod"/>
            </a:pPr>
            <a:endParaRPr lang="nb-NO" sz="1600" dirty="0">
              <a:solidFill>
                <a:schemeClr val="tx1"/>
              </a:solidFill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467F"/>
              </a:buClr>
              <a:buSzTx/>
              <a:buNone/>
              <a:tabLst/>
              <a:defRPr/>
            </a:pPr>
            <a:r>
              <a:rPr kumimoji="0" lang="nb-NO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12 Ny fordelings- og pumpestasjon på </a:t>
            </a:r>
            <a:r>
              <a:rPr kumimoji="0" lang="nb-NO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Hvam</a:t>
            </a:r>
            <a:endParaRPr kumimoji="0" lang="nb-NO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467F"/>
              </a:buClr>
              <a:buSzTx/>
              <a:buFont typeface="+mj-lt"/>
              <a:buAutoNum type="arabicPeriod"/>
              <a:tabLst/>
              <a:defRPr/>
            </a:pPr>
            <a:endParaRPr lang="nb-NO" sz="1600" dirty="0">
              <a:solidFill>
                <a:schemeClr val="tx1"/>
              </a:solidFill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467F"/>
              </a:buClr>
              <a:buSzTx/>
              <a:buNone/>
              <a:tabLst/>
              <a:defRPr/>
            </a:pPr>
            <a:r>
              <a:rPr kumimoji="0" lang="nb-NO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13 Økt kapasitet på tilknytningen mot Oslo</a:t>
            </a:r>
          </a:p>
          <a:p>
            <a:pPr marL="0" indent="0">
              <a:buNone/>
            </a:pPr>
            <a:endParaRPr lang="nb-NO" sz="1350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7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NEDRE ROMERIKE VANNVERK IKS | NEDRE ROMERIKE AVLØPSSELSKAP IKS | </a:t>
            </a:r>
            <a:fld id="{87C3F27E-1DD5-4933-8FBB-805C2E1178EF}" type="datetime4">
              <a:rPr kumimoji="0" lang="nb-NO" sz="67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10. desember 2023</a:t>
            </a:fld>
            <a:endParaRPr kumimoji="0" lang="nb-NO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67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NRV og NRA er sertifisert etter ISO 9001 og ISO 14001 </a:t>
            </a:r>
            <a:r>
              <a:rPr kumimoji="0" lang="en-US" sz="67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| </a:t>
            </a:r>
            <a:r>
              <a:rPr kumimoji="0" lang="nb-NO" sz="67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NorAnalyse er akkreditert etter ISO 17025</a:t>
            </a:r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7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Side </a:t>
            </a:r>
            <a:fld id="{174410B0-5271-494D-AF82-B80A237AD4FE}" type="slidenum">
              <a:rPr kumimoji="0" lang="en-US" sz="67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3EDE5B36-56BD-777A-9986-85F45938B7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0216" y="1365078"/>
            <a:ext cx="9169949" cy="4440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5793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D948946-4E72-F0B7-3A08-AAE5E4C09D1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Nedre Romerike vann- og avløpsselskap</a:t>
            </a:r>
            <a:endParaRPr lang="en-US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D9037D59-2F9A-75BE-F768-8C4F712D53B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Side </a:t>
            </a:r>
            <a:fld id="{174410B0-5271-494D-AF82-B80A237AD4FE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6CD03F77-C04A-17C5-E3CF-0DC443778D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803" y="721679"/>
            <a:ext cx="8364685" cy="5155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9229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4BF8EA62-735C-7F9C-D23F-EEEE5F403B8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85903" y="714387"/>
            <a:ext cx="5621973" cy="500050"/>
          </a:xfrm>
        </p:spPr>
        <p:txBody>
          <a:bodyPr/>
          <a:lstStyle/>
          <a:p>
            <a:r>
              <a:rPr lang="nb-NO" sz="2400" dirty="0" err="1"/>
              <a:t>NRVAs</a:t>
            </a:r>
            <a:r>
              <a:rPr lang="nb-NO" sz="2400" dirty="0"/>
              <a:t> kommuner og innbyggere 2023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B1409F8-558C-1A11-A9CB-3CE045D76E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00383" y="1462947"/>
            <a:ext cx="5296988" cy="2427412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nb-NO" dirty="0"/>
              <a:t>Lillestrøm 	95 000 (Skedsmo, Sørum, Fet) </a:t>
            </a:r>
          </a:p>
          <a:p>
            <a:r>
              <a:rPr lang="nb-NO" dirty="0"/>
              <a:t>Lørenskog 	48 000 </a:t>
            </a:r>
          </a:p>
          <a:p>
            <a:r>
              <a:rPr lang="nb-NO" dirty="0"/>
              <a:t>Rælingen 	20 000</a:t>
            </a:r>
          </a:p>
          <a:p>
            <a:r>
              <a:rPr lang="nb-NO" dirty="0"/>
              <a:t>Nittedal 	26 000</a:t>
            </a:r>
          </a:p>
          <a:p>
            <a:r>
              <a:rPr lang="nb-NO" dirty="0"/>
              <a:t>Gjerdrum 	  7 400</a:t>
            </a:r>
          </a:p>
          <a:p>
            <a:r>
              <a:rPr lang="nb-NO" dirty="0"/>
              <a:t>------------------------------------------------------</a:t>
            </a:r>
          </a:p>
          <a:p>
            <a:pPr marL="0" indent="0">
              <a:buNone/>
            </a:pPr>
            <a:r>
              <a:rPr lang="nb-NO" dirty="0"/>
              <a:t>     sum               196.000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64C6381-C5B5-EF65-B808-D9F7CDC510F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Nedre Romerike vann- og avløpsselskap</a:t>
            </a:r>
            <a:endParaRPr lang="en-US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51049DC0-C788-B12F-E66D-E1C42C57323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Side </a:t>
            </a:r>
            <a:fld id="{174410B0-5271-494D-AF82-B80A237AD4F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41D1D967-8BE5-809B-0E65-68346F101B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7876" y="465877"/>
            <a:ext cx="4788963" cy="6073036"/>
          </a:xfrm>
          <a:prstGeom prst="rect">
            <a:avLst/>
          </a:prstGeom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EA203F9D-1419-AB3A-2BD7-C458209A4E0F}"/>
              </a:ext>
            </a:extLst>
          </p:cNvPr>
          <p:cNvSpPr txBox="1"/>
          <p:nvPr/>
        </p:nvSpPr>
        <p:spPr>
          <a:xfrm>
            <a:off x="1520585" y="4005064"/>
            <a:ext cx="5256584" cy="92333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Coca Cola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Ringnes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Arcus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03BDFDDB-491E-CB86-C586-7676CEFFC810}"/>
              </a:ext>
            </a:extLst>
          </p:cNvPr>
          <p:cNvSpPr/>
          <p:nvPr/>
        </p:nvSpPr>
        <p:spPr>
          <a:xfrm rot="20150588">
            <a:off x="10064138" y="333217"/>
            <a:ext cx="1538046" cy="2695349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99241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/>
          <p:cNvSpPr>
            <a:spLocks noGrp="1"/>
          </p:cNvSpPr>
          <p:nvPr>
            <p:ph type="body" sz="quarter" idx="12"/>
          </p:nvPr>
        </p:nvSpPr>
        <p:spPr>
          <a:xfrm>
            <a:off x="891612" y="496722"/>
            <a:ext cx="10191748" cy="500050"/>
          </a:xfrm>
        </p:spPr>
        <p:txBody>
          <a:bodyPr/>
          <a:lstStyle/>
          <a:p>
            <a:r>
              <a:rPr lang="nb-NO" sz="2400" dirty="0"/>
              <a:t>Mattilsynet ga i juni 2019 NRV følgende pålegg og tilbakemelding: 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3"/>
          </p:nvPr>
        </p:nvSpPr>
        <p:spPr>
          <a:xfrm>
            <a:off x="842516" y="1185769"/>
            <a:ext cx="8010267" cy="5123551"/>
          </a:xfrm>
        </p:spPr>
        <p:txBody>
          <a:bodyPr/>
          <a:lstStyle/>
          <a:p>
            <a:r>
              <a:rPr lang="nb-NO" i="1" dirty="0">
                <a:solidFill>
                  <a:schemeClr val="tx1"/>
                </a:solidFill>
              </a:rPr>
              <a:t>Nedre Romerike Vannverk (NRV) må utrede, beslutte løsning og legge planer for å sikre en fullgod reservevannforsyning/alternativ vannforsyning, slik at dere til enhver tid kan levere tilstrekkelig mengder drikkevann. </a:t>
            </a:r>
          </a:p>
          <a:p>
            <a:endParaRPr lang="nb-NO" i="1" dirty="0">
              <a:solidFill>
                <a:schemeClr val="tx1"/>
              </a:solidFill>
            </a:endParaRPr>
          </a:p>
          <a:p>
            <a:r>
              <a:rPr lang="nb-NO" i="1" dirty="0">
                <a:solidFill>
                  <a:schemeClr val="tx1"/>
                </a:solidFill>
              </a:rPr>
              <a:t>Med fullgod menes i denne sammenheng at svikt i dagens </a:t>
            </a:r>
            <a:r>
              <a:rPr lang="nb-NO" i="1" dirty="0" err="1">
                <a:solidFill>
                  <a:schemeClr val="tx1"/>
                </a:solidFill>
              </a:rPr>
              <a:t>hovedvannforsyning</a:t>
            </a:r>
            <a:r>
              <a:rPr lang="nb-NO" i="1" dirty="0">
                <a:solidFill>
                  <a:schemeClr val="tx1"/>
                </a:solidFill>
              </a:rPr>
              <a:t> eller i ethvert annet viktig element i vannforsyningen ikke skal slå ut store deler av vannforsyning fra NRV</a:t>
            </a:r>
          </a:p>
          <a:p>
            <a:pPr marL="0" indent="0">
              <a:buNone/>
            </a:pPr>
            <a:r>
              <a:rPr lang="nb-NO" i="1" dirty="0">
                <a:solidFill>
                  <a:schemeClr val="tx1"/>
                </a:solidFill>
              </a:rPr>
              <a:t>. </a:t>
            </a:r>
          </a:p>
          <a:p>
            <a:r>
              <a:rPr lang="nb-NO" i="1" dirty="0">
                <a:solidFill>
                  <a:schemeClr val="tx1"/>
                </a:solidFill>
              </a:rPr>
              <a:t>Det må utarbeides en forpliktende framdriftsplan </a:t>
            </a:r>
            <a:r>
              <a:rPr lang="nb-NO" dirty="0">
                <a:solidFill>
                  <a:schemeClr val="tx1"/>
                </a:solidFill>
              </a:rPr>
              <a:t>(i praksis Hovedplan) </a:t>
            </a:r>
            <a:r>
              <a:rPr lang="nb-NO" i="1" dirty="0">
                <a:solidFill>
                  <a:schemeClr val="tx1"/>
                </a:solidFill>
              </a:rPr>
              <a:t>med fastsatte milepæler for å etablere en løsning som sikrer at regelverkets krav til levering av tilstrekkelige mengder drikke vann til enhver tid etterleves. </a:t>
            </a:r>
            <a:r>
              <a:rPr lang="nb-NO" dirty="0">
                <a:solidFill>
                  <a:schemeClr val="tx1"/>
                </a:solidFill>
              </a:rPr>
              <a:t>(påpeker to utsettelser i styrende organer) </a:t>
            </a:r>
            <a:endParaRPr lang="nb-NO" i="1" dirty="0">
              <a:solidFill>
                <a:schemeClr val="tx1"/>
              </a:solidFill>
            </a:endParaRPr>
          </a:p>
          <a:p>
            <a:endParaRPr lang="nb-NO" i="1" dirty="0">
              <a:solidFill>
                <a:schemeClr val="tx1"/>
              </a:solidFill>
            </a:endParaRPr>
          </a:p>
          <a:p>
            <a:r>
              <a:rPr lang="nb-NO" i="1" dirty="0">
                <a:solidFill>
                  <a:schemeClr val="tx1"/>
                </a:solidFill>
              </a:rPr>
              <a:t>Mattilsynet ser på det som en god løsning at kommunene samarbeider om dette regionalt og legger ansvaret for den praktiske gjennomføringen av dette til NRV.</a:t>
            </a:r>
          </a:p>
          <a:p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Nedre Romerike vann- og avløpsselskap</a:t>
            </a:r>
            <a:endParaRPr lang="en-US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Side </a:t>
            </a:r>
            <a:fld id="{174410B0-5271-494D-AF82-B80A237AD4FE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A6DB2514-FF11-FD04-49CF-D37B09B98E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193552">
            <a:off x="8956925" y="1456257"/>
            <a:ext cx="3081808" cy="1948155"/>
          </a:xfrm>
          <a:prstGeom prst="rect">
            <a:avLst/>
          </a:prstGeom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5E36C061-A41E-5707-7C56-E2D59B8AFC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74296">
            <a:off x="9201690" y="3430642"/>
            <a:ext cx="2899206" cy="859463"/>
          </a:xfrm>
          <a:prstGeom prst="rect">
            <a:avLst/>
          </a:prstGeom>
        </p:spPr>
      </p:pic>
      <p:sp>
        <p:nvSpPr>
          <p:cNvPr id="12" name="TekstSylinder 11">
            <a:extLst>
              <a:ext uri="{FF2B5EF4-FFF2-40B4-BE49-F238E27FC236}">
                <a16:creationId xmlns:a16="http://schemas.microsoft.com/office/drawing/2014/main" id="{13AB121C-A09E-B42F-EAF3-F7DCEF65AFE0}"/>
              </a:ext>
            </a:extLst>
          </p:cNvPr>
          <p:cNvSpPr txBox="1"/>
          <p:nvPr/>
        </p:nvSpPr>
        <p:spPr>
          <a:xfrm>
            <a:off x="9159711" y="4736141"/>
            <a:ext cx="2750978" cy="129266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b-NO" sz="1600" i="1" dirty="0">
                <a:solidFill>
                  <a:schemeClr val="tx1"/>
                </a:solidFill>
              </a:rPr>
              <a:t>Vi mener at rapportens hovedfunn og konklusjoner sammenfaller godt med våre vurderinger </a:t>
            </a:r>
          </a:p>
          <a:p>
            <a:pPr algn="ctr"/>
            <a:r>
              <a:rPr lang="nb-NO" sz="1400" i="1" dirty="0">
                <a:solidFill>
                  <a:schemeClr val="tx1"/>
                </a:solidFill>
              </a:rPr>
              <a:t>(Mattilsynet 21.jan 2020)</a:t>
            </a:r>
            <a:endParaRPr lang="nb-NO" sz="1400" dirty="0"/>
          </a:p>
        </p:txBody>
      </p: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0B0BDC54-ED68-3DFA-F750-B5CD25E056CE}"/>
              </a:ext>
            </a:extLst>
          </p:cNvPr>
          <p:cNvSpPr txBox="1"/>
          <p:nvPr/>
        </p:nvSpPr>
        <p:spPr>
          <a:xfrm rot="21250789">
            <a:off x="9171925" y="2471341"/>
            <a:ext cx="1328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Des 2019</a:t>
            </a:r>
          </a:p>
        </p:txBody>
      </p:sp>
    </p:spTree>
    <p:extLst>
      <p:ext uri="{BB962C8B-B14F-4D97-AF65-F5344CB8AC3E}">
        <p14:creationId xmlns:p14="http://schemas.microsoft.com/office/powerpoint/2010/main" val="12885429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/>
          <p:cNvSpPr>
            <a:spLocks noGrp="1"/>
          </p:cNvSpPr>
          <p:nvPr>
            <p:ph type="body" sz="quarter" idx="12"/>
          </p:nvPr>
        </p:nvSpPr>
        <p:spPr>
          <a:xfrm>
            <a:off x="1470351" y="548680"/>
            <a:ext cx="10191748" cy="500050"/>
          </a:xfrm>
        </p:spPr>
        <p:txBody>
          <a:bodyPr/>
          <a:lstStyle/>
          <a:p>
            <a:r>
              <a:rPr lang="nb-NO" sz="2800" dirty="0" err="1"/>
              <a:t>Reservevannskapasitet</a:t>
            </a:r>
            <a:r>
              <a:rPr lang="nb-NO" sz="2800" dirty="0"/>
              <a:t> 2023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Side </a:t>
            </a:r>
            <a:fld id="{174410B0-5271-494D-AF82-B80A237AD4FE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graphicFrame>
        <p:nvGraphicFramePr>
          <p:cNvPr id="9" name="Tabell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0228730"/>
              </p:ext>
            </p:extLst>
          </p:nvPr>
        </p:nvGraphicFramePr>
        <p:xfrm>
          <a:off x="1559496" y="1412776"/>
          <a:ext cx="8496944" cy="36891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05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457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45715">
                  <a:extLst>
                    <a:ext uri="{9D8B030D-6E8A-4147-A177-3AD203B41FA5}">
                      <a16:colId xmlns:a16="http://schemas.microsoft.com/office/drawing/2014/main" val="2151168120"/>
                    </a:ext>
                  </a:extLst>
                </a:gridCol>
              </a:tblGrid>
              <a:tr h="7778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800" dirty="0">
                          <a:solidFill>
                            <a:schemeClr val="tx1"/>
                          </a:solidFill>
                          <a:effectLst/>
                        </a:rPr>
                        <a:t>Avtalepart</a:t>
                      </a:r>
                      <a:endParaRPr lang="nb-NO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800" dirty="0" err="1">
                          <a:solidFill>
                            <a:schemeClr val="tx1"/>
                          </a:solidFill>
                          <a:effectLst/>
                        </a:rPr>
                        <a:t>Reservevannsavtale</a:t>
                      </a:r>
                      <a:endParaRPr lang="nb-NO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800" dirty="0">
                          <a:solidFill>
                            <a:schemeClr val="tx1"/>
                          </a:solidFill>
                          <a:effectLst/>
                        </a:rPr>
                        <a:t>l/s</a:t>
                      </a:r>
                      <a:endParaRPr lang="nb-NO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 praksis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nb-NO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l/s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01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800" dirty="0">
                          <a:solidFill>
                            <a:schemeClr val="tx1"/>
                          </a:solidFill>
                          <a:effectLst/>
                        </a:rPr>
                        <a:t>Oslo VAV, Skillebekk</a:t>
                      </a:r>
                      <a:endParaRPr lang="nb-NO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800" dirty="0">
                          <a:solidFill>
                            <a:schemeClr val="tx1"/>
                          </a:solidFill>
                          <a:effectLst/>
                        </a:rPr>
                        <a:t>100 </a:t>
                      </a:r>
                      <a:endParaRPr lang="nb-NO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01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800" dirty="0">
                          <a:solidFill>
                            <a:schemeClr val="tx1"/>
                          </a:solidFill>
                          <a:effectLst/>
                        </a:rPr>
                        <a:t>Oslo VAV, </a:t>
                      </a:r>
                      <a:r>
                        <a:rPr lang="nb-NO" sz="1800" dirty="0" err="1">
                          <a:solidFill>
                            <a:schemeClr val="tx1"/>
                          </a:solidFill>
                          <a:effectLst/>
                        </a:rPr>
                        <a:t>Karihaugen</a:t>
                      </a:r>
                      <a:endParaRPr lang="nb-NO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800" dirty="0">
                          <a:solidFill>
                            <a:schemeClr val="tx1"/>
                          </a:solidFill>
                          <a:effectLst/>
                        </a:rPr>
                        <a:t>200 </a:t>
                      </a:r>
                      <a:endParaRPr lang="nb-NO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190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05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800" dirty="0">
                          <a:solidFill>
                            <a:schemeClr val="tx1"/>
                          </a:solidFill>
                          <a:effectLst/>
                        </a:rPr>
                        <a:t>Ullensaker Kommune</a:t>
                      </a:r>
                      <a:endParaRPr lang="nb-NO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800" dirty="0">
                          <a:solidFill>
                            <a:schemeClr val="tx1"/>
                          </a:solidFill>
                          <a:effectLst/>
                        </a:rPr>
                        <a:t>200 </a:t>
                      </a:r>
                      <a:endParaRPr lang="nb-NO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85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5969305"/>
                  </a:ext>
                </a:extLst>
              </a:tr>
              <a:tr h="4605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800" dirty="0">
                          <a:solidFill>
                            <a:schemeClr val="tx1"/>
                          </a:solidFill>
                          <a:effectLst/>
                        </a:rPr>
                        <a:t>Aurskog-Høland kommune</a:t>
                      </a:r>
                      <a:endParaRPr lang="nb-NO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800" dirty="0">
                          <a:solidFill>
                            <a:schemeClr val="tx1"/>
                          </a:solidFill>
                          <a:effectLst/>
                        </a:rPr>
                        <a:t>65 </a:t>
                      </a:r>
                      <a:endParaRPr lang="nb-NO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01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8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Årnes vannverk</a:t>
                      </a:r>
                      <a:endParaRPr lang="nb-NO" sz="18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8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20 </a:t>
                      </a:r>
                      <a:endParaRPr lang="nb-NO" sz="18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8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 (?)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01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800" dirty="0" err="1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Gimilvann</a:t>
                      </a:r>
                      <a:r>
                        <a:rPr lang="nb-NO" sz="18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(Gjerdrum)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8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8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9765445"/>
                  </a:ext>
                </a:extLst>
              </a:tr>
              <a:tr h="3801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800" dirty="0">
                          <a:solidFill>
                            <a:schemeClr val="tx1"/>
                          </a:solidFill>
                          <a:effectLst/>
                        </a:rPr>
                        <a:t>Totalt</a:t>
                      </a:r>
                      <a:endParaRPr lang="nb-NO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800" dirty="0">
                          <a:solidFill>
                            <a:schemeClr val="tx1"/>
                          </a:solidFill>
                          <a:effectLst/>
                        </a:rPr>
                        <a:t>597 </a:t>
                      </a:r>
                      <a:endParaRPr lang="nb-NO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430</a:t>
                      </a:r>
                    </a:p>
                  </a:txBody>
                  <a:tcPr marL="68580" marR="6858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11856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9A551031-651E-142C-2142-D6FBB551542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58707" y="421094"/>
            <a:ext cx="9974641" cy="500050"/>
          </a:xfrm>
        </p:spPr>
        <p:txBody>
          <a:bodyPr>
            <a:noAutofit/>
          </a:bodyPr>
          <a:lstStyle/>
          <a:p>
            <a:r>
              <a:rPr lang="nb-NO" sz="2400" dirty="0" err="1"/>
              <a:t>NRVAs</a:t>
            </a:r>
            <a:r>
              <a:rPr lang="nb-NO" sz="2400" dirty="0"/>
              <a:t> filosofi og praksis innenfor ROS og risikostyring 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C995742-443B-6B3E-BFFA-0320D910379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76331" y="1013343"/>
            <a:ext cx="9974641" cy="2415657"/>
          </a:xfrm>
        </p:spPr>
        <p:txBody>
          <a:bodyPr>
            <a:normAutofit/>
          </a:bodyPr>
          <a:lstStyle/>
          <a:p>
            <a:endParaRPr lang="nb-NO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b-NO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Verdi</a:t>
            </a:r>
            <a:r>
              <a:rPr lang="nb-NO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	Hvilke verdier/kapasiteter/installasjoner er kritiske for å nå våre mål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b-NO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Trussel</a:t>
            </a:r>
            <a:r>
              <a:rPr lang="nb-NO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Hva kan true disse målene  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b-NO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Sårbarhet</a:t>
            </a:r>
            <a:r>
              <a:rPr lang="nb-NO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Hvilke barrierer trengs for å ivareta verdiene og hvor robuste er barrierene 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b-NO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Risiko</a:t>
            </a:r>
            <a:r>
              <a:rPr lang="nb-NO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Er risikoen akseptabel eller bør barrierer forsterkes (tiltak)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b-NO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Beredskap</a:t>
            </a:r>
            <a:r>
              <a:rPr lang="nb-NO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Er beredskapen hensiktsmessig og oppfyller krav til responstid   </a:t>
            </a:r>
          </a:p>
          <a:p>
            <a:pPr marL="0" indent="0">
              <a:buNone/>
            </a:pPr>
            <a:r>
              <a:rPr lang="nb-NO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endParaRPr lang="nb-NO" dirty="0"/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C5E2736E-E8AC-33C4-CDEC-8E5A2CE5D08D}"/>
              </a:ext>
            </a:extLst>
          </p:cNvPr>
          <p:cNvSpPr txBox="1"/>
          <p:nvPr/>
        </p:nvSpPr>
        <p:spPr>
          <a:xfrm>
            <a:off x="1485137" y="3492876"/>
            <a:ext cx="657323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nb-NO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 kategorier av årsaker (hovedtrusler) til uønskede hendelser:</a:t>
            </a:r>
          </a:p>
          <a:p>
            <a:pPr marL="0" indent="0">
              <a:buNone/>
            </a:pPr>
            <a:r>
              <a:rPr lang="nb-NO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342900" lvl="0" indent="-342900">
              <a:buFont typeface="+mj-lt"/>
              <a:buAutoNum type="alphaUcPeriod"/>
            </a:pPr>
            <a:r>
              <a:rPr lang="nb-NO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Menneskelige, tekniske eller organisatoriske forhold (MTO)</a:t>
            </a:r>
          </a:p>
          <a:p>
            <a:pPr marL="342900" lvl="0" indent="-342900">
              <a:buFont typeface="+mj-lt"/>
              <a:buAutoNum type="alphaUcPeriod"/>
            </a:pPr>
            <a:r>
              <a:rPr lang="nb-NO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Naturgitt</a:t>
            </a:r>
            <a:r>
              <a:rPr lang="nb-NO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nb-NO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forhold</a:t>
            </a:r>
          </a:p>
          <a:p>
            <a:pPr marL="342900" lvl="0" indent="-342900">
              <a:buFont typeface="+mj-lt"/>
              <a:buAutoNum type="alphaUcPeriod"/>
            </a:pPr>
            <a:r>
              <a:rPr lang="nb-NO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Villede handlinger </a:t>
            </a:r>
          </a:p>
          <a:p>
            <a:endParaRPr lang="nb-NO" dirty="0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69656AFC-E43B-3C03-872A-1025B91356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161739">
            <a:off x="5026145" y="4642598"/>
            <a:ext cx="3341045" cy="1507480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25470910-7366-2D5B-3938-9443F321DF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8210" y="3419450"/>
            <a:ext cx="3461792" cy="2225438"/>
          </a:xfrm>
          <a:prstGeom prst="rect">
            <a:avLst/>
          </a:prstGeom>
          <a:solidFill>
            <a:schemeClr val="bg2"/>
          </a:solidFill>
        </p:spPr>
      </p:pic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5D250323-2779-E9F7-57A4-487F2B3F085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Nedre Romerike vann- og avløpsselskap</a:t>
            </a:r>
            <a:endParaRPr lang="en-US" dirty="0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3DBF6F8F-E745-DDEE-2F5C-3AF04EBD346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Side </a:t>
            </a:r>
            <a:fld id="{174410B0-5271-494D-AF82-B80A237AD4FE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9306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/>
          <p:cNvSpPr>
            <a:spLocks noGrp="1"/>
          </p:cNvSpPr>
          <p:nvPr>
            <p:ph type="body" sz="quarter" idx="12"/>
          </p:nvPr>
        </p:nvSpPr>
        <p:spPr>
          <a:xfrm>
            <a:off x="1586543" y="428130"/>
            <a:ext cx="10191748" cy="500050"/>
          </a:xfrm>
        </p:spPr>
        <p:txBody>
          <a:bodyPr/>
          <a:lstStyle/>
          <a:p>
            <a:r>
              <a:rPr lang="nb-NO" sz="2800" dirty="0"/>
              <a:t>Risikovurdering vannforsyning – regionalt og lokalt (NRV)    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Nedre Romerike vann- og avløpsselskap</a:t>
            </a:r>
            <a:endParaRPr lang="en-US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Side </a:t>
            </a:r>
            <a:fld id="{174410B0-5271-494D-AF82-B80A237AD4FE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6" name="TekstSylinder 5"/>
          <p:cNvSpPr txBox="1"/>
          <p:nvPr/>
        </p:nvSpPr>
        <p:spPr>
          <a:xfrm>
            <a:off x="4583832" y="1807261"/>
            <a:ext cx="2664296" cy="424731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nb-NO" dirty="0"/>
              <a:t>Råvannskilde</a:t>
            </a:r>
          </a:p>
          <a:p>
            <a:pPr marL="228600" indent="-228600">
              <a:buFont typeface="+mj-lt"/>
              <a:buAutoNum type="arabicPeriod"/>
            </a:pPr>
            <a:endParaRPr lang="nb-NO" sz="1200" dirty="0"/>
          </a:p>
          <a:p>
            <a:pPr marL="228600" indent="-228600">
              <a:buFont typeface="+mj-lt"/>
              <a:buAutoNum type="arabicPeriod"/>
            </a:pPr>
            <a:endParaRPr lang="nb-NO" sz="1200" dirty="0"/>
          </a:p>
          <a:p>
            <a:pPr marL="342900" indent="-342900">
              <a:buFont typeface="+mj-lt"/>
              <a:buAutoNum type="arabicPeriod"/>
            </a:pPr>
            <a:endParaRPr lang="nb-NO" dirty="0"/>
          </a:p>
          <a:p>
            <a:pPr marL="342900" indent="-342900">
              <a:buFont typeface="+mj-lt"/>
              <a:buAutoNum type="arabicPeriod"/>
            </a:pPr>
            <a:r>
              <a:rPr lang="nb-NO" dirty="0"/>
              <a:t>Inntakssystem</a:t>
            </a:r>
          </a:p>
          <a:p>
            <a:pPr marL="228600" indent="-228600">
              <a:buFont typeface="+mj-lt"/>
              <a:buAutoNum type="arabicPeriod"/>
            </a:pPr>
            <a:endParaRPr lang="nb-NO" sz="1200" dirty="0"/>
          </a:p>
          <a:p>
            <a:pPr marL="228600" indent="-228600">
              <a:buFont typeface="+mj-lt"/>
              <a:buAutoNum type="arabicPeriod"/>
            </a:pPr>
            <a:endParaRPr lang="nb-NO" sz="1200" dirty="0"/>
          </a:p>
          <a:p>
            <a:pPr marL="342900" indent="-342900">
              <a:buFont typeface="+mj-lt"/>
              <a:buAutoNum type="arabicPeriod"/>
            </a:pPr>
            <a:endParaRPr lang="nb-NO" dirty="0"/>
          </a:p>
          <a:p>
            <a:pPr marL="342900" indent="-342900">
              <a:buFont typeface="+mj-lt"/>
              <a:buAutoNum type="arabicPeriod"/>
            </a:pPr>
            <a:r>
              <a:rPr lang="nb-NO" dirty="0"/>
              <a:t>Behandlingsanlegg</a:t>
            </a:r>
          </a:p>
          <a:p>
            <a:pPr marL="228600" indent="-228600">
              <a:buFont typeface="+mj-lt"/>
              <a:buAutoNum type="arabicPeriod"/>
            </a:pPr>
            <a:endParaRPr lang="nb-NO" sz="1200" dirty="0"/>
          </a:p>
          <a:p>
            <a:pPr marL="228600" indent="-228600">
              <a:buFont typeface="+mj-lt"/>
              <a:buAutoNum type="arabicPeriod"/>
            </a:pPr>
            <a:endParaRPr lang="nb-NO" sz="1200" dirty="0"/>
          </a:p>
          <a:p>
            <a:pPr marL="342900" indent="-342900">
              <a:buFont typeface="+mj-lt"/>
              <a:buAutoNum type="arabicPeriod"/>
            </a:pPr>
            <a:endParaRPr lang="nb-NO" dirty="0"/>
          </a:p>
          <a:p>
            <a:pPr marL="342900" indent="-342900">
              <a:buFont typeface="+mj-lt"/>
              <a:buAutoNum type="arabicPeriod"/>
            </a:pPr>
            <a:r>
              <a:rPr lang="nb-NO" dirty="0"/>
              <a:t>Høydebasseng </a:t>
            </a:r>
          </a:p>
          <a:p>
            <a:pPr marL="228600" indent="-228600">
              <a:buFont typeface="+mj-lt"/>
              <a:buAutoNum type="arabicPeriod"/>
            </a:pPr>
            <a:endParaRPr lang="nb-NO" sz="1200" dirty="0"/>
          </a:p>
          <a:p>
            <a:pPr marL="228600" indent="-228600">
              <a:buFont typeface="+mj-lt"/>
              <a:buAutoNum type="arabicPeriod"/>
            </a:pPr>
            <a:endParaRPr lang="nb-NO" sz="1200" dirty="0"/>
          </a:p>
          <a:p>
            <a:pPr marL="228600" indent="-228600">
              <a:buFont typeface="+mj-lt"/>
              <a:buAutoNum type="arabicPeriod"/>
            </a:pPr>
            <a:endParaRPr lang="nb-NO" sz="1200" dirty="0"/>
          </a:p>
          <a:p>
            <a:pPr marL="342900" indent="-342900">
              <a:buFont typeface="+mj-lt"/>
              <a:buAutoNum type="arabicPeriod"/>
            </a:pPr>
            <a:endParaRPr lang="nb-NO" sz="1400" dirty="0"/>
          </a:p>
          <a:p>
            <a:pPr marL="342900" indent="-342900">
              <a:buFont typeface="+mj-lt"/>
              <a:buAutoNum type="arabicPeriod"/>
            </a:pPr>
            <a:r>
              <a:rPr lang="nb-NO" dirty="0"/>
              <a:t>Fordelingsnett </a:t>
            </a:r>
          </a:p>
        </p:txBody>
      </p:sp>
      <p:sp>
        <p:nvSpPr>
          <p:cNvPr id="8" name="TekstSylinder 7"/>
          <p:cNvSpPr txBox="1"/>
          <p:nvPr/>
        </p:nvSpPr>
        <p:spPr>
          <a:xfrm>
            <a:off x="1015834" y="2767707"/>
            <a:ext cx="2448272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nb-NO" dirty="0"/>
              <a:t>Regionalt perspektiv</a:t>
            </a:r>
          </a:p>
        </p:txBody>
      </p:sp>
      <p:sp>
        <p:nvSpPr>
          <p:cNvPr id="9" name="TekstSylinder 8"/>
          <p:cNvSpPr txBox="1"/>
          <p:nvPr/>
        </p:nvSpPr>
        <p:spPr>
          <a:xfrm>
            <a:off x="1015834" y="4887742"/>
            <a:ext cx="2448272" cy="369332"/>
          </a:xfrm>
          <a:prstGeom prst="rect">
            <a:avLst/>
          </a:prstGeom>
          <a:solidFill>
            <a:srgbClr val="E5ED79"/>
          </a:solidFill>
        </p:spPr>
        <p:txBody>
          <a:bodyPr wrap="square" rtlCol="0">
            <a:spAutoFit/>
          </a:bodyPr>
          <a:lstStyle/>
          <a:p>
            <a:pPr algn="ctr"/>
            <a:r>
              <a:rPr lang="nb-NO" dirty="0"/>
              <a:t>Lokalt perspektiv</a:t>
            </a:r>
          </a:p>
        </p:txBody>
      </p:sp>
      <p:sp>
        <p:nvSpPr>
          <p:cNvPr id="10" name="TekstSylinder 9"/>
          <p:cNvSpPr txBox="1"/>
          <p:nvPr/>
        </p:nvSpPr>
        <p:spPr>
          <a:xfrm>
            <a:off x="7292128" y="1807261"/>
            <a:ext cx="439248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Tørke, flom, akutt eller langvarig forurensing eller trussel om det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Flom, leirskred, teknisk, mm.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Funksjonsfeil, strømbrudd, fysisk eller IKT trussel, svikt i kjemikalieleveranse, større variasjon i råvannskvalitet mm.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Biologisk, kjemisk, trussel/naturskapt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1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Lekkasje, brudd, </a:t>
            </a:r>
            <a:r>
              <a:rPr lang="nb-NO" dirty="0" err="1"/>
              <a:t>avgraving</a:t>
            </a:r>
            <a:r>
              <a:rPr lang="nb-NO" dirty="0"/>
              <a:t>, skred mm. </a:t>
            </a:r>
          </a:p>
        </p:txBody>
      </p:sp>
      <p:sp>
        <p:nvSpPr>
          <p:cNvPr id="11" name="TekstSylinder 10"/>
          <p:cNvSpPr txBox="1"/>
          <p:nvPr/>
        </p:nvSpPr>
        <p:spPr>
          <a:xfrm>
            <a:off x="1015834" y="1124744"/>
            <a:ext cx="10552774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nb-NO" dirty="0"/>
              <a:t>Perspektiv 		                Element/verdi 	                         Trusler 	</a:t>
            </a:r>
          </a:p>
        </p:txBody>
      </p:sp>
      <p:sp>
        <p:nvSpPr>
          <p:cNvPr id="12" name="TekstSylinder 11"/>
          <p:cNvSpPr txBox="1"/>
          <p:nvPr/>
        </p:nvSpPr>
        <p:spPr>
          <a:xfrm>
            <a:off x="863019" y="3879926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/>
              <a:t>Egen redundans ?</a:t>
            </a:r>
          </a:p>
        </p:txBody>
      </p:sp>
      <p:sp>
        <p:nvSpPr>
          <p:cNvPr id="13" name="TekstSylinder 12"/>
          <p:cNvSpPr txBox="1"/>
          <p:nvPr/>
        </p:nvSpPr>
        <p:spPr>
          <a:xfrm>
            <a:off x="1955606" y="3364306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/>
              <a:t>Reserve-vann ?</a:t>
            </a:r>
          </a:p>
        </p:txBody>
      </p:sp>
      <p:sp>
        <p:nvSpPr>
          <p:cNvPr id="3" name="Venstre klammeparentes 2">
            <a:extLst>
              <a:ext uri="{FF2B5EF4-FFF2-40B4-BE49-F238E27FC236}">
                <a16:creationId xmlns:a16="http://schemas.microsoft.com/office/drawing/2014/main" id="{7538178A-64D9-0D59-E83F-87BF5299974F}"/>
              </a:ext>
            </a:extLst>
          </p:cNvPr>
          <p:cNvSpPr/>
          <p:nvPr/>
        </p:nvSpPr>
        <p:spPr>
          <a:xfrm>
            <a:off x="3837348" y="1916832"/>
            <a:ext cx="530460" cy="2160240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Venstre klammeparentes 13">
            <a:extLst>
              <a:ext uri="{FF2B5EF4-FFF2-40B4-BE49-F238E27FC236}">
                <a16:creationId xmlns:a16="http://schemas.microsoft.com/office/drawing/2014/main" id="{3FAA1999-AD5E-C52D-EFE4-07F320012DD7}"/>
              </a:ext>
            </a:extLst>
          </p:cNvPr>
          <p:cNvSpPr/>
          <p:nvPr/>
        </p:nvSpPr>
        <p:spPr>
          <a:xfrm>
            <a:off x="3837347" y="4149080"/>
            <a:ext cx="530460" cy="1905498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109196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/>
          <p:cNvSpPr>
            <a:spLocks noGrp="1"/>
          </p:cNvSpPr>
          <p:nvPr>
            <p:ph type="body" sz="quarter" idx="12"/>
          </p:nvPr>
        </p:nvSpPr>
        <p:spPr>
          <a:xfrm>
            <a:off x="1485903" y="548680"/>
            <a:ext cx="4610097" cy="500050"/>
          </a:xfrm>
        </p:spPr>
        <p:txBody>
          <a:bodyPr/>
          <a:lstStyle/>
          <a:p>
            <a:r>
              <a:rPr lang="nb-NO" sz="2400" dirty="0"/>
              <a:t>Råvannskilder og uavhengighet 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3"/>
          </p:nvPr>
        </p:nvSpPr>
        <p:spPr>
          <a:xfrm>
            <a:off x="1206068" y="1196752"/>
            <a:ext cx="5870238" cy="2780028"/>
          </a:xfrm>
        </p:spPr>
        <p:txBody>
          <a:bodyPr/>
          <a:lstStyle/>
          <a:p>
            <a:pPr lvl="0"/>
            <a:endParaRPr lang="nb-NO" dirty="0"/>
          </a:p>
          <a:p>
            <a:pPr>
              <a:buFont typeface="Wingdings" panose="05000000000000000000" pitchFamily="2" charset="2"/>
              <a:buChar char="ü"/>
            </a:pPr>
            <a:r>
              <a:rPr lang="nb-NO" dirty="0"/>
              <a:t>Disse råvannskildene er uavhengige </a:t>
            </a:r>
            <a:r>
              <a:rPr lang="nb-NO" dirty="0" err="1"/>
              <a:t>mht</a:t>
            </a:r>
            <a:r>
              <a:rPr lang="nb-NO" dirty="0"/>
              <a:t> nedbørfelt, de har alle meget store volumer og de har høygradig rensing og gode sikkerhetsbarrierer.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b-NO" dirty="0"/>
              <a:t>NRV IKS vurderer det således usannsynlig at disse tre råvannskildene faller ut </a:t>
            </a:r>
            <a:r>
              <a:rPr lang="nb-NO" dirty="0" err="1"/>
              <a:t>pga</a:t>
            </a:r>
            <a:r>
              <a:rPr lang="nb-NO" dirty="0"/>
              <a:t> tørke.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b-NO" dirty="0"/>
              <a:t>Videre er det lite sannsynlig at de samtidig utsettes for andre trusler, det være seg akutt forurensing, ras eller annen naturlig trussel. </a:t>
            </a:r>
          </a:p>
          <a:p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Nedre Romerike vann- og avløpsselskap</a:t>
            </a:r>
            <a:endParaRPr lang="en-US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Side </a:t>
            </a:r>
            <a:fld id="{174410B0-5271-494D-AF82-B80A237AD4F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666C20C7-8EFB-1304-F642-D534D08731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301" y="811889"/>
            <a:ext cx="4650034" cy="3164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E5A9669D-77AF-C38E-2C3B-BB107FEAC538}"/>
              </a:ext>
            </a:extLst>
          </p:cNvPr>
          <p:cNvSpPr txBox="1"/>
          <p:nvPr/>
        </p:nvSpPr>
        <p:spPr>
          <a:xfrm>
            <a:off x="1485903" y="4571146"/>
            <a:ext cx="7715249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dirty="0"/>
              <a:t>Uavhengighet for råvannskildene (ikke sammenfallende trusler) er således en grunnleggende forutsetning for videre betraktninger og forventninger til at </a:t>
            </a:r>
            <a:r>
              <a:rPr lang="nb-NO" dirty="0" err="1"/>
              <a:t>reservevannsavtalene</a:t>
            </a:r>
            <a:r>
              <a:rPr lang="nb-NO" dirty="0"/>
              <a:t> kan oppfylles og akseptabel risiko oppnås</a:t>
            </a:r>
          </a:p>
        </p:txBody>
      </p:sp>
    </p:spTree>
    <p:extLst>
      <p:ext uri="{BB962C8B-B14F-4D97-AF65-F5344CB8AC3E}">
        <p14:creationId xmlns:p14="http://schemas.microsoft.com/office/powerpoint/2010/main" val="27439845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/>
          <p:cNvSpPr>
            <a:spLocks noGrp="1"/>
          </p:cNvSpPr>
          <p:nvPr>
            <p:ph type="body" sz="quarter" idx="12"/>
          </p:nvPr>
        </p:nvSpPr>
        <p:spPr>
          <a:xfrm>
            <a:off x="1485903" y="406977"/>
            <a:ext cx="10191748" cy="500050"/>
          </a:xfrm>
        </p:spPr>
        <p:txBody>
          <a:bodyPr/>
          <a:lstStyle/>
          <a:p>
            <a:r>
              <a:rPr lang="nb-NO" b="1" dirty="0"/>
              <a:t>Scenarier og trusler mot vannforsyning - gjensidig behov for reservevann  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3"/>
          </p:nvPr>
        </p:nvSpPr>
        <p:spPr>
          <a:xfrm>
            <a:off x="1343472" y="1538785"/>
            <a:ext cx="3672409" cy="4608512"/>
          </a:xfrm>
          <a:solidFill>
            <a:srgbClr val="E5ED79"/>
          </a:solidFill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nb-NO" sz="1600" b="1" dirty="0">
                <a:solidFill>
                  <a:schemeClr val="tx1"/>
                </a:solidFill>
              </a:rPr>
              <a:t>Flom (1000 års flom)</a:t>
            </a:r>
          </a:p>
          <a:p>
            <a:pPr>
              <a:buFont typeface="+mj-lt"/>
              <a:buAutoNum type="arabicPeriod"/>
            </a:pPr>
            <a:r>
              <a:rPr lang="nb-NO" sz="1600" b="1" dirty="0">
                <a:solidFill>
                  <a:schemeClr val="tx1"/>
                </a:solidFill>
              </a:rPr>
              <a:t>Omfattende svikt i strømforsyning</a:t>
            </a:r>
          </a:p>
          <a:p>
            <a:pPr>
              <a:buFont typeface="+mj-lt"/>
              <a:buAutoNum type="arabicPeriod"/>
            </a:pPr>
            <a:r>
              <a:rPr lang="nb-NO" sz="1600" dirty="0"/>
              <a:t>Biologisk/kjemisk forurensing på </a:t>
            </a:r>
            <a:r>
              <a:rPr lang="nb-NO" sz="1600" u="sng" dirty="0"/>
              <a:t>nett/basseng</a:t>
            </a:r>
            <a:r>
              <a:rPr lang="nb-NO" sz="1600" dirty="0"/>
              <a:t>  (uhell/hendelse eller villed handling)</a:t>
            </a:r>
          </a:p>
          <a:p>
            <a:pPr>
              <a:buFont typeface="+mj-lt"/>
              <a:buAutoNum type="arabicPeriod"/>
            </a:pPr>
            <a:r>
              <a:rPr lang="nb-NO" sz="1600" dirty="0"/>
              <a:t>Utfall E-kom, hacker angrep </a:t>
            </a:r>
          </a:p>
          <a:p>
            <a:pPr>
              <a:buFont typeface="+mj-lt"/>
              <a:buAutoNum type="arabicPeriod"/>
            </a:pPr>
            <a:r>
              <a:rPr lang="nb-NO" sz="1600" dirty="0"/>
              <a:t>Radioaktivt nedfall (partikkelbundet cesium 137)</a:t>
            </a:r>
          </a:p>
          <a:p>
            <a:pPr>
              <a:buFont typeface="+mj-lt"/>
              <a:buAutoNum type="arabicPeriod"/>
            </a:pPr>
            <a:r>
              <a:rPr lang="nb-NO" sz="1600" dirty="0"/>
              <a:t>Biologisk/kjemisk forurensing i </a:t>
            </a:r>
            <a:r>
              <a:rPr lang="nb-NO" sz="1600" u="sng" dirty="0"/>
              <a:t>råvannskilde </a:t>
            </a:r>
            <a:r>
              <a:rPr lang="nb-NO" sz="1600" dirty="0"/>
              <a:t>(uhell/hendelse eller villed handling)</a:t>
            </a:r>
          </a:p>
          <a:p>
            <a:pPr>
              <a:buFont typeface="+mj-lt"/>
              <a:buAutoNum type="arabicPeriod"/>
            </a:pPr>
            <a:r>
              <a:rPr lang="nb-NO" sz="1600" dirty="0"/>
              <a:t>Utfall styringssystem 800 </a:t>
            </a:r>
            <a:r>
              <a:rPr lang="nb-NO" sz="1600" dirty="0" err="1"/>
              <a:t>xa</a:t>
            </a:r>
            <a:endParaRPr lang="nb-NO" sz="1600" dirty="0"/>
          </a:p>
          <a:p>
            <a:pPr>
              <a:buFont typeface="+mj-lt"/>
              <a:buAutoNum type="arabicPeriod"/>
            </a:pPr>
            <a:r>
              <a:rPr lang="nb-NO" sz="1600" dirty="0"/>
              <a:t>Trusselsituasjoner</a:t>
            </a:r>
          </a:p>
          <a:p>
            <a:pPr>
              <a:buFont typeface="+mj-lt"/>
              <a:buAutoNum type="arabicPeriod"/>
            </a:pPr>
            <a:r>
              <a:rPr lang="nb-NO" sz="1600" b="1" dirty="0">
                <a:solidFill>
                  <a:schemeClr val="tx1"/>
                </a:solidFill>
              </a:rPr>
              <a:t>Langvarig tørke («2018 pluss 2 </a:t>
            </a:r>
            <a:r>
              <a:rPr lang="nb-NO" sz="1600" b="1" dirty="0" err="1">
                <a:solidFill>
                  <a:schemeClr val="tx1"/>
                </a:solidFill>
              </a:rPr>
              <a:t>mnd</a:t>
            </a:r>
            <a:r>
              <a:rPr lang="nb-NO" sz="1600" b="1" dirty="0">
                <a:solidFill>
                  <a:schemeClr val="tx1"/>
                </a:solidFill>
              </a:rPr>
              <a:t>»)</a:t>
            </a:r>
          </a:p>
          <a:p>
            <a:pPr marL="0" indent="0">
              <a:buNone/>
            </a:pPr>
            <a:r>
              <a:rPr lang="nb-NO" sz="1600" dirty="0"/>
              <a:t>  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Nedre Romerike vann- og avløpsselskap</a:t>
            </a:r>
            <a:endParaRPr lang="en-US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Side </a:t>
            </a:r>
            <a:fld id="{174410B0-5271-494D-AF82-B80A237AD4FE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6" name="TekstSylinder 5"/>
          <p:cNvSpPr txBox="1"/>
          <p:nvPr/>
        </p:nvSpPr>
        <p:spPr>
          <a:xfrm>
            <a:off x="5177621" y="2708920"/>
            <a:ext cx="280831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nb-NO" dirty="0"/>
              <a:t>Råvannskilde</a:t>
            </a:r>
          </a:p>
          <a:p>
            <a:pPr marL="342900" indent="-342900">
              <a:buFont typeface="+mj-lt"/>
              <a:buAutoNum type="arabicPeriod"/>
            </a:pPr>
            <a:endParaRPr lang="nb-NO" dirty="0"/>
          </a:p>
          <a:p>
            <a:pPr marL="342900" indent="-342900">
              <a:buFont typeface="+mj-lt"/>
              <a:buAutoNum type="arabicPeriod"/>
            </a:pPr>
            <a:r>
              <a:rPr lang="nb-NO" dirty="0"/>
              <a:t>Inntakssystem</a:t>
            </a:r>
          </a:p>
          <a:p>
            <a:pPr marL="342900" indent="-342900">
              <a:buFont typeface="+mj-lt"/>
              <a:buAutoNum type="arabicPeriod"/>
            </a:pPr>
            <a:endParaRPr lang="nb-NO" dirty="0"/>
          </a:p>
          <a:p>
            <a:pPr marL="342900" indent="-342900">
              <a:buFont typeface="+mj-lt"/>
              <a:buAutoNum type="arabicPeriod"/>
            </a:pPr>
            <a:r>
              <a:rPr lang="nb-NO" dirty="0"/>
              <a:t>Produksjonsanlegg</a:t>
            </a:r>
          </a:p>
          <a:p>
            <a:pPr marL="342900" indent="-342900">
              <a:buFont typeface="+mj-lt"/>
              <a:buAutoNum type="arabicPeriod"/>
            </a:pPr>
            <a:endParaRPr lang="nb-NO" dirty="0"/>
          </a:p>
          <a:p>
            <a:pPr marL="342900" indent="-342900">
              <a:buFont typeface="+mj-lt"/>
              <a:buAutoNum type="arabicPeriod"/>
            </a:pPr>
            <a:r>
              <a:rPr lang="nb-NO" dirty="0"/>
              <a:t>Høydebasseng</a:t>
            </a:r>
          </a:p>
          <a:p>
            <a:pPr marL="342900" indent="-342900">
              <a:buFont typeface="+mj-lt"/>
              <a:buAutoNum type="arabicPeriod"/>
            </a:pPr>
            <a:endParaRPr lang="nb-NO" dirty="0"/>
          </a:p>
          <a:p>
            <a:pPr marL="342900" indent="-342900">
              <a:buFont typeface="+mj-lt"/>
              <a:buAutoNum type="arabicPeriod"/>
            </a:pPr>
            <a:r>
              <a:rPr lang="nb-NO" dirty="0"/>
              <a:t>Fordelingsnett</a:t>
            </a:r>
          </a:p>
        </p:txBody>
      </p:sp>
      <p:sp>
        <p:nvSpPr>
          <p:cNvPr id="8" name="Plassholder for tekst 2"/>
          <p:cNvSpPr txBox="1">
            <a:spLocks/>
          </p:cNvSpPr>
          <p:nvPr/>
        </p:nvSpPr>
        <p:spPr>
          <a:xfrm>
            <a:off x="7752184" y="1552337"/>
            <a:ext cx="3672409" cy="460851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467F"/>
              </a:buClr>
              <a:buFont typeface="Arial" pitchFamily="34" charset="0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467F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+mj-lt"/>
              <a:buAutoNum type="arabicPeriod"/>
            </a:pPr>
            <a:r>
              <a:rPr lang="nb-NO" sz="1600" b="1" dirty="0">
                <a:solidFill>
                  <a:schemeClr val="tx1"/>
                </a:solidFill>
              </a:rPr>
              <a:t>Langvarig tørke («2018 pluss 2 </a:t>
            </a:r>
            <a:r>
              <a:rPr lang="nb-NO" sz="1600" b="1" dirty="0" err="1">
                <a:solidFill>
                  <a:schemeClr val="tx1"/>
                </a:solidFill>
              </a:rPr>
              <a:t>mnd</a:t>
            </a:r>
            <a:r>
              <a:rPr lang="nb-NO" sz="1600" b="1" dirty="0">
                <a:solidFill>
                  <a:schemeClr val="tx1"/>
                </a:solidFill>
              </a:rPr>
              <a:t>»)</a:t>
            </a:r>
          </a:p>
          <a:p>
            <a:pPr>
              <a:buFont typeface="+mj-lt"/>
              <a:buAutoNum type="arabicPeriod"/>
            </a:pPr>
            <a:r>
              <a:rPr lang="nb-NO" sz="1600" dirty="0"/>
              <a:t>Omfattende svikt i strømforsyning</a:t>
            </a:r>
          </a:p>
          <a:p>
            <a:pPr>
              <a:buFont typeface="+mj-lt"/>
              <a:buAutoNum type="arabicPeriod"/>
            </a:pPr>
            <a:r>
              <a:rPr lang="nb-NO" sz="1600" dirty="0"/>
              <a:t>Utfall E-kom, hacker angrep </a:t>
            </a:r>
          </a:p>
          <a:p>
            <a:pPr>
              <a:buFont typeface="+mj-lt"/>
              <a:buAutoNum type="arabicPeriod"/>
            </a:pPr>
            <a:r>
              <a:rPr lang="nb-NO" sz="1600" dirty="0"/>
              <a:t>Radioaktivt nedfall (partikkelbundet cesium 137)</a:t>
            </a:r>
          </a:p>
          <a:p>
            <a:pPr>
              <a:buFont typeface="+mj-lt"/>
              <a:buAutoNum type="arabicPeriod"/>
            </a:pPr>
            <a:r>
              <a:rPr lang="nb-NO" sz="1600" dirty="0"/>
              <a:t>Biologisk/kjemisk forurensing i </a:t>
            </a:r>
            <a:r>
              <a:rPr lang="nb-NO" sz="1600" u="sng" dirty="0"/>
              <a:t>råvannskilde </a:t>
            </a:r>
            <a:r>
              <a:rPr lang="nb-NO" sz="1600" dirty="0"/>
              <a:t>(uhell/hendelse eller villed handling)</a:t>
            </a:r>
          </a:p>
          <a:p>
            <a:pPr>
              <a:buFont typeface="+mj-lt"/>
              <a:buAutoNum type="arabicPeriod"/>
            </a:pPr>
            <a:r>
              <a:rPr lang="nb-NO" sz="1600" dirty="0"/>
              <a:t>Biologisk/kjemisk forurensing på </a:t>
            </a:r>
            <a:r>
              <a:rPr lang="nb-NO" sz="1600" u="sng" dirty="0"/>
              <a:t>nett/basseng</a:t>
            </a:r>
            <a:r>
              <a:rPr lang="nb-NO" sz="1600" dirty="0"/>
              <a:t>  (uhell/hendelse eller villed handling)</a:t>
            </a:r>
          </a:p>
          <a:p>
            <a:pPr>
              <a:buFont typeface="+mj-lt"/>
              <a:buAutoNum type="arabicPeriod"/>
            </a:pPr>
            <a:r>
              <a:rPr lang="nb-NO" sz="1600" dirty="0"/>
              <a:t>Utfall styringssystem </a:t>
            </a:r>
          </a:p>
          <a:p>
            <a:pPr>
              <a:buFont typeface="+mj-lt"/>
              <a:buAutoNum type="arabicPeriod"/>
            </a:pPr>
            <a:r>
              <a:rPr lang="nb-NO" sz="1600" dirty="0"/>
              <a:t>Trusselsituasjoner </a:t>
            </a:r>
          </a:p>
          <a:p>
            <a:pPr>
              <a:buFont typeface="+mj-lt"/>
              <a:buAutoNum type="arabicPeriod"/>
            </a:pPr>
            <a:r>
              <a:rPr lang="nb-NO" sz="1600" b="1" dirty="0">
                <a:solidFill>
                  <a:schemeClr val="tx1"/>
                </a:solidFill>
              </a:rPr>
              <a:t>Flom (1000 års flom)</a:t>
            </a:r>
          </a:p>
          <a:p>
            <a:pPr marL="0" indent="0">
              <a:buNone/>
            </a:pPr>
            <a:r>
              <a:rPr lang="nb-NO" sz="1600" dirty="0"/>
              <a:t> </a:t>
            </a:r>
          </a:p>
        </p:txBody>
      </p:sp>
      <p:sp>
        <p:nvSpPr>
          <p:cNvPr id="9" name="TekstSylinder 8"/>
          <p:cNvSpPr txBox="1"/>
          <p:nvPr/>
        </p:nvSpPr>
        <p:spPr>
          <a:xfrm>
            <a:off x="1209155" y="1025725"/>
            <a:ext cx="3672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b="1" dirty="0"/>
              <a:t>Risikoer NRV lokalt </a:t>
            </a:r>
          </a:p>
        </p:txBody>
      </p:sp>
      <p:sp>
        <p:nvSpPr>
          <p:cNvPr id="10" name="TekstSylinder 9"/>
          <p:cNvSpPr txBox="1"/>
          <p:nvPr/>
        </p:nvSpPr>
        <p:spPr>
          <a:xfrm>
            <a:off x="7593546" y="1012335"/>
            <a:ext cx="3672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b="1" dirty="0"/>
              <a:t>Risikoer region Viken</a:t>
            </a:r>
          </a:p>
        </p:txBody>
      </p:sp>
      <p:sp>
        <p:nvSpPr>
          <p:cNvPr id="11" name="Ellipse 10"/>
          <p:cNvSpPr/>
          <p:nvPr/>
        </p:nvSpPr>
        <p:spPr>
          <a:xfrm>
            <a:off x="1238252" y="5190507"/>
            <a:ext cx="3777629" cy="86660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Ellipse 11"/>
          <p:cNvSpPr/>
          <p:nvPr/>
        </p:nvSpPr>
        <p:spPr>
          <a:xfrm>
            <a:off x="7699573" y="1346372"/>
            <a:ext cx="3777629" cy="86660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Ellipse 6"/>
          <p:cNvSpPr/>
          <p:nvPr/>
        </p:nvSpPr>
        <p:spPr>
          <a:xfrm>
            <a:off x="1331716" y="1470224"/>
            <a:ext cx="3561605" cy="9305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Ellipse 12"/>
          <p:cNvSpPr/>
          <p:nvPr/>
        </p:nvSpPr>
        <p:spPr>
          <a:xfrm>
            <a:off x="7660777" y="5280687"/>
            <a:ext cx="3259759" cy="65886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010642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318569" y="217639"/>
            <a:ext cx="7128792" cy="1386812"/>
          </a:xfrm>
        </p:spPr>
        <p:txBody>
          <a:bodyPr>
            <a:normAutofit/>
          </a:bodyPr>
          <a:lstStyle/>
          <a:p>
            <a:r>
              <a:rPr lang="nb-NO" sz="2800" b="1" dirty="0"/>
              <a:t>Reservevann</a:t>
            </a:r>
            <a:r>
              <a:rPr lang="nb-NO" sz="2800" dirty="0"/>
              <a:t>  </a:t>
            </a:r>
            <a:br>
              <a:rPr lang="nb-NO" sz="2800" dirty="0"/>
            </a:br>
            <a:r>
              <a:rPr lang="nb-NO" sz="2800" dirty="0"/>
              <a:t>dimensjonerende scenario regionalt 2070 </a:t>
            </a:r>
            <a:br>
              <a:rPr lang="nb-NO" sz="2800" dirty="0"/>
            </a:br>
            <a:r>
              <a:rPr lang="nb-NO" sz="2800" i="1" dirty="0"/>
              <a:t>«langvarig tørke»  </a:t>
            </a:r>
            <a:r>
              <a:rPr lang="nb-NO" sz="2800" dirty="0"/>
              <a:t> </a:t>
            </a:r>
          </a:p>
        </p:txBody>
      </p:sp>
      <p:sp>
        <p:nvSpPr>
          <p:cNvPr id="9" name="TekstSylinder 8"/>
          <p:cNvSpPr txBox="1"/>
          <p:nvPr/>
        </p:nvSpPr>
        <p:spPr>
          <a:xfrm>
            <a:off x="287324" y="2271568"/>
            <a:ext cx="881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/>
              <a:t>Oslo</a:t>
            </a:r>
          </a:p>
        </p:txBody>
      </p:sp>
      <p:sp>
        <p:nvSpPr>
          <p:cNvPr id="16" name="TekstSylinder 15"/>
          <p:cNvSpPr txBox="1"/>
          <p:nvPr/>
        </p:nvSpPr>
        <p:spPr>
          <a:xfrm>
            <a:off x="8838305" y="1775074"/>
            <a:ext cx="7125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dirty="0"/>
              <a:t>12 l/s</a:t>
            </a:r>
          </a:p>
        </p:txBody>
      </p:sp>
      <p:sp>
        <p:nvSpPr>
          <p:cNvPr id="3" name="TekstSylinder 2"/>
          <p:cNvSpPr txBox="1"/>
          <p:nvPr/>
        </p:nvSpPr>
        <p:spPr>
          <a:xfrm>
            <a:off x="10222722" y="2268030"/>
            <a:ext cx="1596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Ullensaker</a:t>
            </a:r>
          </a:p>
        </p:txBody>
      </p:sp>
      <p:sp>
        <p:nvSpPr>
          <p:cNvPr id="18" name="TekstSylinder 17"/>
          <p:cNvSpPr txBox="1"/>
          <p:nvPr/>
        </p:nvSpPr>
        <p:spPr>
          <a:xfrm>
            <a:off x="10189018" y="3918576"/>
            <a:ext cx="1299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/>
              <a:t>Årnes  </a:t>
            </a:r>
          </a:p>
        </p:txBody>
      </p:sp>
      <p:sp>
        <p:nvSpPr>
          <p:cNvPr id="19" name="TekstSylinder 18"/>
          <p:cNvSpPr txBox="1"/>
          <p:nvPr/>
        </p:nvSpPr>
        <p:spPr>
          <a:xfrm>
            <a:off x="9434288" y="5290960"/>
            <a:ext cx="2150075" cy="471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Aurskog Høland</a:t>
            </a:r>
            <a:r>
              <a:rPr lang="nb-NO" sz="2400" dirty="0"/>
              <a:t> </a:t>
            </a:r>
            <a:r>
              <a:rPr lang="nb-NO" dirty="0"/>
              <a:t>  </a:t>
            </a:r>
          </a:p>
        </p:txBody>
      </p:sp>
      <p:sp>
        <p:nvSpPr>
          <p:cNvPr id="5" name="TekstSylinder 4"/>
          <p:cNvSpPr txBox="1"/>
          <p:nvPr/>
        </p:nvSpPr>
        <p:spPr>
          <a:xfrm>
            <a:off x="8625990" y="4411373"/>
            <a:ext cx="821371" cy="347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dirty="0"/>
              <a:t>20 l/s</a:t>
            </a:r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19" y="2783062"/>
            <a:ext cx="892978" cy="1068783"/>
          </a:xfrm>
          <a:prstGeom prst="rect">
            <a:avLst/>
          </a:prstGeom>
        </p:spPr>
      </p:pic>
      <p:pic>
        <p:nvPicPr>
          <p:cNvPr id="17" name="Bild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4929" y="1125464"/>
            <a:ext cx="662815" cy="828721"/>
          </a:xfrm>
          <a:prstGeom prst="rect">
            <a:avLst/>
          </a:prstGeom>
        </p:spPr>
      </p:pic>
      <p:pic>
        <p:nvPicPr>
          <p:cNvPr id="23" name="Bild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09326" y="2746751"/>
            <a:ext cx="719227" cy="886571"/>
          </a:xfrm>
          <a:prstGeom prst="rect">
            <a:avLst/>
          </a:prstGeom>
        </p:spPr>
      </p:pic>
      <p:pic>
        <p:nvPicPr>
          <p:cNvPr id="24" name="Bild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7591" y="5785183"/>
            <a:ext cx="671427" cy="839284"/>
          </a:xfrm>
          <a:prstGeom prst="rect">
            <a:avLst/>
          </a:prstGeom>
        </p:spPr>
      </p:pic>
      <p:pic>
        <p:nvPicPr>
          <p:cNvPr id="27" name="Bilde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67744" y="4307558"/>
            <a:ext cx="660809" cy="825190"/>
          </a:xfrm>
          <a:prstGeom prst="rect">
            <a:avLst/>
          </a:prstGeom>
        </p:spPr>
      </p:pic>
      <p:sp>
        <p:nvSpPr>
          <p:cNvPr id="32" name="TekstSylinder 31"/>
          <p:cNvSpPr txBox="1"/>
          <p:nvPr/>
        </p:nvSpPr>
        <p:spPr>
          <a:xfrm>
            <a:off x="2662742" y="3718521"/>
            <a:ext cx="10773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/>
              <a:t>855 l/s </a:t>
            </a:r>
          </a:p>
        </p:txBody>
      </p:sp>
      <p:sp>
        <p:nvSpPr>
          <p:cNvPr id="26" name="Pil opp 25"/>
          <p:cNvSpPr/>
          <p:nvPr/>
        </p:nvSpPr>
        <p:spPr>
          <a:xfrm rot="10800000">
            <a:off x="4925460" y="4561650"/>
            <a:ext cx="1902688" cy="122193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34" name="Bilde 3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53339" y="3226933"/>
            <a:ext cx="1597290" cy="560881"/>
          </a:xfrm>
          <a:prstGeom prst="rect">
            <a:avLst/>
          </a:prstGeom>
        </p:spPr>
      </p:pic>
      <p:sp>
        <p:nvSpPr>
          <p:cNvPr id="35" name="TekstSylinder 34"/>
          <p:cNvSpPr txBox="1"/>
          <p:nvPr/>
        </p:nvSpPr>
        <p:spPr>
          <a:xfrm>
            <a:off x="5507447" y="5923744"/>
            <a:ext cx="1195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1200 l/s </a:t>
            </a:r>
          </a:p>
        </p:txBody>
      </p:sp>
      <p:sp>
        <p:nvSpPr>
          <p:cNvPr id="4" name="TekstSylinder 3"/>
          <p:cNvSpPr txBox="1"/>
          <p:nvPr/>
        </p:nvSpPr>
        <p:spPr>
          <a:xfrm>
            <a:off x="4745788" y="6255135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Eget forbruk eierkommuner </a:t>
            </a:r>
          </a:p>
        </p:txBody>
      </p:sp>
      <p:sp>
        <p:nvSpPr>
          <p:cNvPr id="7" name="Ellipse 6"/>
          <p:cNvSpPr/>
          <p:nvPr/>
        </p:nvSpPr>
        <p:spPr>
          <a:xfrm>
            <a:off x="4583832" y="2186806"/>
            <a:ext cx="2736304" cy="2187410"/>
          </a:xfrm>
          <a:prstGeom prst="ellipse">
            <a:avLst/>
          </a:prstGeom>
          <a:solidFill>
            <a:srgbClr val="00B0F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TekstSylinder 14"/>
          <p:cNvSpPr txBox="1"/>
          <p:nvPr/>
        </p:nvSpPr>
        <p:spPr>
          <a:xfrm>
            <a:off x="9570359" y="674520"/>
            <a:ext cx="1456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/>
              <a:t>Gimilvann</a:t>
            </a:r>
            <a:r>
              <a:rPr lang="nb-NO" dirty="0"/>
              <a:t> </a:t>
            </a:r>
          </a:p>
        </p:txBody>
      </p:sp>
      <p:sp>
        <p:nvSpPr>
          <p:cNvPr id="6" name="TekstSylinder 5"/>
          <p:cNvSpPr txBox="1"/>
          <p:nvPr/>
        </p:nvSpPr>
        <p:spPr>
          <a:xfrm>
            <a:off x="5065876" y="2634180"/>
            <a:ext cx="1915909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dirty="0"/>
              <a:t>Egenproduksjon </a:t>
            </a:r>
          </a:p>
          <a:p>
            <a:pPr algn="ctr"/>
            <a:r>
              <a:rPr lang="nb-NO" dirty="0"/>
              <a:t>2,000 l/s </a:t>
            </a:r>
          </a:p>
          <a:p>
            <a:pPr algn="ctr"/>
            <a:endParaRPr lang="nb-NO" sz="2000" b="1" dirty="0"/>
          </a:p>
          <a:p>
            <a:pPr algn="ctr"/>
            <a:r>
              <a:rPr lang="nb-NO" sz="2000" b="1" dirty="0"/>
              <a:t>NRV  </a:t>
            </a:r>
          </a:p>
        </p:txBody>
      </p:sp>
      <p:sp>
        <p:nvSpPr>
          <p:cNvPr id="20" name="Pil høyre 19"/>
          <p:cNvSpPr/>
          <p:nvPr/>
        </p:nvSpPr>
        <p:spPr>
          <a:xfrm rot="10800000">
            <a:off x="1343472" y="2451747"/>
            <a:ext cx="2999338" cy="14000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nb-NO" dirty="0"/>
              <a:t> </a:t>
            </a:r>
          </a:p>
        </p:txBody>
      </p:sp>
      <p:sp>
        <p:nvSpPr>
          <p:cNvPr id="28" name="Pil høyre 27"/>
          <p:cNvSpPr/>
          <p:nvPr/>
        </p:nvSpPr>
        <p:spPr>
          <a:xfrm rot="10800000">
            <a:off x="7572526" y="2687905"/>
            <a:ext cx="2220197" cy="7204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nb-NO" dirty="0"/>
              <a:t> </a:t>
            </a:r>
          </a:p>
        </p:txBody>
      </p:sp>
      <p:sp>
        <p:nvSpPr>
          <p:cNvPr id="29" name="TekstSylinder 28"/>
          <p:cNvSpPr txBox="1"/>
          <p:nvPr/>
        </p:nvSpPr>
        <p:spPr>
          <a:xfrm>
            <a:off x="8468879" y="3296816"/>
            <a:ext cx="10773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/>
              <a:t>280 l/s </a:t>
            </a:r>
          </a:p>
        </p:txBody>
      </p:sp>
      <p:sp>
        <p:nvSpPr>
          <p:cNvPr id="10" name="TekstSylinder 9"/>
          <p:cNvSpPr txBox="1"/>
          <p:nvPr/>
        </p:nvSpPr>
        <p:spPr>
          <a:xfrm>
            <a:off x="407368" y="4646289"/>
            <a:ext cx="29464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Oslo vil trolig utløse </a:t>
            </a:r>
            <a:r>
              <a:rPr lang="nb-NO" dirty="0" err="1"/>
              <a:t>reservevannsavtalen</a:t>
            </a:r>
            <a:r>
              <a:rPr lang="nb-NO" dirty="0"/>
              <a:t> </a:t>
            </a:r>
            <a:r>
              <a:rPr lang="nb-NO" dirty="0" err="1"/>
              <a:t>pga</a:t>
            </a:r>
            <a:r>
              <a:rPr lang="nb-NO" dirty="0"/>
              <a:t> sine forpliktelser sørover</a:t>
            </a:r>
          </a:p>
        </p:txBody>
      </p:sp>
      <p:sp>
        <p:nvSpPr>
          <p:cNvPr id="21" name="Pil høyre 20"/>
          <p:cNvSpPr/>
          <p:nvPr/>
        </p:nvSpPr>
        <p:spPr>
          <a:xfrm rot="20325523">
            <a:off x="8255127" y="1683148"/>
            <a:ext cx="1152128" cy="1108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3" name="Pil høyre 32"/>
          <p:cNvSpPr/>
          <p:nvPr/>
        </p:nvSpPr>
        <p:spPr>
          <a:xfrm rot="709047">
            <a:off x="8539324" y="4267164"/>
            <a:ext cx="1152128" cy="1416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6" name="Pil høyre 35"/>
          <p:cNvSpPr/>
          <p:nvPr/>
        </p:nvSpPr>
        <p:spPr>
          <a:xfrm rot="1335318" flipV="1">
            <a:off x="8106560" y="5386510"/>
            <a:ext cx="1152128" cy="3399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7" name="TekstSylinder 36"/>
          <p:cNvSpPr txBox="1"/>
          <p:nvPr/>
        </p:nvSpPr>
        <p:spPr>
          <a:xfrm>
            <a:off x="8058193" y="5661858"/>
            <a:ext cx="821371" cy="347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dirty="0"/>
              <a:t>65 l/s</a:t>
            </a:r>
          </a:p>
        </p:txBody>
      </p:sp>
      <p:sp>
        <p:nvSpPr>
          <p:cNvPr id="11" name="Plassholder for dato 10">
            <a:extLst>
              <a:ext uri="{FF2B5EF4-FFF2-40B4-BE49-F238E27FC236}">
                <a16:creationId xmlns:a16="http://schemas.microsoft.com/office/drawing/2014/main" id="{8E9B2045-96D8-7A32-1819-9044EE316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z="900" dirty="0"/>
              <a:t>Nedre Romerike vann- og avløpsselskap</a:t>
            </a:r>
          </a:p>
        </p:txBody>
      </p:sp>
      <p:sp>
        <p:nvSpPr>
          <p:cNvPr id="12" name="Plassholder for lysbildenummer 11">
            <a:extLst>
              <a:ext uri="{FF2B5EF4-FFF2-40B4-BE49-F238E27FC236}">
                <a16:creationId xmlns:a16="http://schemas.microsoft.com/office/drawing/2014/main" id="{4A41EC22-7917-D8DA-D1C8-F4C5F6F01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C2A89-5771-4980-A684-F915D19A9A2D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75076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8" grpId="0"/>
      <p:bldP spid="5" grpId="0"/>
      <p:bldP spid="37" grpId="0"/>
    </p:bldLst>
  </p:timing>
</p:sld>
</file>

<file path=ppt/theme/theme1.xml><?xml version="1.0" encoding="utf-8"?>
<a:theme xmlns:a="http://schemas.openxmlformats.org/drawingml/2006/main" name="nrva ppt mal 22011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nrva ppt mal 260115</Template>
  <TotalTime>15379</TotalTime>
  <Words>1177</Words>
  <Application>Microsoft Office PowerPoint</Application>
  <PresentationFormat>Widescreen</PresentationFormat>
  <Paragraphs>251</Paragraphs>
  <Slides>16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16</vt:i4>
      </vt:variant>
    </vt:vector>
  </HeadingPairs>
  <TitlesOfParts>
    <vt:vector size="21" baseType="lpstr">
      <vt:lpstr>Arial</vt:lpstr>
      <vt:lpstr>Calibri</vt:lpstr>
      <vt:lpstr>Symbol</vt:lpstr>
      <vt:lpstr>Wingdings</vt:lpstr>
      <vt:lpstr>nrva ppt mal 220115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Reservevann   dimensjonerende scenario regionalt 2070  «langvarig tørke»   </vt:lpstr>
      <vt:lpstr>Reservevann   dimensjonerende scenario for NRV 2070  «svikt i råvann (Glomma), havari inntak, tunnel eller produksjonsanlegg »   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>NRVA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markusr</dc:creator>
  <cp:lastModifiedBy>Elisabeth Blom Solheim</cp:lastModifiedBy>
  <cp:revision>888</cp:revision>
  <cp:lastPrinted>2023-12-07T12:03:10Z</cp:lastPrinted>
  <dcterms:created xsi:type="dcterms:W3CDTF">2015-06-17T16:36:04Z</dcterms:created>
  <dcterms:modified xsi:type="dcterms:W3CDTF">2023-12-10T07:54:43Z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e4c2de1-16ca-40cf-913c-8519143fe3ad_Enabled">
    <vt:lpwstr>true</vt:lpwstr>
  </property>
  <property fmtid="{D5CDD505-2E9C-101B-9397-08002B2CF9AE}" pid="3" name="MSIP_Label_3e4c2de1-16ca-40cf-913c-8519143fe3ad_SetDate">
    <vt:lpwstr>2023-11-28T11:46:33Z</vt:lpwstr>
  </property>
  <property fmtid="{D5CDD505-2E9C-101B-9397-08002B2CF9AE}" pid="4" name="MSIP_Label_3e4c2de1-16ca-40cf-913c-8519143fe3ad_Method">
    <vt:lpwstr>Standard</vt:lpwstr>
  </property>
  <property fmtid="{D5CDD505-2E9C-101B-9397-08002B2CF9AE}" pid="5" name="MSIP_Label_3e4c2de1-16ca-40cf-913c-8519143fe3ad_Name">
    <vt:lpwstr>Åpent</vt:lpwstr>
  </property>
  <property fmtid="{D5CDD505-2E9C-101B-9397-08002B2CF9AE}" pid="6" name="MSIP_Label_3e4c2de1-16ca-40cf-913c-8519143fe3ad_SiteId">
    <vt:lpwstr>40e5e939-cf17-45f4-94cb-9b13f4dc26c5</vt:lpwstr>
  </property>
  <property fmtid="{D5CDD505-2E9C-101B-9397-08002B2CF9AE}" pid="7" name="MSIP_Label_3e4c2de1-16ca-40cf-913c-8519143fe3ad_ActionId">
    <vt:lpwstr>22219b60-3af5-45b2-8c50-9c0d4235ae35</vt:lpwstr>
  </property>
  <property fmtid="{D5CDD505-2E9C-101B-9397-08002B2CF9AE}" pid="8" name="MSIP_Label_3e4c2de1-16ca-40cf-913c-8519143fe3ad_ContentBits">
    <vt:lpwstr>0</vt:lpwstr>
  </property>
</Properties>
</file>