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comments/modernComment_103_C58CA304.xml" ContentType="application/vnd.ms-powerpoint.comments+xml"/>
  <Override PartName="/ppt/comments/modernComment_107_8848A343.xml" ContentType="application/vnd.ms-powerpoint.comments+xml"/>
  <Override PartName="/ppt/comments/modernComment_11E_77685A6A.xml" ContentType="application/vnd.ms-powerpoint.comment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1"/>
  </p:notesMasterIdLst>
  <p:sldIdLst>
    <p:sldId id="256" r:id="rId5"/>
    <p:sldId id="3619" r:id="rId6"/>
    <p:sldId id="3620" r:id="rId7"/>
    <p:sldId id="259" r:id="rId8"/>
    <p:sldId id="262" r:id="rId9"/>
    <p:sldId id="263" r:id="rId10"/>
    <p:sldId id="286" r:id="rId11"/>
    <p:sldId id="264" r:id="rId12"/>
    <p:sldId id="266" r:id="rId13"/>
    <p:sldId id="285" r:id="rId14"/>
    <p:sldId id="3609" r:id="rId15"/>
    <p:sldId id="3613" r:id="rId16"/>
    <p:sldId id="3614" r:id="rId17"/>
    <p:sldId id="3615" r:id="rId18"/>
    <p:sldId id="3616" r:id="rId19"/>
    <p:sldId id="3617" r:id="rId20"/>
    <p:sldId id="3624" r:id="rId21"/>
    <p:sldId id="3622" r:id="rId22"/>
    <p:sldId id="3623" r:id="rId23"/>
    <p:sldId id="267" r:id="rId24"/>
    <p:sldId id="270" r:id="rId25"/>
    <p:sldId id="271" r:id="rId26"/>
    <p:sldId id="274" r:id="rId27"/>
    <p:sldId id="3626" r:id="rId28"/>
    <p:sldId id="3625" r:id="rId29"/>
    <p:sldId id="277"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Sarabun" panose="020B0604020202020204" charset="-34"/>
      <p:regular r:id="rId36"/>
      <p:bold r:id="rId37"/>
      <p:italic r:id="rId38"/>
      <p:boldItalic r:id="rId39"/>
    </p:embeddedFont>
    <p:embeddedFont>
      <p:font typeface="Sarabun SemiBold" panose="020B0604020202020204" charset="-34"/>
      <p:bold r:id="rId40"/>
      <p:boldItalic r:id="rId41"/>
    </p:embeddedFont>
  </p:embeddedFontLst>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419A00-9071-E087-A2D9-FBFF5D53EDDC}" name="Eli Rinde" initials="ER" userId="S::eli.rinde@niva.no::293b03a2-c310-44a5-97f8-94d583f5a402" providerId="AD"/>
  <p188:author id="{642B2643-50E2-7142-5801-C0F49EA9EFC0}" name="André Staalstrøm" initials="AS" userId="S::Andre.Staalstrom@niva.no::b7166850-1a77-4c64-bed3-290d02ca08c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124F29-6405-4F60-B3EF-E85879C67CAB}" v="35" dt="2023-12-08T14:39:53.992"/>
  </p1510:revLst>
</p1510:revInfo>
</file>

<file path=ppt/tableStyles.xml><?xml version="1.0" encoding="utf-8"?>
<a:tblStyleLst xmlns:a="http://schemas.openxmlformats.org/drawingml/2006/main" def="{5D78BCEE-8045-49FB-9F6A-1AE51C4C7ADB}">
  <a:tblStyle styleId="{5D78BCEE-8045-49FB-9F6A-1AE51C4C7ADB}" styleName="NIVA">
    <a:wholeTbl>
      <a:tcTxStyle b="off">
        <a:srgbClr val="000000"/>
      </a:tcTxStyle>
      <a:tcStyle>
        <a:tcBdr>
          <a:left>
            <a:ln w="0" cmpd="sng">
              <a:solidFill>
                <a:srgbClr val="FFFFFF"/>
              </a:solidFill>
            </a:ln>
          </a:left>
          <a:right>
            <a:ln w="0" cmpd="sng">
              <a:solidFill>
                <a:srgbClr val="FFFFFF"/>
              </a:solidFill>
            </a:ln>
          </a:right>
          <a:top>
            <a:ln w="0" cmpd="sng">
              <a:solidFill>
                <a:srgbClr val="F5F5F5"/>
              </a:solidFill>
            </a:ln>
          </a:top>
          <a:bottom>
            <a:ln w="0" cmpd="sng">
              <a:solidFill>
                <a:srgbClr val="FFFFFF"/>
              </a:solidFill>
            </a:ln>
          </a:bottom>
          <a:insideH>
            <a:ln w="6400" cmpd="sng">
              <a:solidFill>
                <a:srgbClr val="000000"/>
              </a:solidFill>
            </a:ln>
          </a:insideH>
          <a:insideV>
            <a:ln w="6400" cmpd="sng">
              <a:solidFill>
                <a:srgbClr val="000000"/>
              </a:solidFill>
            </a:ln>
          </a:insideV>
        </a:tcBdr>
      </a:tcStyle>
    </a:wholeTbl>
    <a:band1H>
      <a:tcTxStyle>
        <a:fontRef idx="minor">
          <a:prstClr val="black"/>
        </a:fontRef>
        <a:srgbClr val="000000"/>
      </a:tcTxStyle>
      <a:tcStyle>
        <a:tcBdr/>
      </a:tcStyle>
    </a:band1H>
    <a:band2H>
      <a:tcTxStyle>
        <a:fontRef idx="minor">
          <a:prstClr val="black"/>
        </a:fontRef>
        <a:srgbClr val="000000"/>
      </a:tcTxStyle>
      <a:tcStyle>
        <a:tcBdr/>
      </a:tcStyle>
    </a:band2H>
    <a:band1V>
      <a:tcTxStyle>
        <a:fontRef idx="minor">
          <a:prstClr val="black"/>
        </a:fontRef>
        <a:srgbClr val="000000"/>
      </a:tcTxStyle>
      <a:tcStyle>
        <a:tcBdr/>
      </a:tcStyle>
    </a:band1V>
    <a:band2V>
      <a:tcTxStyle>
        <a:fontRef idx="minor">
          <a:prstClr val="black"/>
        </a:fontRef>
        <a:srgbClr val="000000"/>
      </a:tcTxStyle>
      <a:tcStyle>
        <a:tcBdr/>
      </a:tcStyle>
    </a:band2V>
    <a:lastCol>
      <a:tcTxStyle>
        <a:fontRef idx="minor">
          <a:prstClr val="black"/>
        </a:fontRef>
        <a:srgbClr val="000000"/>
      </a:tcTxStyle>
      <a:tcStyle>
        <a:tcBdr>
          <a:right>
            <a:ln w="6400" cmpd="sng">
              <a:solidFill>
                <a:srgbClr val="000000"/>
              </a:solidFill>
            </a:ln>
          </a:right>
        </a:tcBdr>
        <a:fill>
          <a:solidFill>
            <a:srgbClr val="FFFFFF"/>
          </a:solidFill>
        </a:fill>
      </a:tcStyle>
    </a:lastCol>
    <a:firstCol>
      <a:tcTxStyle>
        <a:fontRef idx="minor">
          <a:prstClr val="black"/>
        </a:fontRef>
        <a:srgbClr val="000000"/>
      </a:tcTxStyle>
      <a:tcStyle>
        <a:tcBdr>
          <a:left>
            <a:ln w="6400" cmpd="sng">
              <a:solidFill>
                <a:srgbClr val="FFFFFF"/>
              </a:solidFill>
            </a:ln>
          </a:left>
        </a:tcBdr>
        <a:fill>
          <a:solidFill>
            <a:srgbClr val="F0EDD4"/>
          </a:solidFill>
        </a:fill>
      </a:tcStyle>
    </a:firstCol>
    <a:lastRow>
      <a:tcTxStyle b="on">
        <a:srgbClr val="000000"/>
      </a:tcTxStyle>
      <a:tcStyle>
        <a:tcBdr>
          <a:bottom>
            <a:ln w="6400" cmpd="sng">
              <a:solidFill>
                <a:srgbClr val="000000"/>
              </a:solidFill>
            </a:ln>
          </a:bottom>
        </a:tcBdr>
      </a:tcStyle>
    </a:lastRow>
    <a:firstRow>
      <a:tcTxStyle b="on">
        <a:srgbClr val="F0EDD4"/>
      </a:tcTxStyle>
      <a:tcStyle>
        <a:tcBdr>
          <a:insideV>
            <a:ln w="6400" cmpd="sng">
              <a:solidFill>
                <a:srgbClr val="F0EDD4"/>
              </a:solidFill>
            </a:ln>
          </a:insideV>
        </a:tcBdr>
        <a:fill>
          <a:solidFill>
            <a:srgbClr val="030887"/>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78" autoAdjust="0"/>
    <p:restoredTop sz="94660"/>
  </p:normalViewPr>
  <p:slideViewPr>
    <p:cSldViewPr snapToGrid="0">
      <p:cViewPr varScale="1">
        <p:scale>
          <a:sx n="154" d="100"/>
          <a:sy n="154" d="100"/>
        </p:scale>
        <p:origin x="300"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niva365.sharepoint.com/sites/projects1/4573/Shared%20Documents/AP1_Dataanalyse/Foraminifera/IndreOslofjord_Naturtilstand_rapp106/IO_foraminifera_data_200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niva365.sharepoint.com/sites/projects1/4573/Shared%20Documents/AP1_Dataanalyse/Foraminifera/IndreOslofjord_Naturtilstand_rapp106/IO_foraminifera_data_2009.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3178996177166703E-2"/>
          <c:y val="3.3608310418576232E-2"/>
          <c:w val="0.80911422024140522"/>
          <c:h val="0.89551400025500938"/>
        </c:manualLayout>
      </c:layout>
      <c:scatterChart>
        <c:scatterStyle val="lineMarker"/>
        <c:varyColors val="0"/>
        <c:ser>
          <c:idx val="0"/>
          <c:order val="0"/>
          <c:tx>
            <c:v>TOC sediment Cj3-1</c:v>
          </c:tx>
          <c:spPr>
            <a:ln w="19050" cap="rnd">
              <a:solidFill>
                <a:srgbClr val="FFC000"/>
              </a:solidFill>
              <a:round/>
            </a:ln>
            <a:effectLst/>
          </c:spPr>
          <c:marker>
            <c:symbol val="circle"/>
            <c:size val="5"/>
            <c:spPr>
              <a:solidFill>
                <a:srgbClr val="FFC000"/>
              </a:solidFill>
              <a:ln w="9525">
                <a:solidFill>
                  <a:srgbClr val="FFC000"/>
                </a:solidFill>
              </a:ln>
              <a:effectLst/>
            </c:spPr>
          </c:marker>
          <c:xVal>
            <c:numRef>
              <c:f>'[IO_foraminifera_data_2009.xlsx]Cj3 (2)'!$C$2:$C$24</c:f>
              <c:numCache>
                <c:formatCode>General</c:formatCode>
                <c:ptCount val="23"/>
                <c:pt idx="0">
                  <c:v>1902</c:v>
                </c:pt>
                <c:pt idx="1">
                  <c:v>1913</c:v>
                </c:pt>
                <c:pt idx="2">
                  <c:v>1921</c:v>
                </c:pt>
                <c:pt idx="3">
                  <c:v>1928</c:v>
                </c:pt>
                <c:pt idx="4">
                  <c:v>1933</c:v>
                </c:pt>
                <c:pt idx="5">
                  <c:v>1937</c:v>
                </c:pt>
                <c:pt idx="6">
                  <c:v>1942</c:v>
                </c:pt>
                <c:pt idx="7">
                  <c:v>1947</c:v>
                </c:pt>
                <c:pt idx="8">
                  <c:v>1952</c:v>
                </c:pt>
                <c:pt idx="9">
                  <c:v>1957</c:v>
                </c:pt>
                <c:pt idx="10">
                  <c:v>1961</c:v>
                </c:pt>
                <c:pt idx="11">
                  <c:v>1964</c:v>
                </c:pt>
                <c:pt idx="12">
                  <c:v>1967</c:v>
                </c:pt>
                <c:pt idx="13">
                  <c:v>1971</c:v>
                </c:pt>
                <c:pt idx="14">
                  <c:v>1976</c:v>
                </c:pt>
                <c:pt idx="15">
                  <c:v>1981</c:v>
                </c:pt>
                <c:pt idx="16">
                  <c:v>1987</c:v>
                </c:pt>
                <c:pt idx="17">
                  <c:v>1991</c:v>
                </c:pt>
                <c:pt idx="18">
                  <c:v>1995</c:v>
                </c:pt>
                <c:pt idx="19">
                  <c:v>1999</c:v>
                </c:pt>
                <c:pt idx="20">
                  <c:v>2004</c:v>
                </c:pt>
                <c:pt idx="21">
                  <c:v>2008</c:v>
                </c:pt>
              </c:numCache>
            </c:numRef>
          </c:xVal>
          <c:yVal>
            <c:numRef>
              <c:f>'[IO_foraminifera_data_2009.xlsx]Cj3 (2)'!$D$2:$D$24</c:f>
              <c:numCache>
                <c:formatCode>General</c:formatCode>
                <c:ptCount val="23"/>
                <c:pt idx="0">
                  <c:v>1.86</c:v>
                </c:pt>
                <c:pt idx="1">
                  <c:v>1.855</c:v>
                </c:pt>
                <c:pt idx="2">
                  <c:v>1.85</c:v>
                </c:pt>
                <c:pt idx="3">
                  <c:v>1.915</c:v>
                </c:pt>
                <c:pt idx="4">
                  <c:v>1.98</c:v>
                </c:pt>
                <c:pt idx="5">
                  <c:v>2.08</c:v>
                </c:pt>
                <c:pt idx="6">
                  <c:v>2.1800000000000002</c:v>
                </c:pt>
                <c:pt idx="7">
                  <c:v>2.375</c:v>
                </c:pt>
                <c:pt idx="8">
                  <c:v>2.57</c:v>
                </c:pt>
                <c:pt idx="9">
                  <c:v>2.6799999999999997</c:v>
                </c:pt>
                <c:pt idx="10">
                  <c:v>2.79</c:v>
                </c:pt>
                <c:pt idx="11">
                  <c:v>2.915</c:v>
                </c:pt>
                <c:pt idx="12">
                  <c:v>3.04</c:v>
                </c:pt>
                <c:pt idx="13">
                  <c:v>3.29</c:v>
                </c:pt>
                <c:pt idx="14">
                  <c:v>3.4</c:v>
                </c:pt>
                <c:pt idx="15">
                  <c:v>3.43</c:v>
                </c:pt>
                <c:pt idx="16">
                  <c:v>3.4</c:v>
                </c:pt>
                <c:pt idx="17">
                  <c:v>3.45</c:v>
                </c:pt>
                <c:pt idx="18">
                  <c:v>3.29</c:v>
                </c:pt>
                <c:pt idx="19">
                  <c:v>3.14</c:v>
                </c:pt>
                <c:pt idx="20">
                  <c:v>3.24</c:v>
                </c:pt>
                <c:pt idx="21">
                  <c:v>2.97</c:v>
                </c:pt>
              </c:numCache>
            </c:numRef>
          </c:yVal>
          <c:smooth val="0"/>
          <c:extLst>
            <c:ext xmlns:c16="http://schemas.microsoft.com/office/drawing/2014/chart" uri="{C3380CC4-5D6E-409C-BE32-E72D297353CC}">
              <c16:uniqueId val="{00000000-2C9F-4B37-832E-98E19BAF7EF2}"/>
            </c:ext>
          </c:extLst>
        </c:ser>
        <c:dLbls>
          <c:showLegendKey val="0"/>
          <c:showVal val="0"/>
          <c:showCatName val="0"/>
          <c:showSerName val="0"/>
          <c:showPercent val="0"/>
          <c:showBubbleSize val="0"/>
        </c:dLbls>
        <c:axId val="568124472"/>
        <c:axId val="568123752"/>
      </c:scatterChart>
      <c:scatterChart>
        <c:scatterStyle val="lineMarker"/>
        <c:varyColors val="0"/>
        <c:ser>
          <c:idx val="1"/>
          <c:order val="1"/>
          <c:tx>
            <c:v>Klorofyll a 0-2m Bn1</c:v>
          </c:tx>
          <c:spPr>
            <a:ln w="19050" cap="rnd">
              <a:solidFill>
                <a:srgbClr val="92D050"/>
              </a:solidFill>
              <a:round/>
            </a:ln>
            <a:effectLst/>
          </c:spPr>
          <c:marker>
            <c:symbol val="circle"/>
            <c:size val="5"/>
            <c:spPr>
              <a:solidFill>
                <a:srgbClr val="92D050"/>
              </a:solidFill>
              <a:ln w="9525">
                <a:solidFill>
                  <a:srgbClr val="92D050"/>
                </a:solidFill>
              </a:ln>
              <a:effectLst/>
            </c:spPr>
          </c:marker>
          <c:xVal>
            <c:numRef>
              <c:f>[IO_foraminifera_data_2009.xlsx]KlfA_sommer!$D$17:$D$22</c:f>
              <c:numCache>
                <c:formatCode>General</c:formatCode>
                <c:ptCount val="6"/>
                <c:pt idx="0">
                  <c:v>1978</c:v>
                </c:pt>
                <c:pt idx="1">
                  <c:v>1987</c:v>
                </c:pt>
                <c:pt idx="2">
                  <c:v>1996</c:v>
                </c:pt>
                <c:pt idx="3">
                  <c:v>2006</c:v>
                </c:pt>
                <c:pt idx="4">
                  <c:v>2013</c:v>
                </c:pt>
                <c:pt idx="5">
                  <c:v>2020</c:v>
                </c:pt>
              </c:numCache>
            </c:numRef>
          </c:xVal>
          <c:yVal>
            <c:numRef>
              <c:f>[IO_foraminifera_data_2009.xlsx]KlfA_sommer!$E$17:$E$22</c:f>
              <c:numCache>
                <c:formatCode>0.00</c:formatCode>
                <c:ptCount val="6"/>
                <c:pt idx="0">
                  <c:v>9.6999999999999993</c:v>
                </c:pt>
                <c:pt idx="1">
                  <c:v>6.6</c:v>
                </c:pt>
                <c:pt idx="2">
                  <c:v>3.61</c:v>
                </c:pt>
                <c:pt idx="3">
                  <c:v>1.82</c:v>
                </c:pt>
                <c:pt idx="4">
                  <c:v>2.61</c:v>
                </c:pt>
                <c:pt idx="5">
                  <c:v>1.94</c:v>
                </c:pt>
              </c:numCache>
            </c:numRef>
          </c:yVal>
          <c:smooth val="0"/>
          <c:extLst>
            <c:ext xmlns:c16="http://schemas.microsoft.com/office/drawing/2014/chart" uri="{C3380CC4-5D6E-409C-BE32-E72D297353CC}">
              <c16:uniqueId val="{00000001-2C9F-4B37-832E-98E19BAF7EF2}"/>
            </c:ext>
          </c:extLst>
        </c:ser>
        <c:ser>
          <c:idx val="2"/>
          <c:order val="2"/>
          <c:tx>
            <c:v>Klorofyll a 0-2 m Nesodden</c:v>
          </c:tx>
          <c:spPr>
            <a:ln w="22225" cap="rnd">
              <a:solidFill>
                <a:srgbClr val="00B050"/>
              </a:solidFill>
              <a:round/>
            </a:ln>
            <a:effectLst/>
          </c:spPr>
          <c:marker>
            <c:symbol val="circle"/>
            <c:size val="5"/>
            <c:spPr>
              <a:solidFill>
                <a:schemeClr val="accent3"/>
              </a:solidFill>
              <a:ln w="69850">
                <a:solidFill>
                  <a:srgbClr val="00B050"/>
                </a:solidFill>
              </a:ln>
              <a:effectLst/>
            </c:spPr>
          </c:marker>
          <c:dPt>
            <c:idx val="0"/>
            <c:marker>
              <c:symbol val="none"/>
            </c:marker>
            <c:bubble3D val="0"/>
            <c:extLst>
              <c:ext xmlns:c16="http://schemas.microsoft.com/office/drawing/2014/chart" uri="{C3380CC4-5D6E-409C-BE32-E72D297353CC}">
                <c16:uniqueId val="{00000002-2C9F-4B37-832E-98E19BAF7EF2}"/>
              </c:ext>
            </c:extLst>
          </c:dPt>
          <c:dPt>
            <c:idx val="2"/>
            <c:marker>
              <c:symbol val="none"/>
            </c:marker>
            <c:bubble3D val="0"/>
            <c:extLst>
              <c:ext xmlns:c16="http://schemas.microsoft.com/office/drawing/2014/chart" uri="{C3380CC4-5D6E-409C-BE32-E72D297353CC}">
                <c16:uniqueId val="{00000003-2C9F-4B37-832E-98E19BAF7EF2}"/>
              </c:ext>
            </c:extLst>
          </c:dPt>
          <c:xVal>
            <c:numRef>
              <c:f>[IO_foraminifera_data_2009.xlsx]KlfA_sommer!$D$14:$D$16</c:f>
              <c:numCache>
                <c:formatCode>General</c:formatCode>
                <c:ptCount val="3"/>
                <c:pt idx="0">
                  <c:v>1935</c:v>
                </c:pt>
                <c:pt idx="1">
                  <c:v>1935</c:v>
                </c:pt>
                <c:pt idx="2">
                  <c:v>1935</c:v>
                </c:pt>
              </c:numCache>
            </c:numRef>
          </c:xVal>
          <c:yVal>
            <c:numRef>
              <c:f>[IO_foraminifera_data_2009.xlsx]KlfA_sommer!$E$14:$E$16</c:f>
              <c:numCache>
                <c:formatCode>0.00</c:formatCode>
                <c:ptCount val="3"/>
                <c:pt idx="0">
                  <c:v>3.65</c:v>
                </c:pt>
                <c:pt idx="1">
                  <c:v>4.45</c:v>
                </c:pt>
                <c:pt idx="2">
                  <c:v>5.25</c:v>
                </c:pt>
              </c:numCache>
            </c:numRef>
          </c:yVal>
          <c:smooth val="0"/>
          <c:extLst>
            <c:ext xmlns:c16="http://schemas.microsoft.com/office/drawing/2014/chart" uri="{C3380CC4-5D6E-409C-BE32-E72D297353CC}">
              <c16:uniqueId val="{00000004-2C9F-4B37-832E-98E19BAF7EF2}"/>
            </c:ext>
          </c:extLst>
        </c:ser>
        <c:dLbls>
          <c:showLegendKey val="0"/>
          <c:showVal val="0"/>
          <c:showCatName val="0"/>
          <c:showSerName val="0"/>
          <c:showPercent val="0"/>
          <c:showBubbleSize val="0"/>
        </c:dLbls>
        <c:axId val="744899624"/>
        <c:axId val="744895304"/>
      </c:scatterChart>
      <c:valAx>
        <c:axId val="568124472"/>
        <c:scaling>
          <c:orientation val="minMax"/>
          <c:max val="2020"/>
          <c:min val="19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568123752"/>
        <c:crosses val="autoZero"/>
        <c:crossBetween val="midCat"/>
        <c:majorUnit val="10"/>
      </c:valAx>
      <c:valAx>
        <c:axId val="568123752"/>
        <c:scaling>
          <c:orientation val="minMax"/>
          <c:max val="4"/>
          <c:min val="1.5"/>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b-NO" sz="1400"/>
                  <a:t>TOC</a:t>
                </a:r>
                <a:r>
                  <a:rPr lang="nb-NO" sz="1400" baseline="0"/>
                  <a:t> (%)</a:t>
                </a:r>
                <a:endParaRPr lang="nb-NO" sz="14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568124472"/>
        <c:crosses val="autoZero"/>
        <c:crossBetween val="midCat"/>
        <c:majorUnit val="0.5"/>
      </c:valAx>
      <c:valAx>
        <c:axId val="744895304"/>
        <c:scaling>
          <c:orientation val="minMax"/>
          <c:max val="1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b-NO" sz="1400"/>
                  <a:t>Klorofyll a (µg/L)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744899624"/>
        <c:crosses val="max"/>
        <c:crossBetween val="midCat"/>
        <c:majorUnit val="2"/>
      </c:valAx>
      <c:valAx>
        <c:axId val="744899624"/>
        <c:scaling>
          <c:orientation val="minMax"/>
        </c:scaling>
        <c:delete val="1"/>
        <c:axPos val="b"/>
        <c:numFmt formatCode="General" sourceLinked="1"/>
        <c:majorTickMark val="out"/>
        <c:minorTickMark val="none"/>
        <c:tickLblPos val="nextTo"/>
        <c:crossAx val="744895304"/>
        <c:crosses val="autoZero"/>
        <c:crossBetween val="midCat"/>
      </c:valAx>
      <c:spPr>
        <a:noFill/>
        <a:ln>
          <a:noFill/>
        </a:ln>
        <a:effectLst/>
      </c:spPr>
    </c:plotArea>
    <c:legend>
      <c:legendPos val="r"/>
      <c:layout>
        <c:manualLayout>
          <c:xMode val="edge"/>
          <c:yMode val="edge"/>
          <c:x val="9.2661207010374155E-2"/>
          <c:y val="3.7881861884727079E-2"/>
          <c:w val="0.27431313831387055"/>
          <c:h val="0.3760747296274120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nb-NO" sz="1800"/>
              <a:t>Tilførsel til indre Oslofjord (innenfor</a:t>
            </a:r>
            <a:r>
              <a:rPr lang="nb-NO" sz="1800" baseline="0"/>
              <a:t> Drøbak)</a:t>
            </a:r>
            <a:endParaRPr lang="nb-NO"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manualLayout>
          <c:layoutTarget val="inner"/>
          <c:xMode val="edge"/>
          <c:yMode val="edge"/>
          <c:x val="8.4064909480969674E-2"/>
          <c:y val="0.10480668756530827"/>
          <c:w val="0.81372825555896433"/>
          <c:h val="0.78973031976018682"/>
        </c:manualLayout>
      </c:layout>
      <c:scatterChart>
        <c:scatterStyle val="lineMarker"/>
        <c:varyColors val="0"/>
        <c:ser>
          <c:idx val="0"/>
          <c:order val="0"/>
          <c:tx>
            <c:strRef>
              <c:f>'https://niva365.sharepoint.com/sites/projects1/4573/Shared Documents/AP1_Dataanalyse/Tilførsel_IO/[Tilførsel_IO_digitalisert_versjon_Toril_v2.xlsx]Sheet1'!$D$1</c:f>
              <c:strCache>
                <c:ptCount val="1"/>
                <c:pt idx="0">
                  <c:v>Totalt fosfor (TP)</c:v>
                </c:pt>
              </c:strCache>
            </c:strRef>
          </c:tx>
          <c:spPr>
            <a:ln w="19050" cap="rnd">
              <a:solidFill>
                <a:srgbClr val="92D050"/>
              </a:solidFill>
              <a:round/>
            </a:ln>
            <a:effectLst/>
          </c:spPr>
          <c:marker>
            <c:symbol val="circle"/>
            <c:size val="5"/>
            <c:spPr>
              <a:solidFill>
                <a:srgbClr val="00B050"/>
              </a:solidFill>
              <a:ln w="9525">
                <a:solidFill>
                  <a:srgbClr val="00B050"/>
                </a:solidFill>
              </a:ln>
              <a:effectLst/>
            </c:spPr>
          </c:marker>
          <c:xVal>
            <c:numRef>
              <c:f>'https://niva365.sharepoint.com/sites/projects1/4573/Shared Documents/AP1_Dataanalyse/Tilførsel_IO/[Tilførsel_IO_digitalisert_versjon_Toril_v2.xlsx]TEOTIL'!$A$2:$A$38</c:f>
              <c:numCache>
                <c:formatCode>General</c:formatCode>
                <c:ptCount val="37"/>
                <c:pt idx="0">
                  <c:v>1920</c:v>
                </c:pt>
                <c:pt idx="1">
                  <c:v>1930</c:v>
                </c:pt>
                <c:pt idx="2">
                  <c:v>1946</c:v>
                </c:pt>
                <c:pt idx="3">
                  <c:v>1950</c:v>
                </c:pt>
                <c:pt idx="4">
                  <c:v>1960</c:v>
                </c:pt>
                <c:pt idx="5">
                  <c:v>1970</c:v>
                </c:pt>
                <c:pt idx="6">
                  <c:v>1980</c:v>
                </c:pt>
                <c:pt idx="7">
                  <c:v>1985</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pt idx="31">
                  <c:v>2013</c:v>
                </c:pt>
                <c:pt idx="32">
                  <c:v>2015</c:v>
                </c:pt>
                <c:pt idx="33">
                  <c:v>2016</c:v>
                </c:pt>
                <c:pt idx="34">
                  <c:v>2017</c:v>
                </c:pt>
                <c:pt idx="35">
                  <c:v>2018</c:v>
                </c:pt>
                <c:pt idx="36">
                  <c:v>2019</c:v>
                </c:pt>
              </c:numCache>
            </c:numRef>
          </c:xVal>
          <c:yVal>
            <c:numRef>
              <c:f>'https://niva365.sharepoint.com/sites/projects1/4573/Shared Documents/AP1_Dataanalyse/Tilførsel_IO/[Tilførsel_IO_digitalisert_versjon_Toril_v2.xlsx]TEOTIL'!$B$2:$B$38</c:f>
              <c:numCache>
                <c:formatCode>General</c:formatCode>
                <c:ptCount val="37"/>
                <c:pt idx="0">
                  <c:v>68.2</c:v>
                </c:pt>
                <c:pt idx="1">
                  <c:v>122.5</c:v>
                </c:pt>
                <c:pt idx="2">
                  <c:v>234.2</c:v>
                </c:pt>
                <c:pt idx="3">
                  <c:v>270.5</c:v>
                </c:pt>
                <c:pt idx="4">
                  <c:v>461.2</c:v>
                </c:pt>
                <c:pt idx="5">
                  <c:v>706</c:v>
                </c:pt>
                <c:pt idx="6">
                  <c:v>510.6</c:v>
                </c:pt>
                <c:pt idx="7">
                  <c:v>153.86301369863014</c:v>
                </c:pt>
                <c:pt idx="8">
                  <c:v>94</c:v>
                </c:pt>
                <c:pt idx="9">
                  <c:v>93</c:v>
                </c:pt>
                <c:pt idx="10">
                  <c:v>92</c:v>
                </c:pt>
                <c:pt idx="11">
                  <c:v>101</c:v>
                </c:pt>
                <c:pt idx="12">
                  <c:v>69</c:v>
                </c:pt>
                <c:pt idx="13">
                  <c:v>93</c:v>
                </c:pt>
                <c:pt idx="14">
                  <c:v>108</c:v>
                </c:pt>
                <c:pt idx="15">
                  <c:v>108</c:v>
                </c:pt>
                <c:pt idx="16">
                  <c:v>91</c:v>
                </c:pt>
                <c:pt idx="17">
                  <c:v>84</c:v>
                </c:pt>
                <c:pt idx="18">
                  <c:v>74</c:v>
                </c:pt>
                <c:pt idx="19">
                  <c:v>80</c:v>
                </c:pt>
                <c:pt idx="20">
                  <c:v>70</c:v>
                </c:pt>
                <c:pt idx="21">
                  <c:v>65</c:v>
                </c:pt>
                <c:pt idx="22">
                  <c:v>65</c:v>
                </c:pt>
                <c:pt idx="23">
                  <c:v>69</c:v>
                </c:pt>
                <c:pt idx="24">
                  <c:v>71</c:v>
                </c:pt>
                <c:pt idx="25">
                  <c:v>71</c:v>
                </c:pt>
                <c:pt idx="26">
                  <c:v>65</c:v>
                </c:pt>
                <c:pt idx="27">
                  <c:v>63</c:v>
                </c:pt>
                <c:pt idx="28">
                  <c:v>68</c:v>
                </c:pt>
                <c:pt idx="29">
                  <c:v>75</c:v>
                </c:pt>
                <c:pt idx="30">
                  <c:v>74</c:v>
                </c:pt>
                <c:pt idx="31">
                  <c:v>70</c:v>
                </c:pt>
                <c:pt idx="32">
                  <c:v>79</c:v>
                </c:pt>
                <c:pt idx="33">
                  <c:v>63</c:v>
                </c:pt>
                <c:pt idx="34">
                  <c:v>74</c:v>
                </c:pt>
                <c:pt idx="35">
                  <c:v>64</c:v>
                </c:pt>
                <c:pt idx="36">
                  <c:v>81</c:v>
                </c:pt>
              </c:numCache>
            </c:numRef>
          </c:yVal>
          <c:smooth val="0"/>
          <c:extLst>
            <c:ext xmlns:c16="http://schemas.microsoft.com/office/drawing/2014/chart" uri="{C3380CC4-5D6E-409C-BE32-E72D297353CC}">
              <c16:uniqueId val="{00000000-2239-46FF-818D-993D4A20E7CB}"/>
            </c:ext>
          </c:extLst>
        </c:ser>
        <c:dLbls>
          <c:showLegendKey val="0"/>
          <c:showVal val="0"/>
          <c:showCatName val="0"/>
          <c:showSerName val="0"/>
          <c:showPercent val="0"/>
          <c:showBubbleSize val="0"/>
        </c:dLbls>
        <c:axId val="460883440"/>
        <c:axId val="460884096"/>
      </c:scatterChart>
      <c:scatterChart>
        <c:scatterStyle val="lineMarker"/>
        <c:varyColors val="0"/>
        <c:ser>
          <c:idx val="1"/>
          <c:order val="1"/>
          <c:tx>
            <c:v>Total nitrogen (TN)</c:v>
          </c:tx>
          <c:spPr>
            <a:ln w="19050" cap="rnd">
              <a:solidFill>
                <a:srgbClr val="FF0000"/>
              </a:solidFill>
              <a:round/>
            </a:ln>
            <a:effectLst/>
          </c:spPr>
          <c:marker>
            <c:symbol val="circle"/>
            <c:size val="5"/>
            <c:spPr>
              <a:solidFill>
                <a:srgbClr val="FF0000"/>
              </a:solidFill>
              <a:ln w="9525">
                <a:solidFill>
                  <a:srgbClr val="FF0000"/>
                </a:solidFill>
              </a:ln>
              <a:effectLst/>
            </c:spPr>
          </c:marker>
          <c:xVal>
            <c:numRef>
              <c:f>'https://niva365.sharepoint.com/sites/projects1/4573/Shared Documents/AP1_Dataanalyse/Tilførsel_IO/[Tilførsel_IO_digitalisert_versjon_Toril_v2.xlsx]TEOTIL'!$A$2:$A$38</c:f>
              <c:numCache>
                <c:formatCode>General</c:formatCode>
                <c:ptCount val="37"/>
                <c:pt idx="0">
                  <c:v>1920</c:v>
                </c:pt>
                <c:pt idx="1">
                  <c:v>1930</c:v>
                </c:pt>
                <c:pt idx="2">
                  <c:v>1946</c:v>
                </c:pt>
                <c:pt idx="3">
                  <c:v>1950</c:v>
                </c:pt>
                <c:pt idx="4">
                  <c:v>1960</c:v>
                </c:pt>
                <c:pt idx="5">
                  <c:v>1970</c:v>
                </c:pt>
                <c:pt idx="6">
                  <c:v>1980</c:v>
                </c:pt>
                <c:pt idx="7">
                  <c:v>1985</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pt idx="31">
                  <c:v>2013</c:v>
                </c:pt>
                <c:pt idx="32">
                  <c:v>2015</c:v>
                </c:pt>
                <c:pt idx="33">
                  <c:v>2016</c:v>
                </c:pt>
                <c:pt idx="34">
                  <c:v>2017</c:v>
                </c:pt>
                <c:pt idx="35">
                  <c:v>2018</c:v>
                </c:pt>
                <c:pt idx="36">
                  <c:v>2019</c:v>
                </c:pt>
              </c:numCache>
            </c:numRef>
          </c:xVal>
          <c:yVal>
            <c:numRef>
              <c:f>'https://niva365.sharepoint.com/sites/projects1/4573/Shared Documents/AP1_Dataanalyse/Tilførsel_IO/[Tilførsel_IO_digitalisert_versjon_Toril_v2.xlsx]TEOTIL'!$C$2:$C$38</c:f>
              <c:numCache>
                <c:formatCode>General</c:formatCode>
                <c:ptCount val="37"/>
                <c:pt idx="0">
                  <c:v>806.60377358490564</c:v>
                </c:pt>
                <c:pt idx="1">
                  <c:v>1068.3962264150944</c:v>
                </c:pt>
                <c:pt idx="2">
                  <c:v>2119.1037735849054</c:v>
                </c:pt>
                <c:pt idx="3">
                  <c:v>2469.3396226415093</c:v>
                </c:pt>
                <c:pt idx="4">
                  <c:v>3481.132075471698</c:v>
                </c:pt>
                <c:pt idx="5">
                  <c:v>4400.9433962264147</c:v>
                </c:pt>
                <c:pt idx="6">
                  <c:v>4431.364693719308</c:v>
                </c:pt>
                <c:pt idx="7">
                  <c:v>4446.5753424657541</c:v>
                </c:pt>
                <c:pt idx="8">
                  <c:v>2721</c:v>
                </c:pt>
                <c:pt idx="9">
                  <c:v>2728</c:v>
                </c:pt>
                <c:pt idx="10">
                  <c:v>2621</c:v>
                </c:pt>
                <c:pt idx="11">
                  <c:v>3729</c:v>
                </c:pt>
                <c:pt idx="12">
                  <c:v>2212</c:v>
                </c:pt>
                <c:pt idx="13">
                  <c:v>4064</c:v>
                </c:pt>
                <c:pt idx="14">
                  <c:v>3138</c:v>
                </c:pt>
                <c:pt idx="15">
                  <c:v>3168</c:v>
                </c:pt>
                <c:pt idx="16">
                  <c:v>3006</c:v>
                </c:pt>
                <c:pt idx="17">
                  <c:v>3096</c:v>
                </c:pt>
                <c:pt idx="18">
                  <c:v>2817</c:v>
                </c:pt>
                <c:pt idx="19">
                  <c:v>2397</c:v>
                </c:pt>
                <c:pt idx="20">
                  <c:v>2017</c:v>
                </c:pt>
                <c:pt idx="21">
                  <c:v>1901</c:v>
                </c:pt>
                <c:pt idx="22">
                  <c:v>2141</c:v>
                </c:pt>
                <c:pt idx="23">
                  <c:v>2058</c:v>
                </c:pt>
                <c:pt idx="24">
                  <c:v>2319</c:v>
                </c:pt>
                <c:pt idx="25">
                  <c:v>2235</c:v>
                </c:pt>
                <c:pt idx="26">
                  <c:v>2246</c:v>
                </c:pt>
                <c:pt idx="27">
                  <c:v>2220</c:v>
                </c:pt>
                <c:pt idx="28">
                  <c:v>2180</c:v>
                </c:pt>
                <c:pt idx="29">
                  <c:v>2338</c:v>
                </c:pt>
                <c:pt idx="30">
                  <c:v>2341</c:v>
                </c:pt>
                <c:pt idx="31">
                  <c:v>2390</c:v>
                </c:pt>
                <c:pt idx="32">
                  <c:v>2824</c:v>
                </c:pt>
                <c:pt idx="33">
                  <c:v>2698</c:v>
                </c:pt>
                <c:pt idx="34">
                  <c:v>2775</c:v>
                </c:pt>
                <c:pt idx="35">
                  <c:v>2150</c:v>
                </c:pt>
                <c:pt idx="36">
                  <c:v>2329</c:v>
                </c:pt>
              </c:numCache>
            </c:numRef>
          </c:yVal>
          <c:smooth val="0"/>
          <c:extLst>
            <c:ext xmlns:c16="http://schemas.microsoft.com/office/drawing/2014/chart" uri="{C3380CC4-5D6E-409C-BE32-E72D297353CC}">
              <c16:uniqueId val="{00000001-2239-46FF-818D-993D4A20E7CB}"/>
            </c:ext>
          </c:extLst>
        </c:ser>
        <c:dLbls>
          <c:showLegendKey val="0"/>
          <c:showVal val="0"/>
          <c:showCatName val="0"/>
          <c:showSerName val="0"/>
          <c:showPercent val="0"/>
          <c:showBubbleSize val="0"/>
        </c:dLbls>
        <c:axId val="733109896"/>
        <c:axId val="737919384"/>
      </c:scatterChart>
      <c:valAx>
        <c:axId val="460883440"/>
        <c:scaling>
          <c:orientation val="minMax"/>
          <c:max val="2020"/>
          <c:min val="190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27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460884096"/>
        <c:crosses val="autoZero"/>
        <c:crossBetween val="midCat"/>
        <c:majorUnit val="10"/>
      </c:valAx>
      <c:valAx>
        <c:axId val="460884096"/>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rgbClr val="00B050"/>
                    </a:solidFill>
                    <a:latin typeface="+mn-lt"/>
                    <a:ea typeface="+mn-ea"/>
                    <a:cs typeface="+mn-cs"/>
                  </a:defRPr>
                </a:pPr>
                <a:r>
                  <a:rPr lang="nb-NO" sz="1200" b="1">
                    <a:solidFill>
                      <a:srgbClr val="00B050"/>
                    </a:solidFill>
                  </a:rPr>
                  <a:t>Totalt</a:t>
                </a:r>
                <a:r>
                  <a:rPr lang="nb-NO" sz="1200" b="1" baseline="0">
                    <a:solidFill>
                      <a:srgbClr val="00B050"/>
                    </a:solidFill>
                  </a:rPr>
                  <a:t> fosfor (tonn/år)</a:t>
                </a:r>
              </a:p>
            </c:rich>
          </c:tx>
          <c:overlay val="0"/>
          <c:spPr>
            <a:noFill/>
            <a:ln>
              <a:noFill/>
            </a:ln>
            <a:effectLst/>
          </c:spPr>
          <c:txPr>
            <a:bodyPr rot="-5400000" spcFirstLastPara="1" vertOverflow="ellipsis" vert="horz" wrap="square" anchor="ctr" anchorCtr="1"/>
            <a:lstStyle/>
            <a:p>
              <a:pPr>
                <a:defRPr sz="1200" b="1" i="0" u="none" strike="noStrike" kern="1200" baseline="0">
                  <a:solidFill>
                    <a:srgbClr val="00B050"/>
                  </a:solidFill>
                  <a:latin typeface="+mn-lt"/>
                  <a:ea typeface="+mn-ea"/>
                  <a:cs typeface="+mn-cs"/>
                </a:defRPr>
              </a:pPr>
              <a:endParaRPr lang="nb-NO"/>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rgbClr val="00B050"/>
                </a:solidFill>
                <a:latin typeface="+mn-lt"/>
                <a:ea typeface="+mn-ea"/>
                <a:cs typeface="+mn-cs"/>
              </a:defRPr>
            </a:pPr>
            <a:endParaRPr lang="nb-NO"/>
          </a:p>
        </c:txPr>
        <c:crossAx val="460883440"/>
        <c:crosses val="autoZero"/>
        <c:crossBetween val="midCat"/>
      </c:valAx>
      <c:valAx>
        <c:axId val="737919384"/>
        <c:scaling>
          <c:orientation val="minMax"/>
          <c:max val="5000"/>
        </c:scaling>
        <c:delete val="0"/>
        <c:axPos val="r"/>
        <c:title>
          <c:tx>
            <c:rich>
              <a:bodyPr rot="5400000" spcFirstLastPara="1" vertOverflow="ellipsis" wrap="square" anchor="ctr" anchorCtr="1"/>
              <a:lstStyle/>
              <a:p>
                <a:pPr>
                  <a:defRPr sz="1200" b="1" i="0" u="none" strike="noStrike" kern="1200" baseline="0">
                    <a:solidFill>
                      <a:srgbClr val="FF0000"/>
                    </a:solidFill>
                    <a:latin typeface="+mn-lt"/>
                    <a:ea typeface="+mn-ea"/>
                    <a:cs typeface="+mn-cs"/>
                  </a:defRPr>
                </a:pPr>
                <a:r>
                  <a:rPr lang="nb-NO" sz="1200" b="1">
                    <a:solidFill>
                      <a:srgbClr val="FF0000"/>
                    </a:solidFill>
                  </a:rPr>
                  <a:t>Totalt</a:t>
                </a:r>
                <a:r>
                  <a:rPr lang="nb-NO" sz="1200" b="1" baseline="0">
                    <a:solidFill>
                      <a:srgbClr val="FF0000"/>
                    </a:solidFill>
                  </a:rPr>
                  <a:t> nitrogen (tonn/år)</a:t>
                </a:r>
              </a:p>
            </c:rich>
          </c:tx>
          <c:overlay val="0"/>
          <c:spPr>
            <a:noFill/>
            <a:ln>
              <a:noFill/>
            </a:ln>
            <a:effectLst/>
          </c:spPr>
          <c:txPr>
            <a:bodyPr rot="5400000" spcFirstLastPara="1" vertOverflow="ellipsis" wrap="square" anchor="ctr" anchorCtr="1"/>
            <a:lstStyle/>
            <a:p>
              <a:pPr>
                <a:defRPr sz="1200" b="1" i="0" u="none" strike="noStrike" kern="1200" baseline="0">
                  <a:solidFill>
                    <a:srgbClr val="FF0000"/>
                  </a:solidFill>
                  <a:latin typeface="+mn-lt"/>
                  <a:ea typeface="+mn-ea"/>
                  <a:cs typeface="+mn-cs"/>
                </a:defRPr>
              </a:pPr>
              <a:endParaRPr lang="nb-NO"/>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rgbClr val="FF0000"/>
                </a:solidFill>
                <a:latin typeface="+mn-lt"/>
                <a:ea typeface="+mn-ea"/>
                <a:cs typeface="+mn-cs"/>
              </a:defRPr>
            </a:pPr>
            <a:endParaRPr lang="nb-NO"/>
          </a:p>
        </c:txPr>
        <c:crossAx val="733109896"/>
        <c:crosses val="max"/>
        <c:crossBetween val="midCat"/>
      </c:valAx>
      <c:valAx>
        <c:axId val="733109896"/>
        <c:scaling>
          <c:orientation val="minMax"/>
        </c:scaling>
        <c:delete val="1"/>
        <c:axPos val="b"/>
        <c:numFmt formatCode="General" sourceLinked="1"/>
        <c:majorTickMark val="out"/>
        <c:minorTickMark val="none"/>
        <c:tickLblPos val="nextTo"/>
        <c:crossAx val="737919384"/>
        <c:crosses val="autoZero"/>
        <c:crossBetween val="midCat"/>
      </c:valAx>
      <c:spPr>
        <a:noFill/>
        <a:ln>
          <a:noFill/>
        </a:ln>
        <a:effectLst/>
      </c:spPr>
    </c:plotArea>
    <c:legend>
      <c:legendPos val="b"/>
      <c:layout>
        <c:manualLayout>
          <c:xMode val="edge"/>
          <c:yMode val="edge"/>
          <c:x val="9.7742723696286296E-2"/>
          <c:y val="0.13390845736759394"/>
          <c:w val="0.31268070193898362"/>
          <c:h val="0.3941118010457540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103_C58CA304.xml><?xml version="1.0" encoding="utf-8"?>
<p188:cmLst xmlns:a="http://schemas.openxmlformats.org/drawingml/2006/main" xmlns:r="http://schemas.openxmlformats.org/officeDocument/2006/relationships" xmlns:p188="http://schemas.microsoft.com/office/powerpoint/2018/8/main">
  <p188:cm id="{BAFA2CDD-9DE6-438F-9132-79EB1576EEAB}" authorId="{6C419A00-9071-E087-A2D9-FBFF5D53EDDC}" created="2023-11-21T10:18:12.432">
    <ac:txMkLst xmlns:ac="http://schemas.microsoft.com/office/drawing/2013/main/command">
      <pc:docMk xmlns:pc="http://schemas.microsoft.com/office/powerpoint/2013/main/command"/>
      <pc:sldMk xmlns:pc="http://schemas.microsoft.com/office/powerpoint/2013/main/command" cId="3314328324" sldId="259"/>
      <ac:spMk id="4" creationId="{01781097-AB04-E15A-EDB2-7E1BB875A958}"/>
      <ac:txMk cp="124" len="72">
        <ac:context len="478" hash="855870839"/>
      </ac:txMk>
    </ac:txMkLst>
    <p188:pos x="3038272" y="565826"/>
    <p188:replyLst>
      <p188:reply id="{EA6010D9-9776-4569-9D43-8A86B1D370B1}" authorId="{642B2643-50E2-7142-5801-C0F49EA9EFC0}" created="2023-11-23T13:03:14.191">
        <p188:txBody>
          <a:bodyPr/>
          <a:lstStyle/>
          <a:p>
            <a:r>
              <a:rPr lang="nb-NO"/>
              <a:t>Jo, stemmer det</a:t>
            </a:r>
          </a:p>
        </p188:txBody>
      </p188:reply>
    </p188:replyLst>
    <p188:txBody>
      <a:bodyPr/>
      <a:lstStyle/>
      <a:p>
        <a:r>
          <a:rPr lang="nb-NO"/>
          <a:t>Er det ikke disse som er de biologiske kvalitetselementene?</a:t>
        </a:r>
      </a:p>
    </p188:txBody>
  </p188:cm>
</p188:cmLst>
</file>

<file path=ppt/comments/modernComment_107_8848A343.xml><?xml version="1.0" encoding="utf-8"?>
<p188:cmLst xmlns:a="http://schemas.openxmlformats.org/drawingml/2006/main" xmlns:r="http://schemas.openxmlformats.org/officeDocument/2006/relationships" xmlns:p188="http://schemas.microsoft.com/office/powerpoint/2018/8/main">
  <p188:cm id="{4593E518-68F7-4759-9B33-8AC7A2A5209B}" authorId="{6C419A00-9071-E087-A2D9-FBFF5D53EDDC}" created="2023-11-21T10:27:39.959">
    <ac:txMkLst xmlns:ac="http://schemas.microsoft.com/office/drawing/2013/main/command">
      <pc:docMk xmlns:pc="http://schemas.microsoft.com/office/powerpoint/2013/main/command"/>
      <pc:sldMk xmlns:pc="http://schemas.microsoft.com/office/powerpoint/2013/main/command" cId="2286461763" sldId="263"/>
      <ac:spMk id="5" creationId="{AF40BA6D-4F2E-2CAB-1D6B-FA576F2B920D}"/>
      <ac:txMk cp="518" len="34">
        <ac:context len="828" hash="1603260288"/>
      </ac:txMk>
    </ac:txMkLst>
    <p188:pos x="2738101" y="1841770"/>
    <p188:replyLst>
      <p188:reply id="{C91DFF61-D106-436A-B7FB-E092FE68B753}" authorId="{642B2643-50E2-7142-5801-C0F49EA9EFC0}" created="2023-11-23T13:04:59.061">
        <p188:txBody>
          <a:bodyPr/>
          <a:lstStyle/>
          <a:p>
            <a:r>
              <a:rPr lang="nb-NO"/>
              <a:t>Jeg mente å si at lurv er mer sensitiv for endringer i næringssalter, mens planteplankton er mindre sensitiv for endring i næringssalter</a:t>
            </a:r>
          </a:p>
        </p188:txBody>
      </p188:reply>
    </p188:replyLst>
    <p188:txBody>
      <a:bodyPr/>
      <a:lstStyle/>
      <a:p>
        <a:r>
          <a:rPr lang="nb-NO"/>
          <a:t>Dette er uklart for meg. Hvilken effekt av planteplanktonet sikter du til her? Formørkningseffekten pga høy planktontetthet eller at lurv konkurerer med plankton om næringssaltene? Pluss at planteplankton blir regulert av dyreplankton ...</a:t>
        </a:r>
      </a:p>
    </p188:txBody>
  </p188:cm>
  <p188:cm id="{489505CB-897C-4B4B-9350-2DE3F6F2858E}" authorId="{6C419A00-9071-E087-A2D9-FBFF5D53EDDC}" created="2023-11-21T10:28:25.708">
    <ac:txMkLst xmlns:ac="http://schemas.microsoft.com/office/drawing/2013/main/command">
      <pc:docMk xmlns:pc="http://schemas.microsoft.com/office/powerpoint/2013/main/command"/>
      <pc:sldMk xmlns:pc="http://schemas.microsoft.com/office/powerpoint/2013/main/command" cId="2286461763" sldId="263"/>
      <ac:spMk id="5" creationId="{AF40BA6D-4F2E-2CAB-1D6B-FA576F2B920D}"/>
      <ac:txMk cp="441" len="4">
        <ac:context len="828" hash="1603260288"/>
      </ac:txMk>
    </ac:txMkLst>
    <p188:pos x="1304892" y="1660187"/>
    <p188:replyLst>
      <p188:reply id="{543BD5E4-5358-4217-B6E4-81884E73EC26}" authorId="{642B2643-50E2-7142-5801-C0F49EA9EFC0}" created="2023-11-23T13:05:29.880">
        <p188:txBody>
          <a:bodyPr/>
          <a:lstStyle/>
          <a:p>
            <a:r>
              <a:rPr lang="nb-NO"/>
              <a:t>Jo, burde jo det.</a:t>
            </a:r>
          </a:p>
        </p188:txBody>
      </p188:reply>
    </p188:replyLst>
    <p188:txBody>
      <a:bodyPr/>
      <a:lstStyle/>
      <a:p>
        <a:r>
          <a:rPr lang="nb-NO"/>
          <a:t>Burde du inkludere lurv i figuren?</a:t>
        </a:r>
      </a:p>
    </p188:txBody>
  </p188:cm>
</p188:cmLst>
</file>

<file path=ppt/comments/modernComment_11E_77685A6A.xml><?xml version="1.0" encoding="utf-8"?>
<p188:cmLst xmlns:a="http://schemas.openxmlformats.org/drawingml/2006/main" xmlns:r="http://schemas.openxmlformats.org/officeDocument/2006/relationships" xmlns:p188="http://schemas.microsoft.com/office/powerpoint/2018/8/main">
  <p188:cm id="{EBD8D341-73D4-4B44-BBBA-633083EC8B5C}" authorId="{6C419A00-9071-E087-A2D9-FBFF5D53EDDC}" created="2023-11-21T10:31:41.997">
    <ac:txMkLst xmlns:ac="http://schemas.microsoft.com/office/drawing/2013/main/command">
      <pc:docMk xmlns:pc="http://schemas.microsoft.com/office/powerpoint/2013/main/command"/>
      <pc:sldMk xmlns:pc="http://schemas.microsoft.com/office/powerpoint/2013/main/command" cId="2003327594" sldId="286"/>
      <ac:spMk id="5" creationId="{AF40BA6D-4F2E-2CAB-1D6B-FA576F2B920D}"/>
      <ac:txMk cp="595" len="133">
        <ac:context len="949" hash="2948494580"/>
      </ac:txMk>
    </ac:txMkLst>
    <p188:pos x="6273630" y="2032415"/>
    <p188:replyLst>
      <p188:reply id="{BDE22C46-2DE6-4D2D-82C1-981B056D7B6D}" authorId="{642B2643-50E2-7142-5801-C0F49EA9EFC0}" created="2023-11-23T13:07:52.348">
        <p188:txBody>
          <a:bodyPr/>
          <a:lstStyle/>
          <a:p>
            <a:r>
              <a:rPr lang="nb-NO"/>
              <a:t>Ja noe sånt ja. Har du forslag til omformulering. </a:t>
            </a:r>
          </a:p>
        </p188:txBody>
      </p188:reply>
    </p188:replyLst>
    <p188:txBody>
      <a:bodyPr/>
      <a:lstStyle/>
      <a:p>
        <a:r>
          <a:rPr lang="nb-NO"/>
          <a:t>Tenker du her på pseudoeutrofi-effektene av ubalanse i næringskjedene? I så fall bør dette omformuleres.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BBDFC-0B1A-4D67-A912-CEC00DAE04AD}" type="datetimeFigureOut">
              <a:rPr lang="nb-NO" smtClean="0"/>
              <a:t>08.12.2023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017D6-5F37-4EE0-949C-4E18E3D2B02E}" type="slidenum">
              <a:rPr lang="nb-NO" smtClean="0"/>
              <a:t>‹#›</a:t>
            </a:fld>
            <a:endParaRPr lang="nb-NO"/>
          </a:p>
        </p:txBody>
      </p:sp>
    </p:spTree>
    <p:extLst>
      <p:ext uri="{BB962C8B-B14F-4D97-AF65-F5344CB8AC3E}">
        <p14:creationId xmlns:p14="http://schemas.microsoft.com/office/powerpoint/2010/main" val="4279216855"/>
      </p:ext>
    </p:extLst>
  </p:cSld>
  <p:clrMap bg1="lt1" tx1="dk1" bg2="lt2" tx2="dk2" accent1="accent1" accent2="accent2" accent3="accent3" accent4="accent4" accent5="accent5" accent6="accent6" hlink="hlink" folHlink="folHlink"/>
  <p:notesStyle>
    <a:lvl1pPr marL="0" algn="l" defTabSz="914263" rtl="0" eaLnBrk="1" latinLnBrk="0" hangingPunct="1">
      <a:defRPr sz="1200" kern="1200">
        <a:solidFill>
          <a:schemeClr val="tx1"/>
        </a:solidFill>
        <a:latin typeface="+mn-lt"/>
        <a:ea typeface="+mn-ea"/>
        <a:cs typeface="+mn-cs"/>
      </a:defRPr>
    </a:lvl1pPr>
    <a:lvl2pPr marL="457132" algn="l" defTabSz="914263" rtl="0" eaLnBrk="1" latinLnBrk="0" hangingPunct="1">
      <a:defRPr sz="1200" kern="1200">
        <a:solidFill>
          <a:schemeClr val="tx1"/>
        </a:solidFill>
        <a:latin typeface="+mn-lt"/>
        <a:ea typeface="+mn-ea"/>
        <a:cs typeface="+mn-cs"/>
      </a:defRPr>
    </a:lvl2pPr>
    <a:lvl3pPr marL="914263" algn="l" defTabSz="914263" rtl="0" eaLnBrk="1" latinLnBrk="0" hangingPunct="1">
      <a:defRPr sz="1200" kern="1200">
        <a:solidFill>
          <a:schemeClr val="tx1"/>
        </a:solidFill>
        <a:latin typeface="+mn-lt"/>
        <a:ea typeface="+mn-ea"/>
        <a:cs typeface="+mn-cs"/>
      </a:defRPr>
    </a:lvl3pPr>
    <a:lvl4pPr marL="1371395" algn="l" defTabSz="914263" rtl="0" eaLnBrk="1" latinLnBrk="0" hangingPunct="1">
      <a:defRPr sz="1200" kern="1200">
        <a:solidFill>
          <a:schemeClr val="tx1"/>
        </a:solidFill>
        <a:latin typeface="+mn-lt"/>
        <a:ea typeface="+mn-ea"/>
        <a:cs typeface="+mn-cs"/>
      </a:defRPr>
    </a:lvl4pPr>
    <a:lvl5pPr marL="1828526" algn="l" defTabSz="914263" rtl="0" eaLnBrk="1" latinLnBrk="0" hangingPunct="1">
      <a:defRPr sz="1200" kern="1200">
        <a:solidFill>
          <a:schemeClr val="tx1"/>
        </a:solidFill>
        <a:latin typeface="+mn-lt"/>
        <a:ea typeface="+mn-ea"/>
        <a:cs typeface="+mn-cs"/>
      </a:defRPr>
    </a:lvl5pPr>
    <a:lvl6pPr marL="2285657" algn="l" defTabSz="914263" rtl="0" eaLnBrk="1" latinLnBrk="0" hangingPunct="1">
      <a:defRPr sz="1200" kern="1200">
        <a:solidFill>
          <a:schemeClr val="tx1"/>
        </a:solidFill>
        <a:latin typeface="+mn-lt"/>
        <a:ea typeface="+mn-ea"/>
        <a:cs typeface="+mn-cs"/>
      </a:defRPr>
    </a:lvl6pPr>
    <a:lvl7pPr marL="2742789" algn="l" defTabSz="914263" rtl="0" eaLnBrk="1" latinLnBrk="0" hangingPunct="1">
      <a:defRPr sz="1200" kern="1200">
        <a:solidFill>
          <a:schemeClr val="tx1"/>
        </a:solidFill>
        <a:latin typeface="+mn-lt"/>
        <a:ea typeface="+mn-ea"/>
        <a:cs typeface="+mn-cs"/>
      </a:defRPr>
    </a:lvl7pPr>
    <a:lvl8pPr marL="3199920" algn="l" defTabSz="914263" rtl="0" eaLnBrk="1" latinLnBrk="0" hangingPunct="1">
      <a:defRPr sz="1200" kern="1200">
        <a:solidFill>
          <a:schemeClr val="tx1"/>
        </a:solidFill>
        <a:latin typeface="+mn-lt"/>
        <a:ea typeface="+mn-ea"/>
        <a:cs typeface="+mn-cs"/>
      </a:defRPr>
    </a:lvl8pPr>
    <a:lvl9pPr marL="3657052" algn="l" defTabSz="9142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show the data from OKOKYST-ANS (VM data similar, but POP is lacking).</a:t>
            </a:r>
            <a:endParaRPr lang="nb-NO"/>
          </a:p>
        </p:txBody>
      </p:sp>
      <p:sp>
        <p:nvSpPr>
          <p:cNvPr id="4" name="Slide Number Placeholder 3"/>
          <p:cNvSpPr>
            <a:spLocks noGrp="1"/>
          </p:cNvSpPr>
          <p:nvPr>
            <p:ph type="sldNum" sz="quarter" idx="5"/>
          </p:nvPr>
        </p:nvSpPr>
        <p:spPr/>
        <p:txBody>
          <a:bodyPr/>
          <a:lstStyle/>
          <a:p>
            <a:fld id="{DCD19B8B-B314-48A1-8D3D-D3763EAEEC4C}" type="slidenum">
              <a:rPr lang="nb-NO" smtClean="0"/>
              <a:t>10</a:t>
            </a:fld>
            <a:endParaRPr lang="nb-NO"/>
          </a:p>
        </p:txBody>
      </p:sp>
    </p:spTree>
    <p:extLst>
      <p:ext uri="{BB962C8B-B14F-4D97-AF65-F5344CB8AC3E}">
        <p14:creationId xmlns:p14="http://schemas.microsoft.com/office/powerpoint/2010/main" val="25087096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1">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4EE8EEE-5415-F937-D972-E7B6C5DED3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7900"/>
          </a:xfrm>
          <a:prstGeom prst="rect">
            <a:avLst/>
          </a:prstGeom>
        </p:spPr>
      </p:pic>
      <p:sp>
        <p:nvSpPr>
          <p:cNvPr id="2" name="Title 1"/>
          <p:cNvSpPr>
            <a:spLocks noGrp="1"/>
          </p:cNvSpPr>
          <p:nvPr>
            <p:ph type="ctrTitle"/>
          </p:nvPr>
        </p:nvSpPr>
        <p:spPr>
          <a:xfrm>
            <a:off x="1126907" y="541484"/>
            <a:ext cx="4468506" cy="2114138"/>
          </a:xfrm>
        </p:spPr>
        <p:txBody>
          <a:bodyPr anchor="b"/>
          <a:lstStyle>
            <a:lvl1pPr algn="l">
              <a:defRPr sz="4751">
                <a:solidFill>
                  <a:schemeClr val="bg2"/>
                </a:solidFill>
              </a:defRPr>
            </a:lvl1pPr>
          </a:lstStyle>
          <a:p>
            <a:r>
              <a:rPr lang="en-US"/>
              <a:t>Click to edit Master title style</a:t>
            </a:r>
          </a:p>
        </p:txBody>
      </p:sp>
      <p:sp>
        <p:nvSpPr>
          <p:cNvPr id="3" name="Subtitle 2"/>
          <p:cNvSpPr>
            <a:spLocks noGrp="1"/>
          </p:cNvSpPr>
          <p:nvPr>
            <p:ph type="subTitle" idx="1"/>
          </p:nvPr>
        </p:nvSpPr>
        <p:spPr>
          <a:xfrm>
            <a:off x="1126907" y="2819895"/>
            <a:ext cx="4468506" cy="314193"/>
          </a:xfrm>
        </p:spPr>
        <p:txBody>
          <a:bodyPr/>
          <a:lstStyle>
            <a:lvl1pPr marL="0" indent="0" algn="l">
              <a:buNone/>
              <a:defRPr sz="1750">
                <a:solidFill>
                  <a:schemeClr val="bg2"/>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26907" y="3178004"/>
            <a:ext cx="4468506" cy="250996"/>
          </a:xfrm>
        </p:spPr>
        <p:txBody>
          <a:bodyPr lIns="0" tIns="0" rIns="0" bIns="0" anchor="t"/>
          <a:lstStyle>
            <a:lvl1pPr>
              <a:defRPr sz="1250">
                <a:solidFill>
                  <a:schemeClr val="bg2"/>
                </a:solidFill>
              </a:defRPr>
            </a:lvl1pPr>
          </a:lstStyle>
          <a:p>
            <a:endParaRPr lang="nb-NO"/>
          </a:p>
        </p:txBody>
      </p:sp>
      <p:pic>
        <p:nvPicPr>
          <p:cNvPr id="11" name="Graphic 10">
            <a:extLst>
              <a:ext uri="{FF2B5EF4-FFF2-40B4-BE49-F238E27FC236}">
                <a16:creationId xmlns:a16="http://schemas.microsoft.com/office/drawing/2014/main" id="{76B7A359-D36A-6642-E457-0077BDB4F4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52426" y="5035006"/>
            <a:ext cx="2464697" cy="712013"/>
          </a:xfrm>
          <a:prstGeom prst="rect">
            <a:avLst/>
          </a:prstGeom>
        </p:spPr>
      </p:pic>
    </p:spTree>
    <p:extLst>
      <p:ext uri="{BB962C8B-B14F-4D97-AF65-F5344CB8AC3E}">
        <p14:creationId xmlns:p14="http://schemas.microsoft.com/office/powerpoint/2010/main" val="4211242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486023"/>
            <a:ext cx="9920101"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4325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mellomtit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996210"/>
            <a:ext cx="9920101"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8A248183-B253-7CB7-55D9-50F5EE9CE883}"/>
              </a:ext>
            </a:extLst>
          </p:cNvPr>
          <p:cNvSpPr>
            <a:spLocks noGrp="1"/>
          </p:cNvSpPr>
          <p:nvPr>
            <p:ph type="body" sz="quarter" idx="12"/>
          </p:nvPr>
        </p:nvSpPr>
        <p:spPr>
          <a:xfrm>
            <a:off x="1130338" y="2488491"/>
            <a:ext cx="9920101" cy="392928"/>
          </a:xfrm>
        </p:spPr>
        <p:txBody>
          <a:bodyPr/>
          <a:lstStyle>
            <a:lvl1pPr marL="0" indent="0">
              <a:buNone/>
              <a:defRPr>
                <a:latin typeface="+mj-lt"/>
              </a:defRPr>
            </a:lvl1pPr>
          </a:lstStyle>
          <a:p>
            <a:pPr lvl="0"/>
            <a:r>
              <a:rPr lang="en-US"/>
              <a:t>Click to edit Master text styles</a:t>
            </a:r>
          </a:p>
        </p:txBody>
      </p:sp>
    </p:spTree>
    <p:extLst>
      <p:ext uri="{BB962C8B-B14F-4D97-AF65-F5344CB8AC3E}">
        <p14:creationId xmlns:p14="http://schemas.microsoft.com/office/powerpoint/2010/main" val="111628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to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486023"/>
            <a:ext cx="4678307"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74F680B-800B-AD2F-65E4-999E8B17BC8A}"/>
              </a:ext>
            </a:extLst>
          </p:cNvPr>
          <p:cNvSpPr>
            <a:spLocks noGrp="1"/>
          </p:cNvSpPr>
          <p:nvPr>
            <p:ph sz="half" idx="12"/>
          </p:nvPr>
        </p:nvSpPr>
        <p:spPr>
          <a:xfrm>
            <a:off x="6372133" y="2486023"/>
            <a:ext cx="4678306"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761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to mellomtit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3" name="Content Placeholder 3">
            <a:extLst>
              <a:ext uri="{FF2B5EF4-FFF2-40B4-BE49-F238E27FC236}">
                <a16:creationId xmlns:a16="http://schemas.microsoft.com/office/drawing/2014/main" id="{324D8801-D53D-29EA-F011-053773E19A15}"/>
              </a:ext>
            </a:extLst>
          </p:cNvPr>
          <p:cNvSpPr>
            <a:spLocks noGrp="1"/>
          </p:cNvSpPr>
          <p:nvPr>
            <p:ph sz="half" idx="2"/>
          </p:nvPr>
        </p:nvSpPr>
        <p:spPr>
          <a:xfrm>
            <a:off x="1130338" y="2996210"/>
            <a:ext cx="4678306"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7">
            <a:extLst>
              <a:ext uri="{FF2B5EF4-FFF2-40B4-BE49-F238E27FC236}">
                <a16:creationId xmlns:a16="http://schemas.microsoft.com/office/drawing/2014/main" id="{CAB17CDF-9941-872D-E709-5D2EEACF8E39}"/>
              </a:ext>
            </a:extLst>
          </p:cNvPr>
          <p:cNvSpPr>
            <a:spLocks noGrp="1"/>
          </p:cNvSpPr>
          <p:nvPr>
            <p:ph type="body" sz="quarter" idx="12"/>
          </p:nvPr>
        </p:nvSpPr>
        <p:spPr>
          <a:xfrm>
            <a:off x="1130338" y="2488491"/>
            <a:ext cx="4678306" cy="392928"/>
          </a:xfrm>
        </p:spPr>
        <p:txBody>
          <a:bodyPr/>
          <a:lstStyle>
            <a:lvl1pPr marL="0" indent="0">
              <a:buNone/>
              <a:defRPr>
                <a:latin typeface="+mj-lt"/>
              </a:defRPr>
            </a:lvl1pPr>
          </a:lstStyle>
          <a:p>
            <a:pPr lvl="0"/>
            <a:r>
              <a:rPr lang="en-US"/>
              <a:t>Click to edit Master text styles</a:t>
            </a:r>
          </a:p>
        </p:txBody>
      </p:sp>
      <p:sp>
        <p:nvSpPr>
          <p:cNvPr id="9" name="Content Placeholder 3">
            <a:extLst>
              <a:ext uri="{FF2B5EF4-FFF2-40B4-BE49-F238E27FC236}">
                <a16:creationId xmlns:a16="http://schemas.microsoft.com/office/drawing/2014/main" id="{BDB21D60-4563-1AD8-584D-230D1931B8AC}"/>
              </a:ext>
            </a:extLst>
          </p:cNvPr>
          <p:cNvSpPr>
            <a:spLocks noGrp="1"/>
          </p:cNvSpPr>
          <p:nvPr>
            <p:ph sz="half" idx="14"/>
          </p:nvPr>
        </p:nvSpPr>
        <p:spPr>
          <a:xfrm>
            <a:off x="6372133" y="2996210"/>
            <a:ext cx="4678306"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C40226BB-02A0-D657-7219-9895D50F77C3}"/>
              </a:ext>
            </a:extLst>
          </p:cNvPr>
          <p:cNvSpPr>
            <a:spLocks noGrp="1"/>
          </p:cNvSpPr>
          <p:nvPr>
            <p:ph type="body" sz="quarter" idx="15"/>
          </p:nvPr>
        </p:nvSpPr>
        <p:spPr>
          <a:xfrm>
            <a:off x="6372133" y="2488491"/>
            <a:ext cx="4678306" cy="392928"/>
          </a:xfrm>
        </p:spPr>
        <p:txBody>
          <a:bodyPr/>
          <a:lstStyle>
            <a:lvl1pPr marL="0" indent="0">
              <a:buNone/>
              <a:defRPr>
                <a:latin typeface="+mj-lt"/>
              </a:defRPr>
            </a:lvl1pPr>
          </a:lstStyle>
          <a:p>
            <a:pPr lvl="0"/>
            <a:r>
              <a:rPr lang="en-US"/>
              <a:t>Click to edit Master text styles</a:t>
            </a:r>
          </a:p>
        </p:txBody>
      </p:sp>
    </p:spTree>
    <p:extLst>
      <p:ext uri="{BB962C8B-B14F-4D97-AF65-F5344CB8AC3E}">
        <p14:creationId xmlns:p14="http://schemas.microsoft.com/office/powerpoint/2010/main" val="3307068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og tre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9" y="2486023"/>
            <a:ext cx="2961220"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74F680B-800B-AD2F-65E4-999E8B17BC8A}"/>
              </a:ext>
            </a:extLst>
          </p:cNvPr>
          <p:cNvSpPr>
            <a:spLocks noGrp="1"/>
          </p:cNvSpPr>
          <p:nvPr>
            <p:ph sz="half" idx="12"/>
          </p:nvPr>
        </p:nvSpPr>
        <p:spPr>
          <a:xfrm>
            <a:off x="4609779" y="2486023"/>
            <a:ext cx="2961220"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6EA5B618-F5D6-2B97-FAA9-7C478CE8F0FC}"/>
              </a:ext>
            </a:extLst>
          </p:cNvPr>
          <p:cNvSpPr>
            <a:spLocks noGrp="1"/>
          </p:cNvSpPr>
          <p:nvPr>
            <p:ph sz="half" idx="13"/>
          </p:nvPr>
        </p:nvSpPr>
        <p:spPr>
          <a:xfrm>
            <a:off x="8089219" y="2486023"/>
            <a:ext cx="2961220"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8388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tre mellomtit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9" y="2996210"/>
            <a:ext cx="2961220"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74F680B-800B-AD2F-65E4-999E8B17BC8A}"/>
              </a:ext>
            </a:extLst>
          </p:cNvPr>
          <p:cNvSpPr>
            <a:spLocks noGrp="1"/>
          </p:cNvSpPr>
          <p:nvPr>
            <p:ph sz="half" idx="12"/>
          </p:nvPr>
        </p:nvSpPr>
        <p:spPr>
          <a:xfrm>
            <a:off x="4609779" y="2996210"/>
            <a:ext cx="2961220"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6EA5B618-F5D6-2B97-FAA9-7C478CE8F0FC}"/>
              </a:ext>
            </a:extLst>
          </p:cNvPr>
          <p:cNvSpPr>
            <a:spLocks noGrp="1"/>
          </p:cNvSpPr>
          <p:nvPr>
            <p:ph sz="half" idx="13"/>
          </p:nvPr>
        </p:nvSpPr>
        <p:spPr>
          <a:xfrm>
            <a:off x="8089219" y="2996210"/>
            <a:ext cx="2961220"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07AB9283-356E-9E97-DEBB-D0250118488B}"/>
              </a:ext>
            </a:extLst>
          </p:cNvPr>
          <p:cNvSpPr>
            <a:spLocks noGrp="1"/>
          </p:cNvSpPr>
          <p:nvPr>
            <p:ph type="body" sz="quarter" idx="14"/>
          </p:nvPr>
        </p:nvSpPr>
        <p:spPr>
          <a:xfrm>
            <a:off x="1130338" y="2488491"/>
            <a:ext cx="2961220" cy="392928"/>
          </a:xfrm>
        </p:spPr>
        <p:txBody>
          <a:bodyPr/>
          <a:lstStyle>
            <a:lvl1pPr marL="0" indent="0">
              <a:buNone/>
              <a:defRPr>
                <a:latin typeface="+mj-lt"/>
              </a:defRPr>
            </a:lvl1pPr>
          </a:lstStyle>
          <a:p>
            <a:pPr lvl="0"/>
            <a:r>
              <a:rPr lang="en-US"/>
              <a:t>Click to edit Master text styles</a:t>
            </a:r>
          </a:p>
        </p:txBody>
      </p:sp>
      <p:sp>
        <p:nvSpPr>
          <p:cNvPr id="13" name="Text Placeholder 7">
            <a:extLst>
              <a:ext uri="{FF2B5EF4-FFF2-40B4-BE49-F238E27FC236}">
                <a16:creationId xmlns:a16="http://schemas.microsoft.com/office/drawing/2014/main" id="{A367850A-624B-7A4E-3D9D-E532BAAD3736}"/>
              </a:ext>
            </a:extLst>
          </p:cNvPr>
          <p:cNvSpPr>
            <a:spLocks noGrp="1"/>
          </p:cNvSpPr>
          <p:nvPr>
            <p:ph type="body" sz="quarter" idx="15"/>
          </p:nvPr>
        </p:nvSpPr>
        <p:spPr>
          <a:xfrm>
            <a:off x="4609779" y="2488491"/>
            <a:ext cx="2961220" cy="392928"/>
          </a:xfrm>
        </p:spPr>
        <p:txBody>
          <a:bodyPr/>
          <a:lstStyle>
            <a:lvl1pPr marL="0" indent="0">
              <a:buNone/>
              <a:defRPr>
                <a:latin typeface="+mj-lt"/>
              </a:defRPr>
            </a:lvl1pPr>
          </a:lstStyle>
          <a:p>
            <a:pPr lvl="0"/>
            <a:r>
              <a:rPr lang="en-US"/>
              <a:t>Click to edit Master text styles</a:t>
            </a:r>
          </a:p>
        </p:txBody>
      </p:sp>
      <p:sp>
        <p:nvSpPr>
          <p:cNvPr id="14" name="Text Placeholder 7">
            <a:extLst>
              <a:ext uri="{FF2B5EF4-FFF2-40B4-BE49-F238E27FC236}">
                <a16:creationId xmlns:a16="http://schemas.microsoft.com/office/drawing/2014/main" id="{59D3ED60-9D01-85EA-37AC-EFA326D05D0C}"/>
              </a:ext>
            </a:extLst>
          </p:cNvPr>
          <p:cNvSpPr>
            <a:spLocks noGrp="1"/>
          </p:cNvSpPr>
          <p:nvPr>
            <p:ph type="body" sz="quarter" idx="16"/>
          </p:nvPr>
        </p:nvSpPr>
        <p:spPr>
          <a:xfrm>
            <a:off x="8089218" y="2488491"/>
            <a:ext cx="2961220" cy="392928"/>
          </a:xfrm>
        </p:spPr>
        <p:txBody>
          <a:bodyPr/>
          <a:lstStyle>
            <a:lvl1pPr marL="0" indent="0">
              <a:buNone/>
              <a:defRPr>
                <a:latin typeface="+mj-lt"/>
              </a:defRPr>
            </a:lvl1pPr>
          </a:lstStyle>
          <a:p>
            <a:pPr lvl="0"/>
            <a:r>
              <a:rPr lang="en-US"/>
              <a:t>Click to edit Master text styles</a:t>
            </a:r>
          </a:p>
        </p:txBody>
      </p:sp>
    </p:spTree>
    <p:extLst>
      <p:ext uri="{BB962C8B-B14F-4D97-AF65-F5344CB8AC3E}">
        <p14:creationId xmlns:p14="http://schemas.microsoft.com/office/powerpoint/2010/main" val="3990392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 to tekst og bil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9" y="2486023"/>
            <a:ext cx="2961220"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74F680B-800B-AD2F-65E4-999E8B17BC8A}"/>
              </a:ext>
            </a:extLst>
          </p:cNvPr>
          <p:cNvSpPr>
            <a:spLocks noGrp="1"/>
          </p:cNvSpPr>
          <p:nvPr>
            <p:ph sz="half" idx="12"/>
          </p:nvPr>
        </p:nvSpPr>
        <p:spPr>
          <a:xfrm>
            <a:off x="4609779" y="2486023"/>
            <a:ext cx="2961220"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BCE4C7F3-E3DE-787C-3B48-9776466BDAC9}"/>
              </a:ext>
            </a:extLst>
          </p:cNvPr>
          <p:cNvSpPr>
            <a:spLocks noGrp="1"/>
          </p:cNvSpPr>
          <p:nvPr>
            <p:ph type="pic" sz="quarter" idx="13"/>
          </p:nvPr>
        </p:nvSpPr>
        <p:spPr>
          <a:xfrm>
            <a:off x="8062375" y="2538957"/>
            <a:ext cx="4129625" cy="3176705"/>
          </a:xfr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1588248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to mellomtitler, tekst og bil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9" y="2996210"/>
            <a:ext cx="2961220"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74F680B-800B-AD2F-65E4-999E8B17BC8A}"/>
              </a:ext>
            </a:extLst>
          </p:cNvPr>
          <p:cNvSpPr>
            <a:spLocks noGrp="1"/>
          </p:cNvSpPr>
          <p:nvPr>
            <p:ph sz="half" idx="12"/>
          </p:nvPr>
        </p:nvSpPr>
        <p:spPr>
          <a:xfrm>
            <a:off x="4609779" y="2996210"/>
            <a:ext cx="2961220"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07AB9283-356E-9E97-DEBB-D0250118488B}"/>
              </a:ext>
            </a:extLst>
          </p:cNvPr>
          <p:cNvSpPr>
            <a:spLocks noGrp="1"/>
          </p:cNvSpPr>
          <p:nvPr>
            <p:ph type="body" sz="quarter" idx="14"/>
          </p:nvPr>
        </p:nvSpPr>
        <p:spPr>
          <a:xfrm>
            <a:off x="1130338" y="2488491"/>
            <a:ext cx="2961220" cy="392928"/>
          </a:xfrm>
        </p:spPr>
        <p:txBody>
          <a:bodyPr/>
          <a:lstStyle>
            <a:lvl1pPr marL="0" indent="0">
              <a:buNone/>
              <a:defRPr>
                <a:latin typeface="+mj-lt"/>
              </a:defRPr>
            </a:lvl1pPr>
          </a:lstStyle>
          <a:p>
            <a:pPr lvl="0"/>
            <a:r>
              <a:rPr lang="en-US"/>
              <a:t>Click to edit Master text styles</a:t>
            </a:r>
          </a:p>
        </p:txBody>
      </p:sp>
      <p:sp>
        <p:nvSpPr>
          <p:cNvPr id="13" name="Text Placeholder 7">
            <a:extLst>
              <a:ext uri="{FF2B5EF4-FFF2-40B4-BE49-F238E27FC236}">
                <a16:creationId xmlns:a16="http://schemas.microsoft.com/office/drawing/2014/main" id="{A367850A-624B-7A4E-3D9D-E532BAAD3736}"/>
              </a:ext>
            </a:extLst>
          </p:cNvPr>
          <p:cNvSpPr>
            <a:spLocks noGrp="1"/>
          </p:cNvSpPr>
          <p:nvPr>
            <p:ph type="body" sz="quarter" idx="15"/>
          </p:nvPr>
        </p:nvSpPr>
        <p:spPr>
          <a:xfrm>
            <a:off x="4609779" y="2488491"/>
            <a:ext cx="2961220" cy="392928"/>
          </a:xfrm>
        </p:spPr>
        <p:txBody>
          <a:bodyPr/>
          <a:lstStyle>
            <a:lvl1pPr marL="0" indent="0">
              <a:buNone/>
              <a:defRPr>
                <a:latin typeface="+mj-lt"/>
              </a:defRPr>
            </a:lvl1pPr>
          </a:lstStyle>
          <a:p>
            <a:pPr lvl="0"/>
            <a:r>
              <a:rPr lang="en-US"/>
              <a:t>Click to edit Master text styles</a:t>
            </a:r>
          </a:p>
        </p:txBody>
      </p:sp>
      <p:sp>
        <p:nvSpPr>
          <p:cNvPr id="3" name="Picture Placeholder 9">
            <a:extLst>
              <a:ext uri="{FF2B5EF4-FFF2-40B4-BE49-F238E27FC236}">
                <a16:creationId xmlns:a16="http://schemas.microsoft.com/office/drawing/2014/main" id="{58B622F6-BA6F-FE70-4F5C-00E38693A3D7}"/>
              </a:ext>
            </a:extLst>
          </p:cNvPr>
          <p:cNvSpPr>
            <a:spLocks noGrp="1"/>
          </p:cNvSpPr>
          <p:nvPr>
            <p:ph type="pic" sz="quarter" idx="13"/>
          </p:nvPr>
        </p:nvSpPr>
        <p:spPr>
          <a:xfrm>
            <a:off x="8062375" y="2538957"/>
            <a:ext cx="4129625" cy="3176705"/>
          </a:xfr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3842770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tekst og bilde la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131100"/>
            <a:ext cx="4802003" cy="1231374"/>
          </a:xfrm>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486023"/>
            <a:ext cx="4802003"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CCEECC6B-AB64-CD9C-00D6-7CBA492097CD}"/>
              </a:ext>
            </a:extLst>
          </p:cNvPr>
          <p:cNvSpPr>
            <a:spLocks noGrp="1"/>
          </p:cNvSpPr>
          <p:nvPr>
            <p:ph type="pic" sz="quarter" idx="12"/>
          </p:nvPr>
        </p:nvSpPr>
        <p:spPr>
          <a:xfrm>
            <a:off x="6473832" y="455665"/>
            <a:ext cx="5274404" cy="6402335"/>
          </a:xfr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3478257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mellomtittel, tekst og bilde la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131100"/>
            <a:ext cx="4802003" cy="1231374"/>
          </a:xfrm>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996210"/>
            <a:ext cx="4802003"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CCEECC6B-AB64-CD9C-00D6-7CBA492097CD}"/>
              </a:ext>
            </a:extLst>
          </p:cNvPr>
          <p:cNvSpPr>
            <a:spLocks noGrp="1"/>
          </p:cNvSpPr>
          <p:nvPr>
            <p:ph type="pic" sz="quarter" idx="12"/>
          </p:nvPr>
        </p:nvSpPr>
        <p:spPr>
          <a:xfrm>
            <a:off x="6473832" y="455665"/>
            <a:ext cx="5274404" cy="6402335"/>
          </a:xfrm>
          <a:solidFill>
            <a:schemeClr val="bg1">
              <a:lumMod val="85000"/>
            </a:schemeClr>
          </a:solidFill>
        </p:spPr>
        <p:txBody>
          <a:bodyPr/>
          <a:lstStyle>
            <a:lvl1pPr marL="0" indent="0">
              <a:buNone/>
              <a:defRPr/>
            </a:lvl1pPr>
          </a:lstStyle>
          <a:p>
            <a:r>
              <a:rPr lang="en-US"/>
              <a:t>Click icon to add picture</a:t>
            </a:r>
            <a:endParaRPr lang="nb-NO"/>
          </a:p>
        </p:txBody>
      </p:sp>
      <p:sp>
        <p:nvSpPr>
          <p:cNvPr id="7" name="Text Placeholder 7">
            <a:extLst>
              <a:ext uri="{FF2B5EF4-FFF2-40B4-BE49-F238E27FC236}">
                <a16:creationId xmlns:a16="http://schemas.microsoft.com/office/drawing/2014/main" id="{CD288674-9244-DFB1-4F18-41D6F9EA8CCF}"/>
              </a:ext>
            </a:extLst>
          </p:cNvPr>
          <p:cNvSpPr>
            <a:spLocks noGrp="1"/>
          </p:cNvSpPr>
          <p:nvPr>
            <p:ph type="body" sz="quarter" idx="14"/>
          </p:nvPr>
        </p:nvSpPr>
        <p:spPr>
          <a:xfrm>
            <a:off x="1130338" y="2488491"/>
            <a:ext cx="4802003" cy="392928"/>
          </a:xfrm>
        </p:spPr>
        <p:txBody>
          <a:bodyPr/>
          <a:lstStyle>
            <a:lvl1pPr marL="0" indent="0">
              <a:buNone/>
              <a:defRPr>
                <a:latin typeface="+mj-lt"/>
              </a:defRPr>
            </a:lvl1pPr>
          </a:lstStyle>
          <a:p>
            <a:pPr lvl="0"/>
            <a:r>
              <a:rPr lang="en-US"/>
              <a:t>Click to edit Master text styles</a:t>
            </a:r>
          </a:p>
        </p:txBody>
      </p:sp>
    </p:spTree>
    <p:extLst>
      <p:ext uri="{BB962C8B-B14F-4D97-AF65-F5344CB8AC3E}">
        <p14:creationId xmlns:p14="http://schemas.microsoft.com/office/powerpoint/2010/main" val="3703635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Forside #2">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6684B97D-2F2A-9F9D-94C9-8B83BB38616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34308"/>
            <a:ext cx="12192000" cy="8321969"/>
          </a:xfrm>
          <a:prstGeom prst="rect">
            <a:avLst/>
          </a:prstGeom>
        </p:spPr>
      </p:pic>
      <p:sp>
        <p:nvSpPr>
          <p:cNvPr id="2" name="Title 1"/>
          <p:cNvSpPr>
            <a:spLocks noGrp="1"/>
          </p:cNvSpPr>
          <p:nvPr>
            <p:ph type="ctrTitle"/>
          </p:nvPr>
        </p:nvSpPr>
        <p:spPr>
          <a:xfrm>
            <a:off x="1126907" y="541484"/>
            <a:ext cx="4468506" cy="2114138"/>
          </a:xfrm>
        </p:spPr>
        <p:txBody>
          <a:bodyPr anchor="b"/>
          <a:lstStyle>
            <a:lvl1pPr algn="l">
              <a:defRPr sz="4751">
                <a:solidFill>
                  <a:schemeClr val="bg2"/>
                </a:solidFill>
              </a:defRPr>
            </a:lvl1pPr>
          </a:lstStyle>
          <a:p>
            <a:r>
              <a:rPr lang="en-US"/>
              <a:t>Click to edit Master title style</a:t>
            </a:r>
          </a:p>
        </p:txBody>
      </p:sp>
      <p:sp>
        <p:nvSpPr>
          <p:cNvPr id="3" name="Subtitle 2"/>
          <p:cNvSpPr>
            <a:spLocks noGrp="1"/>
          </p:cNvSpPr>
          <p:nvPr>
            <p:ph type="subTitle" idx="1"/>
          </p:nvPr>
        </p:nvSpPr>
        <p:spPr>
          <a:xfrm>
            <a:off x="1126907" y="2819895"/>
            <a:ext cx="4468506" cy="314193"/>
          </a:xfrm>
        </p:spPr>
        <p:txBody>
          <a:bodyPr/>
          <a:lstStyle>
            <a:lvl1pPr marL="0" indent="0" algn="l">
              <a:buNone/>
              <a:defRPr sz="1750">
                <a:solidFill>
                  <a:schemeClr val="bg2"/>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26907" y="3178004"/>
            <a:ext cx="4468506" cy="250996"/>
          </a:xfrm>
        </p:spPr>
        <p:txBody>
          <a:bodyPr lIns="0" tIns="0" rIns="0" bIns="0" anchor="t"/>
          <a:lstStyle>
            <a:lvl1pPr>
              <a:defRPr sz="1250">
                <a:solidFill>
                  <a:schemeClr val="bg2"/>
                </a:solidFill>
              </a:defRPr>
            </a:lvl1pPr>
          </a:lstStyle>
          <a:p>
            <a:endParaRPr lang="nb-NO"/>
          </a:p>
        </p:txBody>
      </p:sp>
      <p:pic>
        <p:nvPicPr>
          <p:cNvPr id="11" name="Graphic 10">
            <a:extLst>
              <a:ext uri="{FF2B5EF4-FFF2-40B4-BE49-F238E27FC236}">
                <a16:creationId xmlns:a16="http://schemas.microsoft.com/office/drawing/2014/main" id="{76B7A359-D36A-6642-E457-0077BDB4F4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52426" y="5035006"/>
            <a:ext cx="2464697" cy="712013"/>
          </a:xfrm>
          <a:prstGeom prst="rect">
            <a:avLst/>
          </a:prstGeom>
        </p:spPr>
      </p:pic>
    </p:spTree>
    <p:extLst>
      <p:ext uri="{BB962C8B-B14F-4D97-AF65-F5344CB8AC3E}">
        <p14:creationId xmlns:p14="http://schemas.microsoft.com/office/powerpoint/2010/main" val="3217395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tekst og bilde k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131100"/>
            <a:ext cx="4802003" cy="1231374"/>
          </a:xfrm>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486023"/>
            <a:ext cx="4802003"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CCEECC6B-AB64-CD9C-00D6-7CBA492097CD}"/>
              </a:ext>
            </a:extLst>
          </p:cNvPr>
          <p:cNvSpPr>
            <a:spLocks noGrp="1"/>
          </p:cNvSpPr>
          <p:nvPr>
            <p:ph type="pic" sz="quarter" idx="12"/>
          </p:nvPr>
        </p:nvSpPr>
        <p:spPr>
          <a:xfrm>
            <a:off x="6473832" y="1203297"/>
            <a:ext cx="5718168" cy="4512364"/>
          </a:xfr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2184710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mellomtittel, tekst og bilde k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131100"/>
            <a:ext cx="4802003" cy="1231374"/>
          </a:xfrm>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996210"/>
            <a:ext cx="4802003"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CD288674-9244-DFB1-4F18-41D6F9EA8CCF}"/>
              </a:ext>
            </a:extLst>
          </p:cNvPr>
          <p:cNvSpPr>
            <a:spLocks noGrp="1"/>
          </p:cNvSpPr>
          <p:nvPr>
            <p:ph type="body" sz="quarter" idx="14"/>
          </p:nvPr>
        </p:nvSpPr>
        <p:spPr>
          <a:xfrm>
            <a:off x="1130338" y="2488491"/>
            <a:ext cx="4802003" cy="392928"/>
          </a:xfrm>
        </p:spPr>
        <p:txBody>
          <a:bodyPr/>
          <a:lstStyle>
            <a:lvl1pPr marL="0" indent="0">
              <a:buNone/>
              <a:defRPr>
                <a:latin typeface="+mj-lt"/>
              </a:defRPr>
            </a:lvl1pPr>
          </a:lstStyle>
          <a:p>
            <a:pPr lvl="0"/>
            <a:r>
              <a:rPr lang="en-US"/>
              <a:t>Click to edit Master text styles</a:t>
            </a:r>
          </a:p>
        </p:txBody>
      </p:sp>
      <p:sp>
        <p:nvSpPr>
          <p:cNvPr id="3" name="Picture Placeholder 7">
            <a:extLst>
              <a:ext uri="{FF2B5EF4-FFF2-40B4-BE49-F238E27FC236}">
                <a16:creationId xmlns:a16="http://schemas.microsoft.com/office/drawing/2014/main" id="{2BA734E7-6354-C55B-210E-3B8D4C13B86E}"/>
              </a:ext>
            </a:extLst>
          </p:cNvPr>
          <p:cNvSpPr>
            <a:spLocks noGrp="1"/>
          </p:cNvSpPr>
          <p:nvPr>
            <p:ph type="pic" sz="quarter" idx="12"/>
          </p:nvPr>
        </p:nvSpPr>
        <p:spPr>
          <a:xfrm>
            <a:off x="6473832" y="1203297"/>
            <a:ext cx="5718168" cy="4512364"/>
          </a:xfr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1712834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tekst og tre bi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131100"/>
            <a:ext cx="4802003" cy="1231374"/>
          </a:xfrm>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486023"/>
            <a:ext cx="4802003"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CCEECC6B-AB64-CD9C-00D6-7CBA492097CD}"/>
              </a:ext>
            </a:extLst>
          </p:cNvPr>
          <p:cNvSpPr>
            <a:spLocks noGrp="1"/>
          </p:cNvSpPr>
          <p:nvPr>
            <p:ph type="pic" sz="quarter" idx="12"/>
          </p:nvPr>
        </p:nvSpPr>
        <p:spPr>
          <a:xfrm>
            <a:off x="8820296" y="455665"/>
            <a:ext cx="3371704" cy="3238457"/>
          </a:xfrm>
          <a:solidFill>
            <a:schemeClr val="bg1">
              <a:lumMod val="85000"/>
            </a:schemeClr>
          </a:solidFill>
        </p:spPr>
        <p:txBody>
          <a:bodyPr/>
          <a:lstStyle>
            <a:lvl1pPr marL="0" indent="0">
              <a:buNone/>
              <a:defRPr/>
            </a:lvl1pPr>
          </a:lstStyle>
          <a:p>
            <a:r>
              <a:rPr lang="en-US"/>
              <a:t>Click icon to add picture</a:t>
            </a:r>
            <a:endParaRPr lang="nb-NO"/>
          </a:p>
        </p:txBody>
      </p:sp>
      <p:sp>
        <p:nvSpPr>
          <p:cNvPr id="7" name="Picture Placeholder 7">
            <a:extLst>
              <a:ext uri="{FF2B5EF4-FFF2-40B4-BE49-F238E27FC236}">
                <a16:creationId xmlns:a16="http://schemas.microsoft.com/office/drawing/2014/main" id="{E1CAF6BE-BE73-CBDA-1EC6-89BEDD0D0916}"/>
              </a:ext>
            </a:extLst>
          </p:cNvPr>
          <p:cNvSpPr>
            <a:spLocks noGrp="1"/>
          </p:cNvSpPr>
          <p:nvPr>
            <p:ph type="pic" sz="quarter" idx="13"/>
          </p:nvPr>
        </p:nvSpPr>
        <p:spPr>
          <a:xfrm>
            <a:off x="7137886" y="4152063"/>
            <a:ext cx="4606464" cy="2705937"/>
          </a:xfrm>
          <a:solidFill>
            <a:schemeClr val="bg1">
              <a:lumMod val="85000"/>
            </a:schemeClr>
          </a:solidFill>
        </p:spPr>
        <p:txBody>
          <a:bodyPr/>
          <a:lstStyle>
            <a:lvl1pPr marL="0" indent="0">
              <a:buNone/>
              <a:defRPr/>
            </a:lvl1pPr>
          </a:lstStyle>
          <a:p>
            <a:r>
              <a:rPr lang="en-US"/>
              <a:t>Click icon to add picture</a:t>
            </a:r>
            <a:endParaRPr lang="nb-NO"/>
          </a:p>
        </p:txBody>
      </p:sp>
      <p:sp>
        <p:nvSpPr>
          <p:cNvPr id="9" name="Picture Placeholder 7">
            <a:extLst>
              <a:ext uri="{FF2B5EF4-FFF2-40B4-BE49-F238E27FC236}">
                <a16:creationId xmlns:a16="http://schemas.microsoft.com/office/drawing/2014/main" id="{EF4AEC56-4F9B-AF83-9D13-10082EE2890F}"/>
              </a:ext>
            </a:extLst>
          </p:cNvPr>
          <p:cNvSpPr>
            <a:spLocks noGrp="1"/>
          </p:cNvSpPr>
          <p:nvPr>
            <p:ph type="pic" sz="quarter" idx="14"/>
          </p:nvPr>
        </p:nvSpPr>
        <p:spPr>
          <a:xfrm>
            <a:off x="6491298" y="1205123"/>
            <a:ext cx="1895805" cy="2488999"/>
          </a:xfr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1662617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mellomtittel, tekst og tre bi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131100"/>
            <a:ext cx="4802003" cy="1231374"/>
          </a:xfrm>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8" name="Picture Placeholder 7">
            <a:extLst>
              <a:ext uri="{FF2B5EF4-FFF2-40B4-BE49-F238E27FC236}">
                <a16:creationId xmlns:a16="http://schemas.microsoft.com/office/drawing/2014/main" id="{CCEECC6B-AB64-CD9C-00D6-7CBA492097CD}"/>
              </a:ext>
            </a:extLst>
          </p:cNvPr>
          <p:cNvSpPr>
            <a:spLocks noGrp="1"/>
          </p:cNvSpPr>
          <p:nvPr>
            <p:ph type="pic" sz="quarter" idx="12"/>
          </p:nvPr>
        </p:nvSpPr>
        <p:spPr>
          <a:xfrm>
            <a:off x="8820296" y="455665"/>
            <a:ext cx="3371704" cy="3238457"/>
          </a:xfrm>
          <a:solidFill>
            <a:schemeClr val="bg1">
              <a:lumMod val="85000"/>
            </a:schemeClr>
          </a:solidFill>
        </p:spPr>
        <p:txBody>
          <a:bodyPr/>
          <a:lstStyle>
            <a:lvl1pPr marL="0" indent="0">
              <a:buNone/>
              <a:defRPr/>
            </a:lvl1pPr>
          </a:lstStyle>
          <a:p>
            <a:r>
              <a:rPr lang="en-US"/>
              <a:t>Click icon to add picture</a:t>
            </a:r>
            <a:endParaRPr lang="nb-NO"/>
          </a:p>
        </p:txBody>
      </p:sp>
      <p:sp>
        <p:nvSpPr>
          <p:cNvPr id="7" name="Picture Placeholder 7">
            <a:extLst>
              <a:ext uri="{FF2B5EF4-FFF2-40B4-BE49-F238E27FC236}">
                <a16:creationId xmlns:a16="http://schemas.microsoft.com/office/drawing/2014/main" id="{E1CAF6BE-BE73-CBDA-1EC6-89BEDD0D0916}"/>
              </a:ext>
            </a:extLst>
          </p:cNvPr>
          <p:cNvSpPr>
            <a:spLocks noGrp="1"/>
          </p:cNvSpPr>
          <p:nvPr>
            <p:ph type="pic" sz="quarter" idx="13"/>
          </p:nvPr>
        </p:nvSpPr>
        <p:spPr>
          <a:xfrm>
            <a:off x="7137886" y="4152063"/>
            <a:ext cx="4606464" cy="2705937"/>
          </a:xfrm>
          <a:solidFill>
            <a:schemeClr val="bg1">
              <a:lumMod val="85000"/>
            </a:schemeClr>
          </a:solidFill>
        </p:spPr>
        <p:txBody>
          <a:bodyPr/>
          <a:lstStyle>
            <a:lvl1pPr marL="0" indent="0">
              <a:buNone/>
              <a:defRPr/>
            </a:lvl1pPr>
          </a:lstStyle>
          <a:p>
            <a:r>
              <a:rPr lang="en-US"/>
              <a:t>Click icon to add picture</a:t>
            </a:r>
            <a:endParaRPr lang="nb-NO"/>
          </a:p>
        </p:txBody>
      </p:sp>
      <p:sp>
        <p:nvSpPr>
          <p:cNvPr id="9" name="Picture Placeholder 7">
            <a:extLst>
              <a:ext uri="{FF2B5EF4-FFF2-40B4-BE49-F238E27FC236}">
                <a16:creationId xmlns:a16="http://schemas.microsoft.com/office/drawing/2014/main" id="{EF4AEC56-4F9B-AF83-9D13-10082EE2890F}"/>
              </a:ext>
            </a:extLst>
          </p:cNvPr>
          <p:cNvSpPr>
            <a:spLocks noGrp="1"/>
          </p:cNvSpPr>
          <p:nvPr>
            <p:ph type="pic" sz="quarter" idx="14"/>
          </p:nvPr>
        </p:nvSpPr>
        <p:spPr>
          <a:xfrm>
            <a:off x="6491298" y="1205123"/>
            <a:ext cx="1895805" cy="2488999"/>
          </a:xfrm>
          <a:solidFill>
            <a:schemeClr val="bg1">
              <a:lumMod val="85000"/>
            </a:schemeClr>
          </a:solidFill>
        </p:spPr>
        <p:txBody>
          <a:bodyPr/>
          <a:lstStyle>
            <a:lvl1pPr marL="0" indent="0">
              <a:buNone/>
              <a:defRPr/>
            </a:lvl1pPr>
          </a:lstStyle>
          <a:p>
            <a:r>
              <a:rPr lang="en-US"/>
              <a:t>Click icon to add picture</a:t>
            </a:r>
            <a:endParaRPr lang="nb-NO"/>
          </a:p>
        </p:txBody>
      </p:sp>
      <p:sp>
        <p:nvSpPr>
          <p:cNvPr id="3" name="Content Placeholder 3">
            <a:extLst>
              <a:ext uri="{FF2B5EF4-FFF2-40B4-BE49-F238E27FC236}">
                <a16:creationId xmlns:a16="http://schemas.microsoft.com/office/drawing/2014/main" id="{7FCC1457-3895-EC79-45C6-46D3401573C2}"/>
              </a:ext>
            </a:extLst>
          </p:cNvPr>
          <p:cNvSpPr>
            <a:spLocks noGrp="1"/>
          </p:cNvSpPr>
          <p:nvPr>
            <p:ph sz="half" idx="2"/>
          </p:nvPr>
        </p:nvSpPr>
        <p:spPr>
          <a:xfrm>
            <a:off x="1130338" y="2996210"/>
            <a:ext cx="4802003"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7">
            <a:extLst>
              <a:ext uri="{FF2B5EF4-FFF2-40B4-BE49-F238E27FC236}">
                <a16:creationId xmlns:a16="http://schemas.microsoft.com/office/drawing/2014/main" id="{D2472DAA-2BCE-503D-5CD0-B5A815A94AB4}"/>
              </a:ext>
            </a:extLst>
          </p:cNvPr>
          <p:cNvSpPr>
            <a:spLocks noGrp="1"/>
          </p:cNvSpPr>
          <p:nvPr>
            <p:ph type="body" sz="quarter" idx="15"/>
          </p:nvPr>
        </p:nvSpPr>
        <p:spPr>
          <a:xfrm>
            <a:off x="1130338" y="2488491"/>
            <a:ext cx="4802003" cy="392928"/>
          </a:xfrm>
        </p:spPr>
        <p:txBody>
          <a:bodyPr/>
          <a:lstStyle>
            <a:lvl1pPr marL="0" indent="0">
              <a:buNone/>
              <a:defRPr>
                <a:latin typeface="+mj-lt"/>
              </a:defRPr>
            </a:lvl1pPr>
          </a:lstStyle>
          <a:p>
            <a:pPr lvl="0"/>
            <a:r>
              <a:rPr lang="en-US"/>
              <a:t>Click to edit Master text styles</a:t>
            </a:r>
          </a:p>
        </p:txBody>
      </p:sp>
    </p:spTree>
    <p:extLst>
      <p:ext uri="{BB962C8B-B14F-4D97-AF65-F5344CB8AC3E}">
        <p14:creationId xmlns:p14="http://schemas.microsoft.com/office/powerpoint/2010/main" val="857513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9" y="1203297"/>
            <a:ext cx="3042155" cy="466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7">
            <a:extLst>
              <a:ext uri="{FF2B5EF4-FFF2-40B4-BE49-F238E27FC236}">
                <a16:creationId xmlns:a16="http://schemas.microsoft.com/office/drawing/2014/main" id="{2BA734E7-6354-C55B-210E-3B8D4C13B86E}"/>
              </a:ext>
            </a:extLst>
          </p:cNvPr>
          <p:cNvSpPr>
            <a:spLocks noGrp="1"/>
          </p:cNvSpPr>
          <p:nvPr>
            <p:ph type="pic" sz="quarter" idx="12"/>
          </p:nvPr>
        </p:nvSpPr>
        <p:spPr>
          <a:xfrm>
            <a:off x="4957656" y="445220"/>
            <a:ext cx="6786695" cy="5980386"/>
          </a:xfr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2107932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ellomtittel, tekst og bild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9" y="1708682"/>
            <a:ext cx="3042155" cy="41575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7">
            <a:extLst>
              <a:ext uri="{FF2B5EF4-FFF2-40B4-BE49-F238E27FC236}">
                <a16:creationId xmlns:a16="http://schemas.microsoft.com/office/drawing/2014/main" id="{2BA734E7-6354-C55B-210E-3B8D4C13B86E}"/>
              </a:ext>
            </a:extLst>
          </p:cNvPr>
          <p:cNvSpPr>
            <a:spLocks noGrp="1"/>
          </p:cNvSpPr>
          <p:nvPr>
            <p:ph type="pic" sz="quarter" idx="12"/>
          </p:nvPr>
        </p:nvSpPr>
        <p:spPr>
          <a:xfrm>
            <a:off x="4957656" y="445220"/>
            <a:ext cx="6786695" cy="5980386"/>
          </a:xfrm>
          <a:solidFill>
            <a:schemeClr val="bg1">
              <a:lumMod val="85000"/>
            </a:schemeClr>
          </a:solidFill>
        </p:spPr>
        <p:txBody>
          <a:bodyPr/>
          <a:lstStyle>
            <a:lvl1pPr marL="0" indent="0">
              <a:buNone/>
              <a:defRPr/>
            </a:lvl1pPr>
          </a:lstStyle>
          <a:p>
            <a:r>
              <a:rPr lang="en-US"/>
              <a:t>Click icon to add picture</a:t>
            </a:r>
            <a:endParaRPr lang="nb-NO"/>
          </a:p>
        </p:txBody>
      </p:sp>
      <p:sp>
        <p:nvSpPr>
          <p:cNvPr id="7" name="Text Placeholder 7">
            <a:extLst>
              <a:ext uri="{FF2B5EF4-FFF2-40B4-BE49-F238E27FC236}">
                <a16:creationId xmlns:a16="http://schemas.microsoft.com/office/drawing/2014/main" id="{5F33EAAC-DC10-4F2D-C2A1-E5B9972D7760}"/>
              </a:ext>
            </a:extLst>
          </p:cNvPr>
          <p:cNvSpPr>
            <a:spLocks noGrp="1"/>
          </p:cNvSpPr>
          <p:nvPr>
            <p:ph type="body" sz="quarter" idx="15"/>
          </p:nvPr>
        </p:nvSpPr>
        <p:spPr>
          <a:xfrm>
            <a:off x="1130339" y="1207457"/>
            <a:ext cx="3042155" cy="392928"/>
          </a:xfrm>
        </p:spPr>
        <p:txBody>
          <a:bodyPr/>
          <a:lstStyle>
            <a:lvl1pPr marL="0" indent="0">
              <a:buNone/>
              <a:defRPr>
                <a:latin typeface="+mj-lt"/>
              </a:defRPr>
            </a:lvl1pPr>
          </a:lstStyle>
          <a:p>
            <a:pPr lvl="0"/>
            <a:r>
              <a:rPr lang="en-US"/>
              <a:t>Click to edit Master text styles</a:t>
            </a:r>
          </a:p>
        </p:txBody>
      </p:sp>
    </p:spTree>
    <p:extLst>
      <p:ext uri="{BB962C8B-B14F-4D97-AF65-F5344CB8AC3E}">
        <p14:creationId xmlns:p14="http://schemas.microsoft.com/office/powerpoint/2010/main" val="1586598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tel, tekst og tabe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600386"/>
            <a:ext cx="9928123" cy="625714"/>
          </a:xfrm>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486023"/>
            <a:ext cx="4802003"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able Placeholder 8">
            <a:extLst>
              <a:ext uri="{FF2B5EF4-FFF2-40B4-BE49-F238E27FC236}">
                <a16:creationId xmlns:a16="http://schemas.microsoft.com/office/drawing/2014/main" id="{2BC275DC-EB41-E1F6-C50B-417612313A9B}"/>
              </a:ext>
            </a:extLst>
          </p:cNvPr>
          <p:cNvSpPr>
            <a:spLocks noGrp="1"/>
          </p:cNvSpPr>
          <p:nvPr>
            <p:ph type="tbl" sz="quarter" idx="12"/>
          </p:nvPr>
        </p:nvSpPr>
        <p:spPr>
          <a:xfrm>
            <a:off x="6461799" y="2486022"/>
            <a:ext cx="4596578" cy="3380213"/>
          </a:xfrm>
        </p:spPr>
        <p:txBody>
          <a:bodyPr/>
          <a:lstStyle/>
          <a:p>
            <a:r>
              <a:rPr lang="en-US"/>
              <a:t>Click icon to add table</a:t>
            </a:r>
            <a:endParaRPr lang="nb-NO"/>
          </a:p>
        </p:txBody>
      </p:sp>
    </p:spTree>
    <p:extLst>
      <p:ext uri="{BB962C8B-B14F-4D97-AF65-F5344CB8AC3E}">
        <p14:creationId xmlns:p14="http://schemas.microsoft.com/office/powerpoint/2010/main" val="3336332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tel, mellomtittel, tekst og tabe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600386"/>
            <a:ext cx="9928123" cy="625714"/>
          </a:xfrm>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996210"/>
            <a:ext cx="4802003"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able Placeholder 8">
            <a:extLst>
              <a:ext uri="{FF2B5EF4-FFF2-40B4-BE49-F238E27FC236}">
                <a16:creationId xmlns:a16="http://schemas.microsoft.com/office/drawing/2014/main" id="{2BC275DC-EB41-E1F6-C50B-417612313A9B}"/>
              </a:ext>
            </a:extLst>
          </p:cNvPr>
          <p:cNvSpPr>
            <a:spLocks noGrp="1"/>
          </p:cNvSpPr>
          <p:nvPr>
            <p:ph type="tbl" sz="quarter" idx="12"/>
          </p:nvPr>
        </p:nvSpPr>
        <p:spPr>
          <a:xfrm>
            <a:off x="6461799" y="2486022"/>
            <a:ext cx="4596578" cy="3380213"/>
          </a:xfrm>
        </p:spPr>
        <p:txBody>
          <a:bodyPr/>
          <a:lstStyle/>
          <a:p>
            <a:r>
              <a:rPr lang="en-US"/>
              <a:t>Click icon to add table</a:t>
            </a:r>
            <a:endParaRPr lang="nb-NO"/>
          </a:p>
        </p:txBody>
      </p:sp>
      <p:sp>
        <p:nvSpPr>
          <p:cNvPr id="7" name="Text Placeholder 7">
            <a:extLst>
              <a:ext uri="{FF2B5EF4-FFF2-40B4-BE49-F238E27FC236}">
                <a16:creationId xmlns:a16="http://schemas.microsoft.com/office/drawing/2014/main" id="{969700E1-50BA-A425-B338-CDD39B4F91D1}"/>
              </a:ext>
            </a:extLst>
          </p:cNvPr>
          <p:cNvSpPr>
            <a:spLocks noGrp="1"/>
          </p:cNvSpPr>
          <p:nvPr>
            <p:ph type="body" sz="quarter" idx="15"/>
          </p:nvPr>
        </p:nvSpPr>
        <p:spPr>
          <a:xfrm>
            <a:off x="1130338" y="2486022"/>
            <a:ext cx="4802003" cy="392928"/>
          </a:xfrm>
        </p:spPr>
        <p:txBody>
          <a:bodyPr/>
          <a:lstStyle>
            <a:lvl1pPr marL="0" indent="0">
              <a:buNone/>
              <a:defRPr>
                <a:latin typeface="+mj-lt"/>
              </a:defRPr>
            </a:lvl1pPr>
          </a:lstStyle>
          <a:p>
            <a:pPr lvl="0"/>
            <a:r>
              <a:rPr lang="en-US"/>
              <a:t>Click to edit Master text styles</a:t>
            </a:r>
          </a:p>
        </p:txBody>
      </p:sp>
    </p:spTree>
    <p:extLst>
      <p:ext uri="{BB962C8B-B14F-4D97-AF65-F5344CB8AC3E}">
        <p14:creationId xmlns:p14="http://schemas.microsoft.com/office/powerpoint/2010/main" val="7479896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tel, tekst og tabell st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600386"/>
            <a:ext cx="9928123" cy="625714"/>
          </a:xfrm>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9" y="2486023"/>
            <a:ext cx="3042155"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able Placeholder 8">
            <a:extLst>
              <a:ext uri="{FF2B5EF4-FFF2-40B4-BE49-F238E27FC236}">
                <a16:creationId xmlns:a16="http://schemas.microsoft.com/office/drawing/2014/main" id="{2BC275DC-EB41-E1F6-C50B-417612313A9B}"/>
              </a:ext>
            </a:extLst>
          </p:cNvPr>
          <p:cNvSpPr>
            <a:spLocks noGrp="1"/>
          </p:cNvSpPr>
          <p:nvPr>
            <p:ph type="tbl" sz="quarter" idx="12"/>
          </p:nvPr>
        </p:nvSpPr>
        <p:spPr>
          <a:xfrm>
            <a:off x="4584629" y="2486022"/>
            <a:ext cx="6473748" cy="3380213"/>
          </a:xfrm>
        </p:spPr>
        <p:txBody>
          <a:bodyPr/>
          <a:lstStyle/>
          <a:p>
            <a:r>
              <a:rPr lang="en-US"/>
              <a:t>Click icon to add table</a:t>
            </a:r>
            <a:endParaRPr lang="nb-NO"/>
          </a:p>
        </p:txBody>
      </p:sp>
    </p:spTree>
    <p:extLst>
      <p:ext uri="{BB962C8B-B14F-4D97-AF65-F5344CB8AC3E}">
        <p14:creationId xmlns:p14="http://schemas.microsoft.com/office/powerpoint/2010/main" val="3419590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tel, mellomtittel, tekst og tabell st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600386"/>
            <a:ext cx="9928123" cy="625714"/>
          </a:xfrm>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9" name="Table Placeholder 8">
            <a:extLst>
              <a:ext uri="{FF2B5EF4-FFF2-40B4-BE49-F238E27FC236}">
                <a16:creationId xmlns:a16="http://schemas.microsoft.com/office/drawing/2014/main" id="{2BC275DC-EB41-E1F6-C50B-417612313A9B}"/>
              </a:ext>
            </a:extLst>
          </p:cNvPr>
          <p:cNvSpPr>
            <a:spLocks noGrp="1"/>
          </p:cNvSpPr>
          <p:nvPr>
            <p:ph type="tbl" sz="quarter" idx="12"/>
          </p:nvPr>
        </p:nvSpPr>
        <p:spPr>
          <a:xfrm>
            <a:off x="4584629" y="2486022"/>
            <a:ext cx="6473748" cy="3380213"/>
          </a:xfrm>
        </p:spPr>
        <p:txBody>
          <a:bodyPr/>
          <a:lstStyle/>
          <a:p>
            <a:r>
              <a:rPr lang="en-US"/>
              <a:t>Click icon to add table</a:t>
            </a:r>
            <a:endParaRPr lang="nb-NO"/>
          </a:p>
        </p:txBody>
      </p:sp>
      <p:sp>
        <p:nvSpPr>
          <p:cNvPr id="3" name="Content Placeholder 3">
            <a:extLst>
              <a:ext uri="{FF2B5EF4-FFF2-40B4-BE49-F238E27FC236}">
                <a16:creationId xmlns:a16="http://schemas.microsoft.com/office/drawing/2014/main" id="{A2D4A112-6AEC-6A06-1BBF-C346F2D848AF}"/>
              </a:ext>
            </a:extLst>
          </p:cNvPr>
          <p:cNvSpPr>
            <a:spLocks noGrp="1"/>
          </p:cNvSpPr>
          <p:nvPr>
            <p:ph sz="half" idx="13"/>
          </p:nvPr>
        </p:nvSpPr>
        <p:spPr>
          <a:xfrm>
            <a:off x="1130339" y="2996210"/>
            <a:ext cx="3042155"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7">
            <a:extLst>
              <a:ext uri="{FF2B5EF4-FFF2-40B4-BE49-F238E27FC236}">
                <a16:creationId xmlns:a16="http://schemas.microsoft.com/office/drawing/2014/main" id="{AF8611DC-E43D-2D65-87D5-0FE9A43079A6}"/>
              </a:ext>
            </a:extLst>
          </p:cNvPr>
          <p:cNvSpPr>
            <a:spLocks noGrp="1"/>
          </p:cNvSpPr>
          <p:nvPr>
            <p:ph type="body" sz="quarter" idx="15"/>
          </p:nvPr>
        </p:nvSpPr>
        <p:spPr>
          <a:xfrm>
            <a:off x="1130339" y="2486022"/>
            <a:ext cx="3042155" cy="392928"/>
          </a:xfrm>
        </p:spPr>
        <p:txBody>
          <a:bodyPr/>
          <a:lstStyle>
            <a:lvl1pPr marL="0" indent="0">
              <a:buNone/>
              <a:defRPr>
                <a:latin typeface="+mj-lt"/>
              </a:defRPr>
            </a:lvl1pPr>
          </a:lstStyle>
          <a:p>
            <a:pPr lvl="0"/>
            <a:r>
              <a:rPr lang="en-US"/>
              <a:t>Click to edit Master text styles</a:t>
            </a:r>
          </a:p>
        </p:txBody>
      </p:sp>
    </p:spTree>
    <p:extLst>
      <p:ext uri="{BB962C8B-B14F-4D97-AF65-F5344CB8AC3E}">
        <p14:creationId xmlns:p14="http://schemas.microsoft.com/office/powerpoint/2010/main" val="2624081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Forside #3">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B00975F-7D2C-3532-A8A9-050A3ABBED4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234307"/>
            <a:ext cx="12192001" cy="8321968"/>
          </a:xfrm>
          <a:prstGeom prst="rect">
            <a:avLst/>
          </a:prstGeom>
        </p:spPr>
      </p:pic>
      <p:sp>
        <p:nvSpPr>
          <p:cNvPr id="2" name="Title 1"/>
          <p:cNvSpPr>
            <a:spLocks noGrp="1"/>
          </p:cNvSpPr>
          <p:nvPr>
            <p:ph type="ctrTitle"/>
          </p:nvPr>
        </p:nvSpPr>
        <p:spPr>
          <a:xfrm>
            <a:off x="1126907" y="541484"/>
            <a:ext cx="4468506" cy="2114138"/>
          </a:xfrm>
        </p:spPr>
        <p:txBody>
          <a:bodyPr anchor="b"/>
          <a:lstStyle>
            <a:lvl1pPr algn="l">
              <a:defRPr sz="4751">
                <a:solidFill>
                  <a:schemeClr val="bg2"/>
                </a:solidFill>
              </a:defRPr>
            </a:lvl1pPr>
          </a:lstStyle>
          <a:p>
            <a:r>
              <a:rPr lang="en-US"/>
              <a:t>Click to edit Master title style</a:t>
            </a:r>
          </a:p>
        </p:txBody>
      </p:sp>
      <p:sp>
        <p:nvSpPr>
          <p:cNvPr id="3" name="Subtitle 2"/>
          <p:cNvSpPr>
            <a:spLocks noGrp="1"/>
          </p:cNvSpPr>
          <p:nvPr>
            <p:ph type="subTitle" idx="1"/>
          </p:nvPr>
        </p:nvSpPr>
        <p:spPr>
          <a:xfrm>
            <a:off x="1126907" y="2819895"/>
            <a:ext cx="4468506" cy="314193"/>
          </a:xfrm>
        </p:spPr>
        <p:txBody>
          <a:bodyPr/>
          <a:lstStyle>
            <a:lvl1pPr marL="0" indent="0" algn="l">
              <a:buNone/>
              <a:defRPr sz="1750">
                <a:solidFill>
                  <a:schemeClr val="bg2"/>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26907" y="3178004"/>
            <a:ext cx="4468506" cy="250996"/>
          </a:xfrm>
        </p:spPr>
        <p:txBody>
          <a:bodyPr lIns="0" tIns="0" rIns="0" bIns="0" anchor="t"/>
          <a:lstStyle>
            <a:lvl1pPr>
              <a:defRPr sz="1250">
                <a:solidFill>
                  <a:schemeClr val="bg2"/>
                </a:solidFill>
              </a:defRPr>
            </a:lvl1pPr>
          </a:lstStyle>
          <a:p>
            <a:endParaRPr lang="nb-NO"/>
          </a:p>
        </p:txBody>
      </p:sp>
      <p:pic>
        <p:nvPicPr>
          <p:cNvPr id="8" name="Graphic 7">
            <a:extLst>
              <a:ext uri="{FF2B5EF4-FFF2-40B4-BE49-F238E27FC236}">
                <a16:creationId xmlns:a16="http://schemas.microsoft.com/office/drawing/2014/main" id="{24F6E637-60E3-14C6-C532-FCA5B5347F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52426" y="5035006"/>
            <a:ext cx="2464697" cy="712013"/>
          </a:xfrm>
          <a:prstGeom prst="rect">
            <a:avLst/>
          </a:prstGeom>
        </p:spPr>
      </p:pic>
    </p:spTree>
    <p:extLst>
      <p:ext uri="{BB962C8B-B14F-4D97-AF65-F5344CB8AC3E}">
        <p14:creationId xmlns:p14="http://schemas.microsoft.com/office/powerpoint/2010/main" val="3175047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tel, tekst og diagr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131099"/>
            <a:ext cx="4802003" cy="1095001"/>
          </a:xfrm>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486023"/>
            <a:ext cx="4802003"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6">
            <a:extLst>
              <a:ext uri="{FF2B5EF4-FFF2-40B4-BE49-F238E27FC236}">
                <a16:creationId xmlns:a16="http://schemas.microsoft.com/office/drawing/2014/main" id="{ACF5730A-6A5A-00D5-B0F1-26D08F854F8B}"/>
              </a:ext>
            </a:extLst>
          </p:cNvPr>
          <p:cNvSpPr>
            <a:spLocks noGrp="1"/>
          </p:cNvSpPr>
          <p:nvPr>
            <p:ph type="chart" sz="quarter" idx="13"/>
          </p:nvPr>
        </p:nvSpPr>
        <p:spPr>
          <a:xfrm>
            <a:off x="6461799" y="2486023"/>
            <a:ext cx="4596578" cy="3380213"/>
          </a:xfrm>
          <a:prstGeom prst="rect">
            <a:avLst/>
          </a:prstGeom>
        </p:spPr>
        <p:txBody>
          <a:bodyPr lIns="0" tIns="0" rIns="0" bIns="0"/>
          <a:lstStyle/>
          <a:p>
            <a:r>
              <a:rPr lang="en-US"/>
              <a:t>Click icon to add chart</a:t>
            </a:r>
            <a:endParaRPr lang="nb-NO"/>
          </a:p>
        </p:txBody>
      </p:sp>
    </p:spTree>
    <p:extLst>
      <p:ext uri="{BB962C8B-B14F-4D97-AF65-F5344CB8AC3E}">
        <p14:creationId xmlns:p14="http://schemas.microsoft.com/office/powerpoint/2010/main" val="2167886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tel, tekst og diagr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131099"/>
            <a:ext cx="4802002" cy="1095001"/>
          </a:xfrm>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a:p>
        </p:txBody>
      </p:sp>
      <p:sp>
        <p:nvSpPr>
          <p:cNvPr id="7" name="Chart Placeholder 6">
            <a:extLst>
              <a:ext uri="{FF2B5EF4-FFF2-40B4-BE49-F238E27FC236}">
                <a16:creationId xmlns:a16="http://schemas.microsoft.com/office/drawing/2014/main" id="{ACF5730A-6A5A-00D5-B0F1-26D08F854F8B}"/>
              </a:ext>
            </a:extLst>
          </p:cNvPr>
          <p:cNvSpPr>
            <a:spLocks noGrp="1"/>
          </p:cNvSpPr>
          <p:nvPr>
            <p:ph type="chart" sz="quarter" idx="13"/>
          </p:nvPr>
        </p:nvSpPr>
        <p:spPr>
          <a:xfrm>
            <a:off x="6461799" y="2486023"/>
            <a:ext cx="4596578" cy="3380213"/>
          </a:xfrm>
          <a:prstGeom prst="rect">
            <a:avLst/>
          </a:prstGeom>
        </p:spPr>
        <p:txBody>
          <a:bodyPr lIns="0" tIns="0" rIns="0" bIns="0"/>
          <a:lstStyle/>
          <a:p>
            <a:r>
              <a:rPr lang="en-US"/>
              <a:t>Click icon to add chart</a:t>
            </a:r>
            <a:endParaRPr lang="nb-NO"/>
          </a:p>
        </p:txBody>
      </p:sp>
      <p:sp>
        <p:nvSpPr>
          <p:cNvPr id="3" name="Content Placeholder 3">
            <a:extLst>
              <a:ext uri="{FF2B5EF4-FFF2-40B4-BE49-F238E27FC236}">
                <a16:creationId xmlns:a16="http://schemas.microsoft.com/office/drawing/2014/main" id="{9B6C259B-A93C-88B1-8683-04269E3EAA31}"/>
              </a:ext>
            </a:extLst>
          </p:cNvPr>
          <p:cNvSpPr>
            <a:spLocks noGrp="1"/>
          </p:cNvSpPr>
          <p:nvPr>
            <p:ph sz="half" idx="14"/>
          </p:nvPr>
        </p:nvSpPr>
        <p:spPr>
          <a:xfrm>
            <a:off x="1130339" y="2996210"/>
            <a:ext cx="4802002"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7">
            <a:extLst>
              <a:ext uri="{FF2B5EF4-FFF2-40B4-BE49-F238E27FC236}">
                <a16:creationId xmlns:a16="http://schemas.microsoft.com/office/drawing/2014/main" id="{22ABB780-7D82-A075-4F9E-756E2C9D8CAE}"/>
              </a:ext>
            </a:extLst>
          </p:cNvPr>
          <p:cNvSpPr>
            <a:spLocks noGrp="1"/>
          </p:cNvSpPr>
          <p:nvPr>
            <p:ph type="body" sz="quarter" idx="15"/>
          </p:nvPr>
        </p:nvSpPr>
        <p:spPr>
          <a:xfrm>
            <a:off x="1130339" y="2486022"/>
            <a:ext cx="4802002" cy="392928"/>
          </a:xfrm>
        </p:spPr>
        <p:txBody>
          <a:bodyPr/>
          <a:lstStyle>
            <a:lvl1pPr marL="0" indent="0">
              <a:buNone/>
              <a:defRPr>
                <a:latin typeface="+mj-lt"/>
              </a:defRPr>
            </a:lvl1pPr>
          </a:lstStyle>
          <a:p>
            <a:pPr lvl="0"/>
            <a:r>
              <a:rPr lang="en-US"/>
              <a:t>Click to edit Master text styles</a:t>
            </a:r>
          </a:p>
        </p:txBody>
      </p:sp>
    </p:spTree>
    <p:extLst>
      <p:ext uri="{BB962C8B-B14F-4D97-AF65-F5344CB8AC3E}">
        <p14:creationId xmlns:p14="http://schemas.microsoft.com/office/powerpoint/2010/main" val="32004820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tel og diagr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9EC5B-9405-1CD3-F838-B4DDF916161F}"/>
              </a:ext>
            </a:extLst>
          </p:cNvPr>
          <p:cNvSpPr>
            <a:spLocks noGrp="1"/>
          </p:cNvSpPr>
          <p:nvPr>
            <p:ph type="title"/>
          </p:nvPr>
        </p:nvSpPr>
        <p:spPr>
          <a:xfrm>
            <a:off x="1135949" y="1151214"/>
            <a:ext cx="9920101" cy="340875"/>
          </a:xfrm>
        </p:spPr>
        <p:txBody>
          <a:bodyPr/>
          <a:lstStyle>
            <a:lvl1pPr>
              <a:defRPr sz="1500"/>
            </a:lvl1pPr>
          </a:lstStyle>
          <a:p>
            <a:r>
              <a:rPr lang="en-US"/>
              <a:t>Click to edit Master title style</a:t>
            </a:r>
            <a:endParaRPr lang="nb-NO"/>
          </a:p>
        </p:txBody>
      </p:sp>
      <p:sp>
        <p:nvSpPr>
          <p:cNvPr id="4" name="Footer Placeholder 3">
            <a:extLst>
              <a:ext uri="{FF2B5EF4-FFF2-40B4-BE49-F238E27FC236}">
                <a16:creationId xmlns:a16="http://schemas.microsoft.com/office/drawing/2014/main" id="{8112ABA5-6745-416B-A671-596AAFD86B2E}"/>
              </a:ext>
            </a:extLst>
          </p:cNvPr>
          <p:cNvSpPr>
            <a:spLocks noGrp="1"/>
          </p:cNvSpPr>
          <p:nvPr>
            <p:ph type="ftr" sz="quarter" idx="11"/>
          </p:nvPr>
        </p:nvSpPr>
        <p:spPr/>
        <p:txBody>
          <a:bodyPr/>
          <a:lstStyle/>
          <a:p>
            <a:endParaRPr lang="nb-NO"/>
          </a:p>
        </p:txBody>
      </p:sp>
      <p:sp>
        <p:nvSpPr>
          <p:cNvPr id="9" name="Chart Placeholder 8">
            <a:extLst>
              <a:ext uri="{FF2B5EF4-FFF2-40B4-BE49-F238E27FC236}">
                <a16:creationId xmlns:a16="http://schemas.microsoft.com/office/drawing/2014/main" id="{F2FC71FD-FD29-A4AB-E480-98BC0BD869FC}"/>
              </a:ext>
            </a:extLst>
          </p:cNvPr>
          <p:cNvSpPr>
            <a:spLocks noGrp="1"/>
          </p:cNvSpPr>
          <p:nvPr>
            <p:ph type="chart" sz="quarter" idx="12"/>
          </p:nvPr>
        </p:nvSpPr>
        <p:spPr>
          <a:xfrm>
            <a:off x="1136004" y="1786407"/>
            <a:ext cx="9919992" cy="4079828"/>
          </a:xfrm>
        </p:spPr>
        <p:txBody>
          <a:bodyPr/>
          <a:lstStyle>
            <a:lvl1pPr marL="0" indent="0">
              <a:buNone/>
              <a:defRPr/>
            </a:lvl1pPr>
          </a:lstStyle>
          <a:p>
            <a:r>
              <a:rPr lang="en-US"/>
              <a:t>Click icon to add chart</a:t>
            </a:r>
            <a:endParaRPr lang="nb-NO"/>
          </a:p>
        </p:txBody>
      </p:sp>
    </p:spTree>
    <p:extLst>
      <p:ext uri="{BB962C8B-B14F-4D97-AF65-F5344CB8AC3E}">
        <p14:creationId xmlns:p14="http://schemas.microsoft.com/office/powerpoint/2010/main" val="3826317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tel og tabe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9EC5B-9405-1CD3-F838-B4DDF916161F}"/>
              </a:ext>
            </a:extLst>
          </p:cNvPr>
          <p:cNvSpPr>
            <a:spLocks noGrp="1"/>
          </p:cNvSpPr>
          <p:nvPr>
            <p:ph type="title"/>
          </p:nvPr>
        </p:nvSpPr>
        <p:spPr>
          <a:xfrm>
            <a:off x="1135949" y="1151214"/>
            <a:ext cx="9920101" cy="340875"/>
          </a:xfrm>
        </p:spPr>
        <p:txBody>
          <a:bodyPr/>
          <a:lstStyle>
            <a:lvl1pPr>
              <a:defRPr sz="1500"/>
            </a:lvl1pPr>
          </a:lstStyle>
          <a:p>
            <a:r>
              <a:rPr lang="en-US"/>
              <a:t>Click to edit Master title style</a:t>
            </a:r>
            <a:endParaRPr lang="nb-NO"/>
          </a:p>
        </p:txBody>
      </p:sp>
      <p:sp>
        <p:nvSpPr>
          <p:cNvPr id="4" name="Footer Placeholder 3">
            <a:extLst>
              <a:ext uri="{FF2B5EF4-FFF2-40B4-BE49-F238E27FC236}">
                <a16:creationId xmlns:a16="http://schemas.microsoft.com/office/drawing/2014/main" id="{8112ABA5-6745-416B-A671-596AAFD86B2E}"/>
              </a:ext>
            </a:extLst>
          </p:cNvPr>
          <p:cNvSpPr>
            <a:spLocks noGrp="1"/>
          </p:cNvSpPr>
          <p:nvPr>
            <p:ph type="ftr" sz="quarter" idx="11"/>
          </p:nvPr>
        </p:nvSpPr>
        <p:spPr/>
        <p:txBody>
          <a:bodyPr/>
          <a:lstStyle/>
          <a:p>
            <a:endParaRPr lang="nb-NO"/>
          </a:p>
        </p:txBody>
      </p:sp>
      <p:sp>
        <p:nvSpPr>
          <p:cNvPr id="3" name="Table Placeholder 2">
            <a:extLst>
              <a:ext uri="{FF2B5EF4-FFF2-40B4-BE49-F238E27FC236}">
                <a16:creationId xmlns:a16="http://schemas.microsoft.com/office/drawing/2014/main" id="{8C073064-E089-E352-A682-595824D61C45}"/>
              </a:ext>
            </a:extLst>
          </p:cNvPr>
          <p:cNvSpPr>
            <a:spLocks noGrp="1"/>
          </p:cNvSpPr>
          <p:nvPr>
            <p:ph type="tbl" sz="quarter" idx="13"/>
          </p:nvPr>
        </p:nvSpPr>
        <p:spPr>
          <a:xfrm>
            <a:off x="1136004" y="1786407"/>
            <a:ext cx="9919992" cy="4079828"/>
          </a:xfrm>
          <a:prstGeom prst="rect">
            <a:avLst/>
          </a:prstGeom>
        </p:spPr>
        <p:txBody>
          <a:bodyPr lIns="0" tIns="0" rIns="0" bIns="0"/>
          <a:lstStyle>
            <a:lvl1pPr marL="0" indent="0">
              <a:buNone/>
              <a:defRPr/>
            </a:lvl1pPr>
          </a:lstStyle>
          <a:p>
            <a:r>
              <a:rPr lang="en-US"/>
              <a:t>Click icon to add table</a:t>
            </a:r>
            <a:endParaRPr lang="nb-NO"/>
          </a:p>
        </p:txBody>
      </p:sp>
    </p:spTree>
    <p:extLst>
      <p:ext uri="{BB962C8B-B14F-4D97-AF65-F5344CB8AC3E}">
        <p14:creationId xmlns:p14="http://schemas.microsoft.com/office/powerpoint/2010/main" val="3164778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45600" y="233643"/>
            <a:ext cx="10936800" cy="1105087"/>
          </a:xfrm>
        </p:spPr>
        <p:txBody>
          <a:bodyPr>
            <a:normAutofit/>
          </a:bodyPr>
          <a:lstStyle>
            <a:lvl1pPr algn="ctr">
              <a:defRPr sz="5867">
                <a:solidFill>
                  <a:schemeClr val="accent1"/>
                </a:solidFill>
              </a:defRPr>
            </a:lvl1pPr>
          </a:lstStyle>
          <a:p>
            <a:r>
              <a:rPr lang="nb-NO" err="1"/>
              <a:t>Click</a:t>
            </a:r>
            <a:r>
              <a:rPr lang="nb-NO"/>
              <a:t> to </a:t>
            </a:r>
            <a:r>
              <a:rPr lang="nb-NO" err="1"/>
              <a:t>add</a:t>
            </a:r>
            <a:r>
              <a:rPr lang="nb-NO"/>
              <a:t> </a:t>
            </a:r>
            <a:r>
              <a:rPr lang="nb-NO" err="1"/>
              <a:t>title</a:t>
            </a:r>
            <a:endParaRPr lang="nn-NO"/>
          </a:p>
        </p:txBody>
      </p:sp>
      <p:sp>
        <p:nvSpPr>
          <p:cNvPr id="3" name="Plassholder for innhold 2"/>
          <p:cNvSpPr>
            <a:spLocks noGrp="1"/>
          </p:cNvSpPr>
          <p:nvPr>
            <p:ph idx="1" hasCustomPrompt="1"/>
          </p:nvPr>
        </p:nvSpPr>
        <p:spPr>
          <a:xfrm>
            <a:off x="707844" y="1506070"/>
            <a:ext cx="10850651" cy="4685553"/>
          </a:xfrm>
        </p:spPr>
        <p:txBody>
          <a:bodyPr>
            <a:normAutofit/>
          </a:bodyPr>
          <a:lstStyle>
            <a:lvl1pPr marL="609585" indent="-609585">
              <a:spcBef>
                <a:spcPts val="800"/>
              </a:spcBef>
              <a:buFont typeface="Arial" panose="020B0604020202020204" pitchFamily="34" charset="0"/>
              <a:buChar char="•"/>
              <a:defRPr sz="3733" baseline="0"/>
            </a:lvl1pPr>
            <a:lvl2pPr marL="840296" indent="270927">
              <a:spcBef>
                <a:spcPts val="800"/>
              </a:spcBef>
              <a:defRPr sz="3200"/>
            </a:lvl2pPr>
            <a:lvl3pPr marL="1549361" indent="410623">
              <a:spcBef>
                <a:spcPts val="800"/>
              </a:spcBef>
              <a:defRPr sz="2667" baseline="0"/>
            </a:lvl3pPr>
          </a:lstStyle>
          <a:p>
            <a:pPr lvl="0"/>
            <a:r>
              <a:rPr lang="nb-NO" err="1"/>
              <a:t>Click</a:t>
            </a:r>
            <a:r>
              <a:rPr lang="nb-NO"/>
              <a:t> to </a:t>
            </a:r>
            <a:r>
              <a:rPr lang="nb-NO" err="1"/>
              <a:t>add</a:t>
            </a:r>
            <a:r>
              <a:rPr lang="nb-NO"/>
              <a:t> </a:t>
            </a:r>
            <a:r>
              <a:rPr lang="nb-NO" err="1"/>
              <a:t>text</a:t>
            </a:r>
            <a:endParaRPr lang="nb-NO"/>
          </a:p>
          <a:p>
            <a:pPr lvl="1"/>
            <a:r>
              <a:rPr lang="nb-NO" sz="3200"/>
              <a:t>Second </a:t>
            </a:r>
            <a:r>
              <a:rPr lang="nb-NO" sz="3200" err="1"/>
              <a:t>level</a:t>
            </a:r>
            <a:endParaRPr lang="nb-NO" sz="3200"/>
          </a:p>
          <a:p>
            <a:pPr lvl="2"/>
            <a:r>
              <a:rPr lang="nb-NO"/>
              <a:t>Third </a:t>
            </a:r>
            <a:r>
              <a:rPr lang="nb-NO" err="1"/>
              <a:t>level</a:t>
            </a:r>
            <a:endParaRPr lang="nb-NO"/>
          </a:p>
        </p:txBody>
      </p:sp>
      <p:sp>
        <p:nvSpPr>
          <p:cNvPr id="4" name="Plassholder for dato 3"/>
          <p:cNvSpPr>
            <a:spLocks noGrp="1"/>
          </p:cNvSpPr>
          <p:nvPr>
            <p:ph type="dt" sz="half" idx="10"/>
          </p:nvPr>
        </p:nvSpPr>
        <p:spPr/>
        <p:txBody>
          <a:bodyPr/>
          <a:lstStyle>
            <a:lvl1pPr>
              <a:defRPr/>
            </a:lvl1pPr>
          </a:lstStyle>
          <a:p>
            <a:fld id="{73F366BD-E51F-4D32-8915-02731EDCF4D9}" type="datetime1">
              <a:rPr lang="nb-NO" smtClean="0"/>
              <a:t>08.12.2023</a:t>
            </a:fld>
            <a:endParaRPr lang="nn-NO"/>
          </a:p>
        </p:txBody>
      </p:sp>
      <p:sp>
        <p:nvSpPr>
          <p:cNvPr id="5" name="Plassholder for bunntekst 4"/>
          <p:cNvSpPr>
            <a:spLocks noGrp="1"/>
          </p:cNvSpPr>
          <p:nvPr>
            <p:ph type="ftr" sz="quarter" idx="11"/>
          </p:nvPr>
        </p:nvSpPr>
        <p:spPr>
          <a:xfrm>
            <a:off x="3285566" y="6492875"/>
            <a:ext cx="2726764" cy="365125"/>
          </a:xfrm>
        </p:spPr>
        <p:txBody>
          <a:bodyPr/>
          <a:lstStyle>
            <a:lvl1pPr algn="r">
              <a:defRPr/>
            </a:lvl1pPr>
          </a:lstStyle>
          <a:p>
            <a:r>
              <a:rPr lang="nn-NO"/>
              <a:t> Phil Wallhead </a:t>
            </a:r>
          </a:p>
        </p:txBody>
      </p:sp>
      <p:sp>
        <p:nvSpPr>
          <p:cNvPr id="6" name="Plassholder for lysbildenummer 5"/>
          <p:cNvSpPr>
            <a:spLocks noGrp="1"/>
          </p:cNvSpPr>
          <p:nvPr>
            <p:ph type="sldNum" sz="quarter" idx="12"/>
          </p:nvPr>
        </p:nvSpPr>
        <p:spPr/>
        <p:txBody>
          <a:bodyPr/>
          <a:lstStyle>
            <a:lvl1pPr>
              <a:defRPr/>
            </a:lvl1pPr>
          </a:lstStyle>
          <a:p>
            <a:fld id="{596F37D9-1911-45C7-A230-7CFE9DC0FC48}" type="slidenum">
              <a:rPr lang="nn-NO"/>
              <a:pPr/>
              <a:t>‹#›</a:t>
            </a:fld>
            <a:endParaRPr lang="nn-NO"/>
          </a:p>
        </p:txBody>
      </p:sp>
    </p:spTree>
    <p:extLst>
      <p:ext uri="{BB962C8B-B14F-4D97-AF65-F5344CB8AC3E}">
        <p14:creationId xmlns:p14="http://schemas.microsoft.com/office/powerpoint/2010/main" val="4121720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telside #1">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08C65D7-8D7F-EE91-510F-BF67DC3F60E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 y="-234309"/>
            <a:ext cx="12215912" cy="8321969"/>
          </a:xfrm>
          <a:prstGeom prst="rect">
            <a:avLst/>
          </a:prstGeom>
        </p:spPr>
      </p:pic>
      <p:pic>
        <p:nvPicPr>
          <p:cNvPr id="10" name="Graphic 9">
            <a:extLst>
              <a:ext uri="{FF2B5EF4-FFF2-40B4-BE49-F238E27FC236}">
                <a16:creationId xmlns:a16="http://schemas.microsoft.com/office/drawing/2014/main" id="{9833B1A0-D6C1-0A97-879F-40BF634A397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270" y="6250815"/>
            <a:ext cx="583577" cy="168587"/>
          </a:xfrm>
          <a:prstGeom prst="rect">
            <a:avLst/>
          </a:prstGeom>
        </p:spPr>
      </p:pic>
      <p:sp>
        <p:nvSpPr>
          <p:cNvPr id="19" name="Title 1">
            <a:extLst>
              <a:ext uri="{FF2B5EF4-FFF2-40B4-BE49-F238E27FC236}">
                <a16:creationId xmlns:a16="http://schemas.microsoft.com/office/drawing/2014/main" id="{552214CE-D122-0558-38F3-72A33A745D3C}"/>
              </a:ext>
            </a:extLst>
          </p:cNvPr>
          <p:cNvSpPr>
            <a:spLocks noGrp="1"/>
          </p:cNvSpPr>
          <p:nvPr>
            <p:ph type="ctrTitle"/>
          </p:nvPr>
        </p:nvSpPr>
        <p:spPr>
          <a:xfrm>
            <a:off x="1126907" y="2009338"/>
            <a:ext cx="4817467" cy="2105938"/>
          </a:xfrm>
        </p:spPr>
        <p:txBody>
          <a:bodyPr anchor="t"/>
          <a:lstStyle>
            <a:lvl1pPr algn="l">
              <a:defRPr sz="4751">
                <a:solidFill>
                  <a:schemeClr val="bg2"/>
                </a:solidFill>
              </a:defRPr>
            </a:lvl1pPr>
          </a:lstStyle>
          <a:p>
            <a:r>
              <a:rPr lang="en-US"/>
              <a:t>Click to edit Master title style</a:t>
            </a:r>
          </a:p>
        </p:txBody>
      </p:sp>
    </p:spTree>
    <p:extLst>
      <p:ext uri="{BB962C8B-B14F-4D97-AF65-F5344CB8AC3E}">
        <p14:creationId xmlns:p14="http://schemas.microsoft.com/office/powerpoint/2010/main" val="1975967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apittelside #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08C65D7-8D7F-EE91-510F-BF67DC3F60E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 y="-234309"/>
            <a:ext cx="12215912" cy="8321969"/>
          </a:xfrm>
          <a:prstGeom prst="rect">
            <a:avLst/>
          </a:prstGeom>
        </p:spPr>
      </p:pic>
      <p:pic>
        <p:nvPicPr>
          <p:cNvPr id="10" name="Graphic 9">
            <a:extLst>
              <a:ext uri="{FF2B5EF4-FFF2-40B4-BE49-F238E27FC236}">
                <a16:creationId xmlns:a16="http://schemas.microsoft.com/office/drawing/2014/main" id="{9833B1A0-D6C1-0A97-879F-40BF634A397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270" y="6250815"/>
            <a:ext cx="583577" cy="168587"/>
          </a:xfrm>
          <a:prstGeom prst="rect">
            <a:avLst/>
          </a:prstGeom>
        </p:spPr>
      </p:pic>
      <p:sp>
        <p:nvSpPr>
          <p:cNvPr id="6" name="Text Placeholder 5">
            <a:extLst>
              <a:ext uri="{FF2B5EF4-FFF2-40B4-BE49-F238E27FC236}">
                <a16:creationId xmlns:a16="http://schemas.microsoft.com/office/drawing/2014/main" id="{4BB7937D-C2E9-5139-698C-D4A3F70823D1}"/>
              </a:ext>
            </a:extLst>
          </p:cNvPr>
          <p:cNvSpPr>
            <a:spLocks noGrp="1"/>
          </p:cNvSpPr>
          <p:nvPr>
            <p:ph type="body" sz="quarter" idx="10"/>
          </p:nvPr>
        </p:nvSpPr>
        <p:spPr>
          <a:xfrm>
            <a:off x="1146209" y="3024621"/>
            <a:ext cx="4665412" cy="1852827"/>
          </a:xfrm>
        </p:spPr>
        <p:txBody>
          <a:bodyPr/>
          <a:lstStyle>
            <a:lvl1pPr marL="0" indent="0">
              <a:lnSpc>
                <a:spcPct val="120000"/>
              </a:lnSpc>
              <a:buNone/>
              <a:defRPr>
                <a:solidFill>
                  <a:schemeClr val="bg1"/>
                </a:solidFill>
              </a:defRPr>
            </a:lvl1pPr>
          </a:lstStyle>
          <a:p>
            <a:pPr lvl="0"/>
            <a:r>
              <a:rPr lang="en-US"/>
              <a:t>Click to edit Master text styles</a:t>
            </a:r>
          </a:p>
        </p:txBody>
      </p:sp>
      <p:sp>
        <p:nvSpPr>
          <p:cNvPr id="9" name="Title 1">
            <a:extLst>
              <a:ext uri="{FF2B5EF4-FFF2-40B4-BE49-F238E27FC236}">
                <a16:creationId xmlns:a16="http://schemas.microsoft.com/office/drawing/2014/main" id="{FF92D026-3C17-45B8-A57F-254B2AB0383E}"/>
              </a:ext>
            </a:extLst>
          </p:cNvPr>
          <p:cNvSpPr>
            <a:spLocks noGrp="1"/>
          </p:cNvSpPr>
          <p:nvPr>
            <p:ph type="ctrTitle"/>
          </p:nvPr>
        </p:nvSpPr>
        <p:spPr>
          <a:xfrm>
            <a:off x="1126907" y="1081440"/>
            <a:ext cx="4684714" cy="1574182"/>
          </a:xfrm>
        </p:spPr>
        <p:txBody>
          <a:bodyPr anchor="b"/>
          <a:lstStyle>
            <a:lvl1pPr algn="l">
              <a:defRPr sz="4751">
                <a:solidFill>
                  <a:schemeClr val="bg2"/>
                </a:solidFill>
              </a:defRPr>
            </a:lvl1pPr>
          </a:lstStyle>
          <a:p>
            <a:r>
              <a:rPr lang="en-US"/>
              <a:t>Click to edit Master title style</a:t>
            </a:r>
          </a:p>
        </p:txBody>
      </p:sp>
    </p:spTree>
    <p:extLst>
      <p:ext uri="{BB962C8B-B14F-4D97-AF65-F5344CB8AC3E}">
        <p14:creationId xmlns:p14="http://schemas.microsoft.com/office/powerpoint/2010/main" val="190961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telside bilde #1">
    <p:bg>
      <p:bgPr>
        <a:solidFill>
          <a:schemeClr val="accent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833B1A0-D6C1-0A97-879F-40BF634A39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9270" y="6250815"/>
            <a:ext cx="583577" cy="168587"/>
          </a:xfrm>
          <a:prstGeom prst="rect">
            <a:avLst/>
          </a:prstGeom>
        </p:spPr>
      </p:pic>
      <p:sp>
        <p:nvSpPr>
          <p:cNvPr id="6" name="Picture Placeholder 5">
            <a:extLst>
              <a:ext uri="{FF2B5EF4-FFF2-40B4-BE49-F238E27FC236}">
                <a16:creationId xmlns:a16="http://schemas.microsoft.com/office/drawing/2014/main" id="{BA26D649-F39B-B933-70B8-07F2DB6E99CE}"/>
              </a:ext>
            </a:extLst>
          </p:cNvPr>
          <p:cNvSpPr>
            <a:spLocks noGrp="1"/>
          </p:cNvSpPr>
          <p:nvPr>
            <p:ph type="pic" sz="quarter" idx="10"/>
          </p:nvPr>
        </p:nvSpPr>
        <p:spPr>
          <a:xfrm>
            <a:off x="6473875" y="433437"/>
            <a:ext cx="5279125" cy="5986362"/>
          </a:xfrm>
          <a:solidFill>
            <a:schemeClr val="bg1">
              <a:lumMod val="85000"/>
            </a:schemeClr>
          </a:solidFill>
        </p:spPr>
        <p:txBody>
          <a:bodyPr/>
          <a:lstStyle>
            <a:lvl1pPr marL="0" indent="0">
              <a:buNone/>
              <a:defRPr/>
            </a:lvl1pPr>
          </a:lstStyle>
          <a:p>
            <a:r>
              <a:rPr lang="en-US"/>
              <a:t>Click icon to add picture</a:t>
            </a:r>
            <a:endParaRPr lang="nb-NO"/>
          </a:p>
        </p:txBody>
      </p:sp>
      <p:sp>
        <p:nvSpPr>
          <p:cNvPr id="14" name="Title 1">
            <a:extLst>
              <a:ext uri="{FF2B5EF4-FFF2-40B4-BE49-F238E27FC236}">
                <a16:creationId xmlns:a16="http://schemas.microsoft.com/office/drawing/2014/main" id="{F6A017B3-FAE5-EB02-EECC-23A933FEC432}"/>
              </a:ext>
            </a:extLst>
          </p:cNvPr>
          <p:cNvSpPr>
            <a:spLocks noGrp="1"/>
          </p:cNvSpPr>
          <p:nvPr>
            <p:ph type="ctrTitle"/>
          </p:nvPr>
        </p:nvSpPr>
        <p:spPr>
          <a:xfrm>
            <a:off x="1126907" y="2009338"/>
            <a:ext cx="4817467" cy="2105938"/>
          </a:xfrm>
        </p:spPr>
        <p:txBody>
          <a:bodyPr anchor="t"/>
          <a:lstStyle>
            <a:lvl1pPr algn="l">
              <a:defRPr sz="4751">
                <a:solidFill>
                  <a:schemeClr val="bg2"/>
                </a:solidFill>
              </a:defRPr>
            </a:lvl1pPr>
          </a:lstStyle>
          <a:p>
            <a:r>
              <a:rPr lang="en-US"/>
              <a:t>Click to edit Master title style</a:t>
            </a:r>
          </a:p>
        </p:txBody>
      </p:sp>
    </p:spTree>
    <p:extLst>
      <p:ext uri="{BB962C8B-B14F-4D97-AF65-F5344CB8AC3E}">
        <p14:creationId xmlns:p14="http://schemas.microsoft.com/office/powerpoint/2010/main" val="1613747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Kapittelside bilde #2">
    <p:bg>
      <p:bgPr>
        <a:solidFill>
          <a:schemeClr val="accent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833B1A0-D6C1-0A97-879F-40BF634A39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9270" y="6250815"/>
            <a:ext cx="583577" cy="168587"/>
          </a:xfrm>
          <a:prstGeom prst="rect">
            <a:avLst/>
          </a:prstGeom>
        </p:spPr>
      </p:pic>
      <p:sp>
        <p:nvSpPr>
          <p:cNvPr id="6" name="Text Placeholder 5">
            <a:extLst>
              <a:ext uri="{FF2B5EF4-FFF2-40B4-BE49-F238E27FC236}">
                <a16:creationId xmlns:a16="http://schemas.microsoft.com/office/drawing/2014/main" id="{4BB7937D-C2E9-5139-698C-D4A3F70823D1}"/>
              </a:ext>
            </a:extLst>
          </p:cNvPr>
          <p:cNvSpPr>
            <a:spLocks noGrp="1"/>
          </p:cNvSpPr>
          <p:nvPr>
            <p:ph type="body" sz="quarter" idx="10"/>
          </p:nvPr>
        </p:nvSpPr>
        <p:spPr>
          <a:xfrm>
            <a:off x="1146209" y="3024621"/>
            <a:ext cx="4665412" cy="1852827"/>
          </a:xfrm>
        </p:spPr>
        <p:txBody>
          <a:bodyPr/>
          <a:lstStyle>
            <a:lvl1pPr marL="0" indent="0">
              <a:lnSpc>
                <a:spcPct val="120000"/>
              </a:lnSpc>
              <a:buNone/>
              <a:defRPr>
                <a:solidFill>
                  <a:schemeClr val="bg1"/>
                </a:solidFill>
              </a:defRPr>
            </a:lvl1pPr>
          </a:lstStyle>
          <a:p>
            <a:pPr lvl="0"/>
            <a:r>
              <a:rPr lang="en-US"/>
              <a:t>Click to edit Master text styles</a:t>
            </a:r>
          </a:p>
        </p:txBody>
      </p:sp>
      <p:sp>
        <p:nvSpPr>
          <p:cNvPr id="5" name="Picture Placeholder 5">
            <a:extLst>
              <a:ext uri="{FF2B5EF4-FFF2-40B4-BE49-F238E27FC236}">
                <a16:creationId xmlns:a16="http://schemas.microsoft.com/office/drawing/2014/main" id="{9344BC29-E2D8-ADD2-D9A4-F489417193CF}"/>
              </a:ext>
            </a:extLst>
          </p:cNvPr>
          <p:cNvSpPr>
            <a:spLocks noGrp="1"/>
          </p:cNvSpPr>
          <p:nvPr>
            <p:ph type="pic" sz="quarter" idx="11"/>
          </p:nvPr>
        </p:nvSpPr>
        <p:spPr>
          <a:xfrm>
            <a:off x="6473875" y="433437"/>
            <a:ext cx="5279125" cy="5986362"/>
          </a:xfrm>
          <a:solidFill>
            <a:schemeClr val="bg1">
              <a:lumMod val="85000"/>
            </a:schemeClr>
          </a:solidFill>
        </p:spPr>
        <p:txBody>
          <a:bodyPr/>
          <a:lstStyle>
            <a:lvl1pPr marL="0" indent="0">
              <a:buNone/>
              <a:defRPr/>
            </a:lvl1pPr>
          </a:lstStyle>
          <a:p>
            <a:r>
              <a:rPr lang="en-US"/>
              <a:t>Click icon to add picture</a:t>
            </a:r>
            <a:endParaRPr lang="nb-NO"/>
          </a:p>
        </p:txBody>
      </p:sp>
      <p:sp>
        <p:nvSpPr>
          <p:cNvPr id="8" name="Title 1">
            <a:extLst>
              <a:ext uri="{FF2B5EF4-FFF2-40B4-BE49-F238E27FC236}">
                <a16:creationId xmlns:a16="http://schemas.microsoft.com/office/drawing/2014/main" id="{EC8CB75D-F22B-7A6B-4489-F7D96EF893FD}"/>
              </a:ext>
            </a:extLst>
          </p:cNvPr>
          <p:cNvSpPr>
            <a:spLocks noGrp="1"/>
          </p:cNvSpPr>
          <p:nvPr>
            <p:ph type="ctrTitle"/>
          </p:nvPr>
        </p:nvSpPr>
        <p:spPr>
          <a:xfrm>
            <a:off x="1126907" y="1058901"/>
            <a:ext cx="4684714" cy="1596721"/>
          </a:xfrm>
        </p:spPr>
        <p:txBody>
          <a:bodyPr anchor="b"/>
          <a:lstStyle>
            <a:lvl1pPr algn="l">
              <a:defRPr sz="4751">
                <a:solidFill>
                  <a:schemeClr val="bg2"/>
                </a:solidFill>
              </a:defRPr>
            </a:lvl1pPr>
          </a:lstStyle>
          <a:p>
            <a:r>
              <a:rPr lang="en-US"/>
              <a:t>Click to edit Master title style</a:t>
            </a:r>
          </a:p>
        </p:txBody>
      </p:sp>
    </p:spTree>
    <p:extLst>
      <p:ext uri="{BB962C8B-B14F-4D97-AF65-F5344CB8AC3E}">
        <p14:creationId xmlns:p14="http://schemas.microsoft.com/office/powerpoint/2010/main" val="1131642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tat">
    <p:bg>
      <p:bgPr>
        <a:solidFill>
          <a:schemeClr val="l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12398" y="1374163"/>
            <a:ext cx="7767203" cy="4109673"/>
          </a:xfrm>
        </p:spPr>
        <p:txBody>
          <a:bodyPr anchor="ctr"/>
          <a:lstStyle>
            <a:lvl1pPr algn="ctr">
              <a:lnSpc>
                <a:spcPct val="98000"/>
              </a:lnSpc>
              <a:defRPr sz="4251">
                <a:solidFill>
                  <a:schemeClr val="accent2"/>
                </a:solidFill>
              </a:defRPr>
            </a:lvl1pPr>
          </a:lstStyle>
          <a:p>
            <a:r>
              <a:rPr lang="en-US"/>
              <a:t>Click to edit Master title style</a:t>
            </a:r>
          </a:p>
        </p:txBody>
      </p:sp>
      <p:sp>
        <p:nvSpPr>
          <p:cNvPr id="5" name="Footer Placeholder 4"/>
          <p:cNvSpPr>
            <a:spLocks noGrp="1"/>
          </p:cNvSpPr>
          <p:nvPr>
            <p:ph type="ftr" sz="quarter" idx="11"/>
          </p:nvPr>
        </p:nvSpPr>
        <p:spPr/>
        <p:txBody>
          <a:bodyPr/>
          <a:lstStyle/>
          <a:p>
            <a:endParaRPr lang="nb-NO"/>
          </a:p>
        </p:txBody>
      </p:sp>
      <p:sp>
        <p:nvSpPr>
          <p:cNvPr id="10" name="Text Placeholder 9">
            <a:extLst>
              <a:ext uri="{FF2B5EF4-FFF2-40B4-BE49-F238E27FC236}">
                <a16:creationId xmlns:a16="http://schemas.microsoft.com/office/drawing/2014/main" id="{5E62F221-7BBE-7BF6-9F9A-25AAFB5A4AD4}"/>
              </a:ext>
            </a:extLst>
          </p:cNvPr>
          <p:cNvSpPr>
            <a:spLocks noGrp="1"/>
          </p:cNvSpPr>
          <p:nvPr>
            <p:ph type="body" sz="quarter" idx="12" hasCustomPrompt="1"/>
          </p:nvPr>
        </p:nvSpPr>
        <p:spPr>
          <a:xfrm>
            <a:off x="9857944" y="5538661"/>
            <a:ext cx="2011752" cy="338944"/>
          </a:xfrm>
        </p:spPr>
        <p:txBody>
          <a:bodyPr/>
          <a:lstStyle>
            <a:lvl1pPr marL="0" indent="0">
              <a:buNone/>
              <a:defRPr>
                <a:solidFill>
                  <a:schemeClr val="tx2"/>
                </a:solidFill>
              </a:defRPr>
            </a:lvl1pPr>
          </a:lstStyle>
          <a:p>
            <a:pPr lvl="0"/>
            <a:r>
              <a:rPr lang="nb-NO"/>
              <a:t>Navn Etternavn</a:t>
            </a:r>
          </a:p>
        </p:txBody>
      </p:sp>
    </p:spTree>
    <p:extLst>
      <p:ext uri="{BB962C8B-B14F-4D97-AF65-F5344CB8AC3E}">
        <p14:creationId xmlns:p14="http://schemas.microsoft.com/office/powerpoint/2010/main" val="3263724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E52698C-0DDD-EEB6-F35A-1EACB8132599}"/>
              </a:ext>
            </a:extLst>
          </p:cNvPr>
          <p:cNvSpPr>
            <a:spLocks noGrp="1"/>
          </p:cNvSpPr>
          <p:nvPr>
            <p:ph type="pic" sz="quarter" idx="10"/>
          </p:nvPr>
        </p:nvSpPr>
        <p:spPr>
          <a:xfrm>
            <a:off x="0" y="0"/>
            <a:ext cx="12192000" cy="6858000"/>
          </a:xfr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1662890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0338" y="1559064"/>
            <a:ext cx="9920101" cy="803409"/>
          </a:xfrm>
          <a:prstGeom prst="rect">
            <a:avLst/>
          </a:prstGeom>
        </p:spPr>
        <p:txBody>
          <a:bodyPr vert="horz" lIns="0" tIns="0" rIns="0" bIns="0" rtlCol="0" anchor="t">
            <a:noAutofit/>
          </a:bodyPr>
          <a:lstStyle/>
          <a:p>
            <a:r>
              <a:rPr lang="en-US" err="1"/>
              <a:t>Nullam</a:t>
            </a:r>
            <a:r>
              <a:rPr lang="en-US"/>
              <a:t> </a:t>
            </a:r>
            <a:r>
              <a:rPr lang="en-US" err="1"/>
              <a:t>quis</a:t>
            </a:r>
            <a:r>
              <a:rPr lang="en-US"/>
              <a:t> </a:t>
            </a:r>
            <a:r>
              <a:rPr lang="en-US" err="1"/>
              <a:t>risus</a:t>
            </a:r>
            <a:r>
              <a:rPr lang="en-US"/>
              <a:t> </a:t>
            </a:r>
            <a:r>
              <a:rPr lang="en-US" err="1"/>
              <a:t>eget</a:t>
            </a:r>
            <a:r>
              <a:rPr lang="en-US"/>
              <a:t> </a:t>
            </a:r>
            <a:r>
              <a:rPr lang="en-US" err="1"/>
              <a:t>urna</a:t>
            </a:r>
            <a:r>
              <a:rPr lang="en-US"/>
              <a:t> </a:t>
            </a:r>
            <a:r>
              <a:rPr lang="en-US" err="1"/>
              <a:t>mollis</a:t>
            </a:r>
            <a:r>
              <a:rPr lang="en-US"/>
              <a:t> </a:t>
            </a:r>
            <a:r>
              <a:rPr lang="en-US" err="1"/>
              <a:t>ornare</a:t>
            </a:r>
            <a:r>
              <a:rPr lang="en-US"/>
              <a:t> vel </a:t>
            </a:r>
            <a:r>
              <a:rPr lang="en-US" err="1"/>
              <a:t>eu</a:t>
            </a:r>
            <a:r>
              <a:rPr lang="en-US"/>
              <a:t> </a:t>
            </a:r>
            <a:r>
              <a:rPr lang="en-US" err="1"/>
              <a:t>leo</a:t>
            </a:r>
            <a:endParaRPr lang="en-US"/>
          </a:p>
        </p:txBody>
      </p:sp>
      <p:sp>
        <p:nvSpPr>
          <p:cNvPr id="3" name="Text Placeholder 2"/>
          <p:cNvSpPr>
            <a:spLocks noGrp="1"/>
          </p:cNvSpPr>
          <p:nvPr>
            <p:ph type="body" idx="1"/>
          </p:nvPr>
        </p:nvSpPr>
        <p:spPr>
          <a:xfrm>
            <a:off x="1130338" y="2506662"/>
            <a:ext cx="9920100" cy="3314240"/>
          </a:xfrm>
          <a:prstGeom prst="rect">
            <a:avLst/>
          </a:prstGeom>
        </p:spPr>
        <p:txBody>
          <a:bodyPr vert="horz" lIns="0" tIns="0" rIns="0" bIns="0" rtlCol="0">
            <a:noAutofit/>
          </a:bodyPr>
          <a:lstStyle/>
          <a:p>
            <a:pPr lvl="0"/>
            <a:r>
              <a:rPr lang="en-US" err="1"/>
              <a:t>NClick</a:t>
            </a:r>
            <a:r>
              <a:rPr lang="en-US"/>
              <a:t> to edit Master text styles </a:t>
            </a:r>
            <a:r>
              <a:rPr lang="en-US" err="1"/>
              <a:t>gsmgsldgmldsgmldsglds</a:t>
            </a:r>
            <a:endParaRPr lang="en-US"/>
          </a:p>
          <a:p>
            <a:pPr lvl="0"/>
            <a:r>
              <a:rPr lang="en-US"/>
              <a:t>Duis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0" y="713729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a:p>
        </p:txBody>
      </p:sp>
      <p:sp>
        <p:nvSpPr>
          <p:cNvPr id="5" name="Footer Placeholder 4"/>
          <p:cNvSpPr>
            <a:spLocks noGrp="1"/>
          </p:cNvSpPr>
          <p:nvPr>
            <p:ph type="ftr" sz="quarter" idx="3"/>
          </p:nvPr>
        </p:nvSpPr>
        <p:spPr>
          <a:xfrm>
            <a:off x="444033" y="455856"/>
            <a:ext cx="3728461" cy="179387"/>
          </a:xfrm>
          <a:prstGeom prst="rect">
            <a:avLst/>
          </a:prstGeom>
        </p:spPr>
        <p:txBody>
          <a:bodyPr vert="horz" lIns="0" tIns="0" rIns="0" bIns="0" rtlCol="0" anchor="t"/>
          <a:lstStyle>
            <a:lvl1pPr algn="l">
              <a:defRPr sz="1000" spc="10" baseline="0">
                <a:solidFill>
                  <a:schemeClr val="tx2"/>
                </a:solidFill>
                <a:latin typeface="+mj-lt"/>
              </a:defRPr>
            </a:lvl1pPr>
          </a:lstStyle>
          <a:p>
            <a:endParaRPr lang="nb-NO"/>
          </a:p>
        </p:txBody>
      </p:sp>
      <p:sp>
        <p:nvSpPr>
          <p:cNvPr id="6" name="Slide Number Placeholder 5"/>
          <p:cNvSpPr>
            <a:spLocks noGrp="1"/>
          </p:cNvSpPr>
          <p:nvPr>
            <p:ph type="sldNum" sz="quarter" idx="4"/>
          </p:nvPr>
        </p:nvSpPr>
        <p:spPr>
          <a:xfrm>
            <a:off x="9448800" y="719391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9BBC85-003F-408F-B30D-A3D1E54911AA}" type="slidenum">
              <a:rPr lang="nb-NO" smtClean="0"/>
              <a:t>‹#›</a:t>
            </a:fld>
            <a:endParaRPr lang="nb-NO"/>
          </a:p>
        </p:txBody>
      </p:sp>
      <p:pic>
        <p:nvPicPr>
          <p:cNvPr id="10" name="Graphic 9">
            <a:extLst>
              <a:ext uri="{FF2B5EF4-FFF2-40B4-BE49-F238E27FC236}">
                <a16:creationId xmlns:a16="http://schemas.microsoft.com/office/drawing/2014/main" id="{391735E5-47E4-16FC-7F37-FCA6595AB154}"/>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439270" y="6250815"/>
            <a:ext cx="583577" cy="168587"/>
          </a:xfrm>
          <a:prstGeom prst="rect">
            <a:avLst/>
          </a:prstGeom>
        </p:spPr>
      </p:pic>
    </p:spTree>
    <p:extLst>
      <p:ext uri="{BB962C8B-B14F-4D97-AF65-F5344CB8AC3E}">
        <p14:creationId xmlns:p14="http://schemas.microsoft.com/office/powerpoint/2010/main" val="31552661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77" r:id="rId7"/>
    <p:sldLayoutId id="2147483662"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Lst>
  <p:hf sldNum="0" hdr="0" dt="0"/>
  <p:txStyles>
    <p:titleStyle>
      <a:lvl1pPr algn="l" defTabSz="914446" rtl="0" eaLnBrk="1" latinLnBrk="0" hangingPunct="1">
        <a:lnSpc>
          <a:spcPct val="90000"/>
        </a:lnSpc>
        <a:spcBef>
          <a:spcPct val="0"/>
        </a:spcBef>
        <a:buNone/>
        <a:defRPr sz="3001" kern="1200">
          <a:solidFill>
            <a:schemeClr val="tx2"/>
          </a:solidFill>
          <a:latin typeface="+mj-lt"/>
          <a:ea typeface="+mj-ea"/>
          <a:cs typeface="+mj-cs"/>
        </a:defRPr>
      </a:lvl1pPr>
    </p:titleStyle>
    <p:bodyStyle>
      <a:lvl1pPr marL="158782" indent="-158782" algn="l" defTabSz="914446" rtl="0" eaLnBrk="1" latinLnBrk="0" hangingPunct="1">
        <a:lnSpc>
          <a:spcPct val="115000"/>
        </a:lnSpc>
        <a:spcBef>
          <a:spcPts val="150"/>
        </a:spcBef>
        <a:buFont typeface="Sarabun" panose="00000500000000000000" pitchFamily="2" charset="-34"/>
        <a:buChar char="•"/>
        <a:defRPr sz="1400" kern="1200">
          <a:solidFill>
            <a:schemeClr val="tx1"/>
          </a:solidFill>
          <a:latin typeface="+mn-lt"/>
          <a:ea typeface="+mn-ea"/>
          <a:cs typeface="+mn-cs"/>
        </a:defRPr>
      </a:lvl1pPr>
      <a:lvl2pPr marL="685834"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57"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80"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image" Target="../media/image30.sv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8.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28.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8/10/relationships/comments" Target="../comments/modernComment_103_C58CA30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07_8848A34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1E_77685A6A.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87418-E47D-FE14-D6D8-EDE550800825}"/>
              </a:ext>
            </a:extLst>
          </p:cNvPr>
          <p:cNvSpPr>
            <a:spLocks noGrp="1"/>
          </p:cNvSpPr>
          <p:nvPr>
            <p:ph type="ctrTitle"/>
          </p:nvPr>
        </p:nvSpPr>
        <p:spPr>
          <a:xfrm>
            <a:off x="1126906" y="541484"/>
            <a:ext cx="5578693" cy="2114138"/>
          </a:xfrm>
        </p:spPr>
        <p:txBody>
          <a:bodyPr/>
          <a:lstStyle/>
          <a:p>
            <a:br>
              <a:rPr lang="nb-NO" dirty="0"/>
            </a:br>
            <a:r>
              <a:rPr lang="nb-NO" dirty="0"/>
              <a:t>Oslofjordmodellen</a:t>
            </a:r>
            <a:br>
              <a:rPr lang="nb-NO" dirty="0"/>
            </a:br>
            <a:br>
              <a:rPr lang="nb-NO" sz="2000" dirty="0"/>
            </a:br>
            <a:r>
              <a:rPr lang="nb-NO" sz="2000" dirty="0"/>
              <a:t>Hva er avlastningsbehovet for å oppnå god økologisk tilstand?</a:t>
            </a:r>
            <a:br>
              <a:rPr lang="nb-NO" sz="2000" dirty="0"/>
            </a:br>
            <a:br>
              <a:rPr lang="nb-NO" sz="2000" dirty="0"/>
            </a:br>
            <a:endParaRPr lang="nb-NO" sz="2000" dirty="0"/>
          </a:p>
        </p:txBody>
      </p:sp>
      <p:sp>
        <p:nvSpPr>
          <p:cNvPr id="3" name="Subtitle 2">
            <a:extLst>
              <a:ext uri="{FF2B5EF4-FFF2-40B4-BE49-F238E27FC236}">
                <a16:creationId xmlns:a16="http://schemas.microsoft.com/office/drawing/2014/main" id="{43295CD0-F66B-41CD-9D0D-49F5AF4AECB2}"/>
              </a:ext>
            </a:extLst>
          </p:cNvPr>
          <p:cNvSpPr>
            <a:spLocks noGrp="1"/>
          </p:cNvSpPr>
          <p:nvPr>
            <p:ph type="subTitle" idx="1"/>
          </p:nvPr>
        </p:nvSpPr>
        <p:spPr>
          <a:xfrm>
            <a:off x="1126907" y="2819895"/>
            <a:ext cx="5117374" cy="314193"/>
          </a:xfrm>
        </p:spPr>
        <p:txBody>
          <a:bodyPr/>
          <a:lstStyle/>
          <a:p>
            <a:r>
              <a:rPr lang="nb-NO" dirty="0"/>
              <a:t>Fagrådet for Indre Oslofjord sitt høstmøte 11.12.2023 – Ås</a:t>
            </a:r>
          </a:p>
          <a:p>
            <a:endParaRPr lang="nb-NO" dirty="0"/>
          </a:p>
          <a:p>
            <a:r>
              <a:rPr lang="nb-NO" dirty="0"/>
              <a:t>Helene Frigstad, André Staalstrøm, Phil Wallhead, Leah Jackson-Blake og mange fler</a:t>
            </a:r>
          </a:p>
        </p:txBody>
      </p:sp>
    </p:spTree>
    <p:extLst>
      <p:ext uri="{BB962C8B-B14F-4D97-AF65-F5344CB8AC3E}">
        <p14:creationId xmlns:p14="http://schemas.microsoft.com/office/powerpoint/2010/main" val="4246787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aph of a graph&#10;&#10;Description automatically generated with medium confidence">
            <a:extLst>
              <a:ext uri="{FF2B5EF4-FFF2-40B4-BE49-F238E27FC236}">
                <a16:creationId xmlns:a16="http://schemas.microsoft.com/office/drawing/2014/main" id="{149B8749-7836-0A13-2562-7A2974711B89}"/>
              </a:ext>
            </a:extLst>
          </p:cNvPr>
          <p:cNvPicPr>
            <a:picLocks noChangeAspect="1"/>
          </p:cNvPicPr>
          <p:nvPr/>
        </p:nvPicPr>
        <p:blipFill rotWithShape="1">
          <a:blip r:embed="rId3">
            <a:extLst>
              <a:ext uri="{28A0092B-C50C-407E-A947-70E740481C1C}">
                <a14:useLocalDpi xmlns:a14="http://schemas.microsoft.com/office/drawing/2010/main" val="0"/>
              </a:ext>
            </a:extLst>
          </a:blip>
          <a:srcRect l="476" t="1908" r="19774" b="1353"/>
          <a:stretch/>
        </p:blipFill>
        <p:spPr>
          <a:xfrm>
            <a:off x="4400244" y="1063924"/>
            <a:ext cx="7651699" cy="4441341"/>
          </a:xfrm>
          <a:prstGeom prst="rect">
            <a:avLst/>
          </a:prstGeom>
        </p:spPr>
      </p:pic>
      <p:sp>
        <p:nvSpPr>
          <p:cNvPr id="2" name="Title 1">
            <a:extLst>
              <a:ext uri="{FF2B5EF4-FFF2-40B4-BE49-F238E27FC236}">
                <a16:creationId xmlns:a16="http://schemas.microsoft.com/office/drawing/2014/main" id="{F1BA29DD-BC76-4C76-AB55-7663991887AC}"/>
              </a:ext>
            </a:extLst>
          </p:cNvPr>
          <p:cNvSpPr>
            <a:spLocks noGrp="1"/>
          </p:cNvSpPr>
          <p:nvPr>
            <p:ph type="title"/>
          </p:nvPr>
        </p:nvSpPr>
        <p:spPr>
          <a:xfrm>
            <a:off x="5192" y="0"/>
            <a:ext cx="9976472" cy="697992"/>
          </a:xfrm>
        </p:spPr>
        <p:txBody>
          <a:bodyPr>
            <a:normAutofit/>
          </a:bodyPr>
          <a:lstStyle/>
          <a:p>
            <a:pPr algn="l"/>
            <a:r>
              <a:rPr lang="nb-NO" sz="3200">
                <a:latin typeface="Calibri"/>
                <a:ea typeface="Verdana"/>
              </a:rPr>
              <a:t>Validering av modellresultater mot overvåkningsdata</a:t>
            </a:r>
            <a:endParaRPr lang="nb-NO" sz="3200"/>
          </a:p>
        </p:txBody>
      </p:sp>
      <p:sp>
        <p:nvSpPr>
          <p:cNvPr id="3" name="Content Placeholder 2">
            <a:extLst>
              <a:ext uri="{FF2B5EF4-FFF2-40B4-BE49-F238E27FC236}">
                <a16:creationId xmlns:a16="http://schemas.microsoft.com/office/drawing/2014/main" id="{6797C498-BEB0-4BAE-B3DB-F2D5B8939132}"/>
              </a:ext>
            </a:extLst>
          </p:cNvPr>
          <p:cNvSpPr>
            <a:spLocks noGrp="1"/>
          </p:cNvSpPr>
          <p:nvPr>
            <p:ph idx="1"/>
          </p:nvPr>
        </p:nvSpPr>
        <p:spPr>
          <a:xfrm>
            <a:off x="149536" y="5632117"/>
            <a:ext cx="11655309" cy="535494"/>
          </a:xfrm>
          <a:solidFill>
            <a:schemeClr val="bg1"/>
          </a:solidFill>
        </p:spPr>
        <p:txBody>
          <a:bodyPr vert="horz" lIns="91440" tIns="45720" rIns="91440" bIns="45720" rtlCol="0" anchor="t">
            <a:normAutofit fontScale="70000" lnSpcReduction="20000"/>
          </a:bodyPr>
          <a:lstStyle/>
          <a:p>
            <a:r>
              <a:rPr lang="nb-NO" sz="2133"/>
              <a:t>MARTINI800 stemmer rimelig bra mot observasjoner fra ØKOKYST … unntatt noen (mistenkelige) lave POC</a:t>
            </a:r>
            <a:r>
              <a:rPr lang="en-US" sz="2133"/>
              <a:t>/</a:t>
            </a:r>
            <a:r>
              <a:rPr lang="nb-NO" sz="2133"/>
              <a:t>PON målinger uten tilsvarende lave POP målinger.</a:t>
            </a:r>
          </a:p>
        </p:txBody>
      </p:sp>
      <p:sp>
        <p:nvSpPr>
          <p:cNvPr id="6" name="Slide Number Placeholder 5">
            <a:extLst>
              <a:ext uri="{FF2B5EF4-FFF2-40B4-BE49-F238E27FC236}">
                <a16:creationId xmlns:a16="http://schemas.microsoft.com/office/drawing/2014/main" id="{E9849F52-AE89-41C0-B5BB-E0E63B6ACA12}"/>
              </a:ext>
            </a:extLst>
          </p:cNvPr>
          <p:cNvSpPr>
            <a:spLocks noGrp="1"/>
          </p:cNvSpPr>
          <p:nvPr>
            <p:ph type="sldNum" sz="quarter" idx="12"/>
          </p:nvPr>
        </p:nvSpPr>
        <p:spPr/>
        <p:txBody>
          <a:bodyPr/>
          <a:lstStyle/>
          <a:p>
            <a:fld id="{596F37D9-1911-45C7-A230-7CFE9DC0FC48}" type="slidenum">
              <a:rPr lang="nn-NO" smtClean="0"/>
              <a:pPr/>
              <a:t>10</a:t>
            </a:fld>
            <a:endParaRPr lang="nn-NO"/>
          </a:p>
        </p:txBody>
      </p:sp>
      <p:sp>
        <p:nvSpPr>
          <p:cNvPr id="13" name="TextBox 12">
            <a:extLst>
              <a:ext uri="{FF2B5EF4-FFF2-40B4-BE49-F238E27FC236}">
                <a16:creationId xmlns:a16="http://schemas.microsoft.com/office/drawing/2014/main" id="{E2700653-DFBA-4056-AB09-A9307DCE7FD6}"/>
              </a:ext>
            </a:extLst>
          </p:cNvPr>
          <p:cNvSpPr txBox="1"/>
          <p:nvPr/>
        </p:nvSpPr>
        <p:spPr>
          <a:xfrm>
            <a:off x="58146" y="697992"/>
            <a:ext cx="1974935" cy="1200329"/>
          </a:xfrm>
          <a:prstGeom prst="rect">
            <a:avLst/>
          </a:prstGeom>
          <a:noFill/>
        </p:spPr>
        <p:txBody>
          <a:bodyPr wrap="square" rtlCol="0">
            <a:spAutoFit/>
          </a:bodyPr>
          <a:lstStyle/>
          <a:p>
            <a:r>
              <a:rPr lang="nb-NO" sz="2400" b="1" u="sng"/>
              <a:t>Partikulært Organisk Materiale</a:t>
            </a:r>
          </a:p>
        </p:txBody>
      </p:sp>
      <p:pic>
        <p:nvPicPr>
          <p:cNvPr id="4" name="Picture 3" descr="A map of a body of water&#10;&#10;Description automatically generated">
            <a:extLst>
              <a:ext uri="{FF2B5EF4-FFF2-40B4-BE49-F238E27FC236}">
                <a16:creationId xmlns:a16="http://schemas.microsoft.com/office/drawing/2014/main" id="{B23BDE8A-EA9E-1CA3-C866-0592F3B666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1292" y="802880"/>
            <a:ext cx="2286685" cy="4556113"/>
          </a:xfrm>
          <a:prstGeom prst="rect">
            <a:avLst/>
          </a:prstGeom>
        </p:spPr>
      </p:pic>
      <p:sp>
        <p:nvSpPr>
          <p:cNvPr id="8" name="Oval 7">
            <a:extLst>
              <a:ext uri="{FF2B5EF4-FFF2-40B4-BE49-F238E27FC236}">
                <a16:creationId xmlns:a16="http://schemas.microsoft.com/office/drawing/2014/main" id="{86998950-F755-DBE3-DE42-D47977063BBB}"/>
              </a:ext>
            </a:extLst>
          </p:cNvPr>
          <p:cNvSpPr/>
          <p:nvPr/>
        </p:nvSpPr>
        <p:spPr>
          <a:xfrm>
            <a:off x="3196846" y="4596582"/>
            <a:ext cx="435823" cy="53512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200"/>
          </a:p>
        </p:txBody>
      </p:sp>
      <p:cxnSp>
        <p:nvCxnSpPr>
          <p:cNvPr id="9" name="Straight Arrow Connector 8">
            <a:extLst>
              <a:ext uri="{FF2B5EF4-FFF2-40B4-BE49-F238E27FC236}">
                <a16:creationId xmlns:a16="http://schemas.microsoft.com/office/drawing/2014/main" id="{8FF83E5A-1C6E-C7A1-E884-F99339333C6F}"/>
              </a:ext>
            </a:extLst>
          </p:cNvPr>
          <p:cNvCxnSpPr>
            <a:cxnSpLocks/>
          </p:cNvCxnSpPr>
          <p:nvPr/>
        </p:nvCxnSpPr>
        <p:spPr>
          <a:xfrm flipV="1">
            <a:off x="3632668" y="4570275"/>
            <a:ext cx="834477" cy="2938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A733A59-BFD6-AFEF-70E7-562107A61E7D}"/>
              </a:ext>
            </a:extLst>
          </p:cNvPr>
          <p:cNvSpPr/>
          <p:nvPr/>
        </p:nvSpPr>
        <p:spPr>
          <a:xfrm>
            <a:off x="2761023" y="3122747"/>
            <a:ext cx="435823" cy="53512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200"/>
          </a:p>
        </p:txBody>
      </p:sp>
      <p:cxnSp>
        <p:nvCxnSpPr>
          <p:cNvPr id="11" name="Straight Arrow Connector 10">
            <a:extLst>
              <a:ext uri="{FF2B5EF4-FFF2-40B4-BE49-F238E27FC236}">
                <a16:creationId xmlns:a16="http://schemas.microsoft.com/office/drawing/2014/main" id="{FFEDA612-3A9C-D379-C549-1D1284F13627}"/>
              </a:ext>
            </a:extLst>
          </p:cNvPr>
          <p:cNvCxnSpPr>
            <a:cxnSpLocks/>
            <a:stCxn id="10" idx="6"/>
          </p:cNvCxnSpPr>
          <p:nvPr/>
        </p:nvCxnSpPr>
        <p:spPr>
          <a:xfrm flipV="1">
            <a:off x="3196846" y="3190565"/>
            <a:ext cx="1270300" cy="1997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EEC9D40-AF9A-312F-5B41-DCEB1FBCC3A0}"/>
              </a:ext>
            </a:extLst>
          </p:cNvPr>
          <p:cNvSpPr/>
          <p:nvPr/>
        </p:nvSpPr>
        <p:spPr>
          <a:xfrm>
            <a:off x="2873163" y="1020449"/>
            <a:ext cx="435823" cy="53512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200"/>
          </a:p>
        </p:txBody>
      </p:sp>
      <p:cxnSp>
        <p:nvCxnSpPr>
          <p:cNvPr id="14" name="Straight Arrow Connector 13">
            <a:extLst>
              <a:ext uri="{FF2B5EF4-FFF2-40B4-BE49-F238E27FC236}">
                <a16:creationId xmlns:a16="http://schemas.microsoft.com/office/drawing/2014/main" id="{789C3C38-9330-1E7C-0B8D-1D810FAF0332}"/>
              </a:ext>
            </a:extLst>
          </p:cNvPr>
          <p:cNvCxnSpPr>
            <a:cxnSpLocks/>
            <a:stCxn id="12" idx="6"/>
          </p:cNvCxnSpPr>
          <p:nvPr/>
        </p:nvCxnSpPr>
        <p:spPr>
          <a:xfrm>
            <a:off x="3308985" y="1288011"/>
            <a:ext cx="1158160" cy="5351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128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8"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ocean&#10;&#10;Description automatically generated">
            <a:extLst>
              <a:ext uri="{FF2B5EF4-FFF2-40B4-BE49-F238E27FC236}">
                <a16:creationId xmlns:a16="http://schemas.microsoft.com/office/drawing/2014/main" id="{686F6FD8-0190-B55D-92E9-AD24F272FCF1}"/>
              </a:ext>
            </a:extLst>
          </p:cNvPr>
          <p:cNvPicPr>
            <a:picLocks noChangeAspect="1"/>
          </p:cNvPicPr>
          <p:nvPr/>
        </p:nvPicPr>
        <p:blipFill>
          <a:blip r:embed="rId2"/>
          <a:stretch>
            <a:fillRect/>
          </a:stretch>
        </p:blipFill>
        <p:spPr>
          <a:xfrm>
            <a:off x="6012330" y="991752"/>
            <a:ext cx="5745168" cy="5199112"/>
          </a:xfrm>
          <a:prstGeom prst="rect">
            <a:avLst/>
          </a:prstGeom>
        </p:spPr>
      </p:pic>
      <p:sp>
        <p:nvSpPr>
          <p:cNvPr id="2" name="Title 1">
            <a:extLst>
              <a:ext uri="{FF2B5EF4-FFF2-40B4-BE49-F238E27FC236}">
                <a16:creationId xmlns:a16="http://schemas.microsoft.com/office/drawing/2014/main" id="{88BBEB79-2E98-F518-57DC-8407DCE7D73D}"/>
              </a:ext>
            </a:extLst>
          </p:cNvPr>
          <p:cNvSpPr>
            <a:spLocks noGrp="1"/>
          </p:cNvSpPr>
          <p:nvPr>
            <p:ph type="title"/>
          </p:nvPr>
        </p:nvSpPr>
        <p:spPr>
          <a:xfrm>
            <a:off x="1575880" y="134651"/>
            <a:ext cx="8531157" cy="1714202"/>
          </a:xfrm>
        </p:spPr>
        <p:txBody>
          <a:bodyPr>
            <a:normAutofit/>
          </a:bodyPr>
          <a:lstStyle/>
          <a:p>
            <a:r>
              <a:rPr lang="nb-NO" sz="2400"/>
              <a:t>21 % reduksjon i stortareskogens arealutbredelse i dag sammenlignet med 2005-2009</a:t>
            </a:r>
          </a:p>
        </p:txBody>
      </p:sp>
      <p:graphicFrame>
        <p:nvGraphicFramePr>
          <p:cNvPr id="7" name="Content Placeholder 6">
            <a:extLst>
              <a:ext uri="{FF2B5EF4-FFF2-40B4-BE49-F238E27FC236}">
                <a16:creationId xmlns:a16="http://schemas.microsoft.com/office/drawing/2014/main" id="{FAEBA151-0DC0-AD32-8C25-902EFF4337DB}"/>
              </a:ext>
            </a:extLst>
          </p:cNvPr>
          <p:cNvGraphicFramePr>
            <a:graphicFrameLocks noGrp="1"/>
          </p:cNvGraphicFramePr>
          <p:nvPr>
            <p:ph idx="1"/>
            <p:extLst>
              <p:ext uri="{D42A27DB-BD31-4B8C-83A1-F6EECF244321}">
                <p14:modId xmlns:p14="http://schemas.microsoft.com/office/powerpoint/2010/main" val="3916319582"/>
              </p:ext>
            </p:extLst>
          </p:nvPr>
        </p:nvGraphicFramePr>
        <p:xfrm>
          <a:off x="1371599" y="3212866"/>
          <a:ext cx="2889115" cy="954107"/>
        </p:xfrm>
        <a:graphic>
          <a:graphicData uri="http://schemas.openxmlformats.org/drawingml/2006/table">
            <a:tbl>
              <a:tblPr>
                <a:tableStyleId>{5C22544A-7EE6-4342-B048-85BDC9FD1C3A}</a:tableStyleId>
              </a:tblPr>
              <a:tblGrid>
                <a:gridCol w="1803611">
                  <a:extLst>
                    <a:ext uri="{9D8B030D-6E8A-4147-A177-3AD203B41FA5}">
                      <a16:colId xmlns:a16="http://schemas.microsoft.com/office/drawing/2014/main" val="350827182"/>
                    </a:ext>
                  </a:extLst>
                </a:gridCol>
                <a:gridCol w="1085504">
                  <a:extLst>
                    <a:ext uri="{9D8B030D-6E8A-4147-A177-3AD203B41FA5}">
                      <a16:colId xmlns:a16="http://schemas.microsoft.com/office/drawing/2014/main" val="1894235833"/>
                    </a:ext>
                  </a:extLst>
                </a:gridCol>
              </a:tblGrid>
              <a:tr h="453263">
                <a:tc>
                  <a:txBody>
                    <a:bodyPr/>
                    <a:lstStyle/>
                    <a:p>
                      <a:pPr algn="ctr" fontAlgn="b"/>
                      <a:r>
                        <a:rPr lang="nb-NO" sz="1400" u="none" strike="noStrike">
                          <a:effectLst/>
                        </a:rPr>
                        <a:t>modellert utbredelse (km</a:t>
                      </a:r>
                      <a:r>
                        <a:rPr lang="nb-NO" sz="1400" u="none" strike="noStrike" baseline="30000">
                          <a:effectLst/>
                        </a:rPr>
                        <a:t>2</a:t>
                      </a:r>
                      <a:r>
                        <a:rPr lang="nb-NO" sz="1400" u="none" strike="noStrike">
                          <a:effectLst/>
                        </a:rPr>
                        <a:t>)</a:t>
                      </a:r>
                      <a:endParaRPr lang="nb-NO"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nb-NO" sz="1400" u="none" strike="noStrike">
                          <a:effectLst/>
                        </a:rPr>
                        <a:t>Periode</a:t>
                      </a:r>
                      <a:endParaRPr lang="nb-NO"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09072215"/>
                  </a:ext>
                </a:extLst>
              </a:tr>
              <a:tr h="250422">
                <a:tc>
                  <a:txBody>
                    <a:bodyPr/>
                    <a:lstStyle/>
                    <a:p>
                      <a:pPr algn="ctr" fontAlgn="b"/>
                      <a:r>
                        <a:rPr lang="nb-NO" sz="1400" u="none" strike="noStrike">
                          <a:effectLst/>
                        </a:rPr>
                        <a:t>89</a:t>
                      </a:r>
                      <a:endParaRPr lang="nb-NO"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nb-NO" sz="1400" u="none" strike="noStrike">
                          <a:effectLst/>
                        </a:rPr>
                        <a:t>Før</a:t>
                      </a:r>
                      <a:endParaRPr lang="nb-NO"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58531742"/>
                  </a:ext>
                </a:extLst>
              </a:tr>
              <a:tr h="250422">
                <a:tc>
                  <a:txBody>
                    <a:bodyPr/>
                    <a:lstStyle/>
                    <a:p>
                      <a:pPr algn="ctr" fontAlgn="b"/>
                      <a:r>
                        <a:rPr lang="nb-NO" sz="1400" u="none" strike="noStrike">
                          <a:effectLst/>
                        </a:rPr>
                        <a:t>70</a:t>
                      </a:r>
                      <a:endParaRPr lang="nb-NO"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nb-NO" sz="1400" u="none" strike="noStrike">
                          <a:effectLst/>
                        </a:rPr>
                        <a:t>I dag</a:t>
                      </a:r>
                      <a:endParaRPr lang="nb-NO"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31960179"/>
                  </a:ext>
                </a:extLst>
              </a:tr>
            </a:tbl>
          </a:graphicData>
        </a:graphic>
      </p:graphicFrame>
      <p:sp>
        <p:nvSpPr>
          <p:cNvPr id="4" name="Date Placeholder 3">
            <a:extLst>
              <a:ext uri="{FF2B5EF4-FFF2-40B4-BE49-F238E27FC236}">
                <a16:creationId xmlns:a16="http://schemas.microsoft.com/office/drawing/2014/main" id="{F42B2E89-C7C2-8FCA-C82B-9CDE33A0587F}"/>
              </a:ext>
            </a:extLst>
          </p:cNvPr>
          <p:cNvSpPr>
            <a:spLocks noGrp="1"/>
          </p:cNvSpPr>
          <p:nvPr>
            <p:ph type="dt" sz="half" idx="10"/>
          </p:nvPr>
        </p:nvSpPr>
        <p:spPr/>
        <p:txBody>
          <a:bodyPr/>
          <a:lstStyle/>
          <a:p>
            <a:r>
              <a:rPr lang="nb-NO"/>
              <a:t>06.09.2023</a:t>
            </a:r>
            <a:endParaRPr lang="nn-NO"/>
          </a:p>
        </p:txBody>
      </p:sp>
      <p:sp>
        <p:nvSpPr>
          <p:cNvPr id="5" name="Footer Placeholder 4">
            <a:extLst>
              <a:ext uri="{FF2B5EF4-FFF2-40B4-BE49-F238E27FC236}">
                <a16:creationId xmlns:a16="http://schemas.microsoft.com/office/drawing/2014/main" id="{2BD3FC05-F757-550C-7EF0-8CE68DB6CC6F}"/>
              </a:ext>
            </a:extLst>
          </p:cNvPr>
          <p:cNvSpPr>
            <a:spLocks noGrp="1"/>
          </p:cNvSpPr>
          <p:nvPr>
            <p:ph type="ftr" sz="quarter" idx="11"/>
          </p:nvPr>
        </p:nvSpPr>
        <p:spPr/>
        <p:txBody>
          <a:bodyPr/>
          <a:lstStyle/>
          <a:p>
            <a:r>
              <a:rPr lang="nn-NO"/>
              <a:t>Eli Rinde</a:t>
            </a:r>
          </a:p>
        </p:txBody>
      </p:sp>
      <p:sp>
        <p:nvSpPr>
          <p:cNvPr id="6" name="Slide Number Placeholder 5">
            <a:extLst>
              <a:ext uri="{FF2B5EF4-FFF2-40B4-BE49-F238E27FC236}">
                <a16:creationId xmlns:a16="http://schemas.microsoft.com/office/drawing/2014/main" id="{15A6B0CF-323F-1D81-B4B6-4632390D95A1}"/>
              </a:ext>
            </a:extLst>
          </p:cNvPr>
          <p:cNvSpPr>
            <a:spLocks noGrp="1"/>
          </p:cNvSpPr>
          <p:nvPr>
            <p:ph type="sldNum" sz="quarter" idx="12"/>
          </p:nvPr>
        </p:nvSpPr>
        <p:spPr/>
        <p:txBody>
          <a:bodyPr/>
          <a:lstStyle/>
          <a:p>
            <a:fld id="{596F37D9-1911-45C7-A230-7CFE9DC0FC48}" type="slidenum">
              <a:rPr lang="nn-NO" smtClean="0"/>
              <a:pPr/>
              <a:t>11</a:t>
            </a:fld>
            <a:endParaRPr lang="nn-NO"/>
          </a:p>
        </p:txBody>
      </p:sp>
      <p:sp>
        <p:nvSpPr>
          <p:cNvPr id="8" name="TextBox 7">
            <a:extLst>
              <a:ext uri="{FF2B5EF4-FFF2-40B4-BE49-F238E27FC236}">
                <a16:creationId xmlns:a16="http://schemas.microsoft.com/office/drawing/2014/main" id="{58420C84-988F-46AA-7353-2CC6A97FA208}"/>
              </a:ext>
            </a:extLst>
          </p:cNvPr>
          <p:cNvSpPr txBox="1"/>
          <p:nvPr/>
        </p:nvSpPr>
        <p:spPr>
          <a:xfrm>
            <a:off x="642026" y="2156358"/>
            <a:ext cx="4519438" cy="954107"/>
          </a:xfrm>
          <a:prstGeom prst="rect">
            <a:avLst/>
          </a:prstGeom>
          <a:noFill/>
        </p:spPr>
        <p:txBody>
          <a:bodyPr wrap="square">
            <a:spAutoFit/>
          </a:bodyPr>
          <a:lstStyle/>
          <a:p>
            <a:r>
              <a:rPr lang="nb-NO" sz="1400">
                <a:solidFill>
                  <a:schemeClr val="bg1">
                    <a:lumMod val="50000"/>
                  </a:schemeClr>
                </a:solidFill>
              </a:rPr>
              <a:t>En statistisk analyse (GAM) av </a:t>
            </a:r>
            <a:r>
              <a:rPr lang="nb-NO" sz="1400" b="1" err="1">
                <a:solidFill>
                  <a:schemeClr val="bg1">
                    <a:lumMod val="50000"/>
                  </a:schemeClr>
                </a:solidFill>
              </a:rPr>
              <a:t>ca</a:t>
            </a:r>
            <a:r>
              <a:rPr lang="nb-NO" sz="1400" b="1">
                <a:solidFill>
                  <a:schemeClr val="bg1">
                    <a:lumMod val="50000"/>
                  </a:schemeClr>
                </a:solidFill>
              </a:rPr>
              <a:t> 2000</a:t>
            </a:r>
            <a:r>
              <a:rPr lang="nb-NO" sz="1400">
                <a:solidFill>
                  <a:schemeClr val="bg1">
                    <a:lumMod val="50000"/>
                  </a:schemeClr>
                </a:solidFill>
              </a:rPr>
              <a:t> feltregistreringer fra de to kartleggingsperiodene, som går ut på å identifisere hvilke av relevante miljøvariabler som best forklarer utbredelsen til tareskog i de to periodene. </a:t>
            </a:r>
            <a:endParaRPr lang="nb-NO" sz="1400"/>
          </a:p>
        </p:txBody>
      </p:sp>
      <p:sp>
        <p:nvSpPr>
          <p:cNvPr id="12" name="TextBox 11">
            <a:extLst>
              <a:ext uri="{FF2B5EF4-FFF2-40B4-BE49-F238E27FC236}">
                <a16:creationId xmlns:a16="http://schemas.microsoft.com/office/drawing/2014/main" id="{9C627ABF-D513-AB70-255B-14CBCCF4CE56}"/>
              </a:ext>
            </a:extLst>
          </p:cNvPr>
          <p:cNvSpPr txBox="1"/>
          <p:nvPr/>
        </p:nvSpPr>
        <p:spPr>
          <a:xfrm>
            <a:off x="642026" y="4438108"/>
            <a:ext cx="4259890" cy="954107"/>
          </a:xfrm>
          <a:prstGeom prst="rect">
            <a:avLst/>
          </a:prstGeom>
          <a:noFill/>
        </p:spPr>
        <p:txBody>
          <a:bodyPr wrap="square">
            <a:spAutoFit/>
          </a:bodyPr>
          <a:lstStyle/>
          <a:p>
            <a:r>
              <a:rPr lang="nb-NO" sz="1400">
                <a:solidFill>
                  <a:schemeClr val="bg1">
                    <a:lumMod val="50000"/>
                  </a:schemeClr>
                </a:solidFill>
              </a:rPr>
              <a:t>I tillegg til dyp, bølger, strøm og terrengforhold – som vi vet påvirker utbredelsen til tareskog – har vi undersøkt en og en variabel av </a:t>
            </a:r>
            <a:r>
              <a:rPr lang="nb-NO" sz="1400" b="1">
                <a:solidFill>
                  <a:schemeClr val="tx2">
                    <a:lumMod val="60000"/>
                    <a:lumOff val="40000"/>
                  </a:schemeClr>
                </a:solidFill>
              </a:rPr>
              <a:t>POC</a:t>
            </a:r>
            <a:r>
              <a:rPr lang="nb-NO" sz="1400">
                <a:solidFill>
                  <a:schemeClr val="bg1">
                    <a:lumMod val="50000"/>
                  </a:schemeClr>
                </a:solidFill>
              </a:rPr>
              <a:t>, </a:t>
            </a:r>
            <a:r>
              <a:rPr lang="nb-NO" sz="1400" b="1">
                <a:solidFill>
                  <a:schemeClr val="bg1">
                    <a:lumMod val="50000"/>
                  </a:schemeClr>
                </a:solidFill>
              </a:rPr>
              <a:t>DOC, DIN, DIP, </a:t>
            </a:r>
            <a:r>
              <a:rPr lang="nb-NO" sz="1400">
                <a:solidFill>
                  <a:schemeClr val="bg1">
                    <a:lumMod val="50000"/>
                  </a:schemeClr>
                </a:solidFill>
              </a:rPr>
              <a:t>i tillegg til sommer temperatur. </a:t>
            </a:r>
            <a:endParaRPr lang="nb-NO" sz="1400"/>
          </a:p>
        </p:txBody>
      </p:sp>
    </p:spTree>
    <p:extLst>
      <p:ext uri="{BB962C8B-B14F-4D97-AF65-F5344CB8AC3E}">
        <p14:creationId xmlns:p14="http://schemas.microsoft.com/office/powerpoint/2010/main" val="3609524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79193-9786-C976-AA08-A792DBDA6007}"/>
              </a:ext>
            </a:extLst>
          </p:cNvPr>
          <p:cNvSpPr>
            <a:spLocks noGrp="1"/>
          </p:cNvSpPr>
          <p:nvPr>
            <p:ph type="title"/>
          </p:nvPr>
        </p:nvSpPr>
        <p:spPr>
          <a:xfrm>
            <a:off x="1981200" y="274638"/>
            <a:ext cx="8229600" cy="1143000"/>
          </a:xfrm>
        </p:spPr>
        <p:txBody>
          <a:bodyPr wrap="square" anchor="ctr">
            <a:normAutofit/>
          </a:bodyPr>
          <a:lstStyle/>
          <a:p>
            <a:pPr>
              <a:lnSpc>
                <a:spcPct val="90000"/>
              </a:lnSpc>
            </a:pPr>
            <a:r>
              <a:rPr lang="nb-NO" sz="2400"/>
              <a:t>En negativ sammenheng mellom forekomst av stortareskog og økende sommertemperatur og økt mengde partikler</a:t>
            </a:r>
          </a:p>
        </p:txBody>
      </p:sp>
      <p:sp>
        <p:nvSpPr>
          <p:cNvPr id="4" name="Date Placeholder 3">
            <a:extLst>
              <a:ext uri="{FF2B5EF4-FFF2-40B4-BE49-F238E27FC236}">
                <a16:creationId xmlns:a16="http://schemas.microsoft.com/office/drawing/2014/main" id="{5F3A53E4-40C2-7C32-8BA1-E481F02A1626}"/>
              </a:ext>
            </a:extLst>
          </p:cNvPr>
          <p:cNvSpPr>
            <a:spLocks noGrp="1"/>
          </p:cNvSpPr>
          <p:nvPr>
            <p:ph type="dt" sz="half" idx="10"/>
          </p:nvPr>
        </p:nvSpPr>
        <p:spPr>
          <a:xfrm>
            <a:off x="6934200" y="6400801"/>
            <a:ext cx="2185988" cy="365125"/>
          </a:xfrm>
        </p:spPr>
        <p:txBody>
          <a:bodyPr wrap="square" anchor="ctr">
            <a:normAutofit/>
          </a:bodyPr>
          <a:lstStyle/>
          <a:p>
            <a:pPr>
              <a:spcAft>
                <a:spcPts val="600"/>
              </a:spcAft>
            </a:pPr>
            <a:r>
              <a:rPr lang="nb-NO"/>
              <a:t>06.09.2023</a:t>
            </a:r>
            <a:endParaRPr lang="nn-NO"/>
          </a:p>
        </p:txBody>
      </p:sp>
      <p:sp>
        <p:nvSpPr>
          <p:cNvPr id="5" name="Footer Placeholder 4">
            <a:extLst>
              <a:ext uri="{FF2B5EF4-FFF2-40B4-BE49-F238E27FC236}">
                <a16:creationId xmlns:a16="http://schemas.microsoft.com/office/drawing/2014/main" id="{8BE39791-9385-2ED3-C7AE-5802CF9A500D}"/>
              </a:ext>
            </a:extLst>
          </p:cNvPr>
          <p:cNvSpPr>
            <a:spLocks noGrp="1"/>
          </p:cNvSpPr>
          <p:nvPr>
            <p:ph type="ftr" sz="quarter" idx="11"/>
          </p:nvPr>
        </p:nvSpPr>
        <p:spPr>
          <a:xfrm>
            <a:off x="3886200" y="6400801"/>
            <a:ext cx="2895600" cy="365125"/>
          </a:xfrm>
        </p:spPr>
        <p:txBody>
          <a:bodyPr wrap="square" anchor="ctr">
            <a:normAutofit/>
          </a:bodyPr>
          <a:lstStyle/>
          <a:p>
            <a:pPr>
              <a:spcAft>
                <a:spcPts val="600"/>
              </a:spcAft>
            </a:pPr>
            <a:r>
              <a:rPr lang="nn-NO"/>
              <a:t>Eli Rinde</a:t>
            </a:r>
          </a:p>
        </p:txBody>
      </p:sp>
      <p:sp>
        <p:nvSpPr>
          <p:cNvPr id="6" name="Slide Number Placeholder 5">
            <a:extLst>
              <a:ext uri="{FF2B5EF4-FFF2-40B4-BE49-F238E27FC236}">
                <a16:creationId xmlns:a16="http://schemas.microsoft.com/office/drawing/2014/main" id="{2458A4E4-D094-A140-17C7-137FBD3E936D}"/>
              </a:ext>
            </a:extLst>
          </p:cNvPr>
          <p:cNvSpPr>
            <a:spLocks noGrp="1"/>
          </p:cNvSpPr>
          <p:nvPr>
            <p:ph type="sldNum" sz="quarter" idx="12"/>
          </p:nvPr>
        </p:nvSpPr>
        <p:spPr>
          <a:xfrm>
            <a:off x="9264650" y="6400801"/>
            <a:ext cx="946150" cy="365125"/>
          </a:xfrm>
        </p:spPr>
        <p:txBody>
          <a:bodyPr wrap="square" anchor="ctr">
            <a:normAutofit/>
          </a:bodyPr>
          <a:lstStyle/>
          <a:p>
            <a:pPr>
              <a:spcAft>
                <a:spcPts val="600"/>
              </a:spcAft>
            </a:pPr>
            <a:fld id="{596F37D9-1911-45C7-A230-7CFE9DC0FC48}" type="slidenum">
              <a:rPr lang="nn-NO" smtClean="0"/>
              <a:pPr>
                <a:spcAft>
                  <a:spcPts val="600"/>
                </a:spcAft>
              </a:pPr>
              <a:t>12</a:t>
            </a:fld>
            <a:endParaRPr lang="nn-NO"/>
          </a:p>
        </p:txBody>
      </p:sp>
      <p:pic>
        <p:nvPicPr>
          <p:cNvPr id="10" name="Picture 9">
            <a:extLst>
              <a:ext uri="{FF2B5EF4-FFF2-40B4-BE49-F238E27FC236}">
                <a16:creationId xmlns:a16="http://schemas.microsoft.com/office/drawing/2014/main" id="{D0A2DBC1-B062-2B60-6318-FE6263A4BBD7}"/>
              </a:ext>
            </a:extLst>
          </p:cNvPr>
          <p:cNvPicPr>
            <a:picLocks noChangeAspect="1"/>
          </p:cNvPicPr>
          <p:nvPr/>
        </p:nvPicPr>
        <p:blipFill>
          <a:blip r:embed="rId2"/>
          <a:srcRect/>
          <a:stretch/>
        </p:blipFill>
        <p:spPr>
          <a:xfrm>
            <a:off x="6519147" y="1448365"/>
            <a:ext cx="4371333" cy="3024336"/>
          </a:xfrm>
          <a:prstGeom prst="rect">
            <a:avLst/>
          </a:prstGeom>
        </p:spPr>
      </p:pic>
      <p:pic>
        <p:nvPicPr>
          <p:cNvPr id="12" name="Picture 11">
            <a:extLst>
              <a:ext uri="{FF2B5EF4-FFF2-40B4-BE49-F238E27FC236}">
                <a16:creationId xmlns:a16="http://schemas.microsoft.com/office/drawing/2014/main" id="{3A4B6969-5821-7D16-B993-DCE22ACC394C}"/>
              </a:ext>
            </a:extLst>
          </p:cNvPr>
          <p:cNvPicPr>
            <a:picLocks noChangeAspect="1"/>
          </p:cNvPicPr>
          <p:nvPr/>
        </p:nvPicPr>
        <p:blipFill>
          <a:blip r:embed="rId3"/>
          <a:srcRect/>
          <a:stretch/>
        </p:blipFill>
        <p:spPr>
          <a:xfrm>
            <a:off x="1420259" y="1340768"/>
            <a:ext cx="4682371" cy="3239530"/>
          </a:xfrm>
          <a:prstGeom prst="rect">
            <a:avLst/>
          </a:prstGeom>
        </p:spPr>
      </p:pic>
      <p:sp>
        <p:nvSpPr>
          <p:cNvPr id="14" name="TextBox 13">
            <a:extLst>
              <a:ext uri="{FF2B5EF4-FFF2-40B4-BE49-F238E27FC236}">
                <a16:creationId xmlns:a16="http://schemas.microsoft.com/office/drawing/2014/main" id="{AAB4DCFC-678D-B03E-C400-E487ECD40851}"/>
              </a:ext>
            </a:extLst>
          </p:cNvPr>
          <p:cNvSpPr txBox="1"/>
          <p:nvPr/>
        </p:nvSpPr>
        <p:spPr>
          <a:xfrm>
            <a:off x="2855640" y="4580298"/>
            <a:ext cx="2376264" cy="230832"/>
          </a:xfrm>
          <a:prstGeom prst="rect">
            <a:avLst/>
          </a:prstGeom>
          <a:noFill/>
        </p:spPr>
        <p:txBody>
          <a:bodyPr wrap="square">
            <a:spAutoFit/>
          </a:bodyPr>
          <a:lstStyle/>
          <a:p>
            <a:r>
              <a:rPr lang="nb-NO">
                <a:solidFill>
                  <a:schemeClr val="bg1">
                    <a:lumMod val="50000"/>
                  </a:schemeClr>
                </a:solidFill>
              </a:rPr>
              <a:t>Sommer temperatur</a:t>
            </a:r>
            <a:endParaRPr lang="nb-NO"/>
          </a:p>
        </p:txBody>
      </p:sp>
      <p:sp>
        <p:nvSpPr>
          <p:cNvPr id="15" name="TextBox 14">
            <a:extLst>
              <a:ext uri="{FF2B5EF4-FFF2-40B4-BE49-F238E27FC236}">
                <a16:creationId xmlns:a16="http://schemas.microsoft.com/office/drawing/2014/main" id="{E5BD1D8A-4350-EB7B-DB7D-7BDFD2B7F359}"/>
              </a:ext>
            </a:extLst>
          </p:cNvPr>
          <p:cNvSpPr txBox="1"/>
          <p:nvPr/>
        </p:nvSpPr>
        <p:spPr>
          <a:xfrm>
            <a:off x="6672064" y="4515298"/>
            <a:ext cx="3456384" cy="230832"/>
          </a:xfrm>
          <a:prstGeom prst="rect">
            <a:avLst/>
          </a:prstGeom>
          <a:noFill/>
        </p:spPr>
        <p:txBody>
          <a:bodyPr wrap="square">
            <a:spAutoFit/>
          </a:bodyPr>
          <a:lstStyle/>
          <a:p>
            <a:r>
              <a:rPr lang="nb-NO">
                <a:solidFill>
                  <a:schemeClr val="bg1">
                    <a:lumMod val="50000"/>
                  </a:schemeClr>
                </a:solidFill>
              </a:rPr>
              <a:t>Partikulært organisk materiale </a:t>
            </a:r>
            <a:endParaRPr lang="nb-NO"/>
          </a:p>
        </p:txBody>
      </p:sp>
      <p:sp>
        <p:nvSpPr>
          <p:cNvPr id="3" name="TextBox 2">
            <a:extLst>
              <a:ext uri="{FF2B5EF4-FFF2-40B4-BE49-F238E27FC236}">
                <a16:creationId xmlns:a16="http://schemas.microsoft.com/office/drawing/2014/main" id="{DFFB9F7B-DFE6-E74F-C1C9-D360BE3BF71B}"/>
              </a:ext>
            </a:extLst>
          </p:cNvPr>
          <p:cNvSpPr txBox="1"/>
          <p:nvPr/>
        </p:nvSpPr>
        <p:spPr>
          <a:xfrm>
            <a:off x="1896894" y="4944283"/>
            <a:ext cx="7615180" cy="1569660"/>
          </a:xfrm>
          <a:prstGeom prst="rect">
            <a:avLst/>
          </a:prstGeom>
          <a:noFill/>
        </p:spPr>
        <p:txBody>
          <a:bodyPr wrap="square" rtlCol="0">
            <a:spAutoFit/>
          </a:bodyPr>
          <a:lstStyle/>
          <a:p>
            <a:r>
              <a:rPr lang="nb-NO" sz="1600"/>
              <a:t>Vi vil knytte endringer i POC fra modellkjøring til endringer i utbredelse av stortareskog. </a:t>
            </a:r>
          </a:p>
          <a:p>
            <a:endParaRPr lang="nb-NO" sz="1600"/>
          </a:p>
          <a:p>
            <a:r>
              <a:rPr lang="nb-NO" sz="1600"/>
              <a:t>Et minste mål er at den negative effekten de siste 10 årene reverseres.</a:t>
            </a:r>
          </a:p>
          <a:p>
            <a:endParaRPr lang="nb-NO" sz="1600"/>
          </a:p>
          <a:p>
            <a:r>
              <a:rPr lang="nb-NO" sz="1600"/>
              <a:t>Kanskje kan reduksjon i POC motvirke klimaeffekten? </a:t>
            </a:r>
          </a:p>
        </p:txBody>
      </p:sp>
    </p:spTree>
    <p:extLst>
      <p:ext uri="{BB962C8B-B14F-4D97-AF65-F5344CB8AC3E}">
        <p14:creationId xmlns:p14="http://schemas.microsoft.com/office/powerpoint/2010/main" val="1413159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0C79-7D48-48C4-925C-CAA9228F2C0C}"/>
              </a:ext>
            </a:extLst>
          </p:cNvPr>
          <p:cNvSpPr>
            <a:spLocks noGrp="1"/>
          </p:cNvSpPr>
          <p:nvPr>
            <p:ph type="title"/>
          </p:nvPr>
        </p:nvSpPr>
        <p:spPr>
          <a:xfrm>
            <a:off x="573932" y="745958"/>
            <a:ext cx="7976681" cy="1616515"/>
          </a:xfrm>
        </p:spPr>
        <p:txBody>
          <a:bodyPr/>
          <a:lstStyle/>
          <a:p>
            <a:r>
              <a:rPr lang="nb-NO"/>
              <a:t>Modellering av sammenheng mellom POC og TOC i sediment – inkludert oksygenforhold</a:t>
            </a:r>
          </a:p>
        </p:txBody>
      </p:sp>
      <p:sp>
        <p:nvSpPr>
          <p:cNvPr id="3" name="Footer Placeholder 2">
            <a:extLst>
              <a:ext uri="{FF2B5EF4-FFF2-40B4-BE49-F238E27FC236}">
                <a16:creationId xmlns:a16="http://schemas.microsoft.com/office/drawing/2014/main" id="{61A902AE-E814-FBBF-5B7A-E788D3DAC7FD}"/>
              </a:ext>
            </a:extLst>
          </p:cNvPr>
          <p:cNvSpPr>
            <a:spLocks noGrp="1"/>
          </p:cNvSpPr>
          <p:nvPr>
            <p:ph type="ftr" sz="quarter" idx="11"/>
          </p:nvPr>
        </p:nvSpPr>
        <p:spPr/>
        <p:txBody>
          <a:bodyPr/>
          <a:lstStyle/>
          <a:p>
            <a:r>
              <a:rPr lang="nb-NO"/>
              <a:t>Oslofjordmodellen</a:t>
            </a:r>
          </a:p>
        </p:txBody>
      </p:sp>
      <p:sp>
        <p:nvSpPr>
          <p:cNvPr id="4" name="TextBox 3">
            <a:extLst>
              <a:ext uri="{FF2B5EF4-FFF2-40B4-BE49-F238E27FC236}">
                <a16:creationId xmlns:a16="http://schemas.microsoft.com/office/drawing/2014/main" id="{CB820B09-1E17-444A-E455-7467778A438E}"/>
              </a:ext>
            </a:extLst>
          </p:cNvPr>
          <p:cNvSpPr txBox="1"/>
          <p:nvPr/>
        </p:nvSpPr>
        <p:spPr>
          <a:xfrm>
            <a:off x="311284" y="1643919"/>
            <a:ext cx="8122597" cy="2400657"/>
          </a:xfrm>
          <a:prstGeom prst="rect">
            <a:avLst/>
          </a:prstGeom>
          <a:noFill/>
        </p:spPr>
        <p:txBody>
          <a:bodyPr wrap="square" rtlCol="0">
            <a:spAutoFit/>
          </a:bodyPr>
          <a:lstStyle/>
          <a:p>
            <a:r>
              <a:rPr lang="nb-NO" sz="1600"/>
              <a:t>Fra Indre Oslofjord har vi historiske data fra tilførsel, planteplankton i overflaten og TOC i sediment fra foraminifer undersøkelser. </a:t>
            </a:r>
          </a:p>
          <a:p>
            <a:endParaRPr lang="nb-NO" sz="1600"/>
          </a:p>
          <a:p>
            <a:endParaRPr lang="nb-NO" sz="1600"/>
          </a:p>
          <a:p>
            <a:endParaRPr lang="nb-NO" sz="1600"/>
          </a:p>
          <a:p>
            <a:endParaRPr lang="nb-NO" sz="1600"/>
          </a:p>
          <a:p>
            <a:endParaRPr lang="nb-NO"/>
          </a:p>
          <a:p>
            <a:endParaRPr lang="nb-NO"/>
          </a:p>
          <a:p>
            <a:endParaRPr lang="nb-NO"/>
          </a:p>
          <a:p>
            <a:endParaRPr lang="nb-NO"/>
          </a:p>
          <a:p>
            <a:endParaRPr lang="nb-NO"/>
          </a:p>
          <a:p>
            <a:endParaRPr lang="nb-NO"/>
          </a:p>
        </p:txBody>
      </p:sp>
      <p:pic>
        <p:nvPicPr>
          <p:cNvPr id="6" name="Picture 5" descr="A blue and purple water flow&#10;&#10;Description automatically generated with medium confidence">
            <a:extLst>
              <a:ext uri="{FF2B5EF4-FFF2-40B4-BE49-F238E27FC236}">
                <a16:creationId xmlns:a16="http://schemas.microsoft.com/office/drawing/2014/main" id="{E8262C0A-702E-E8F2-25F7-24547665A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0119" y="120560"/>
            <a:ext cx="2141124" cy="4266088"/>
          </a:xfrm>
          <a:prstGeom prst="rect">
            <a:avLst/>
          </a:prstGeom>
        </p:spPr>
      </p:pic>
      <p:sp>
        <p:nvSpPr>
          <p:cNvPr id="5" name="Oval 4">
            <a:extLst>
              <a:ext uri="{FF2B5EF4-FFF2-40B4-BE49-F238E27FC236}">
                <a16:creationId xmlns:a16="http://schemas.microsoft.com/office/drawing/2014/main" id="{38FA234C-9F3F-3B8C-D84B-346EB96057B6}"/>
              </a:ext>
            </a:extLst>
          </p:cNvPr>
          <p:cNvSpPr/>
          <p:nvPr/>
        </p:nvSpPr>
        <p:spPr>
          <a:xfrm>
            <a:off x="10927179" y="383570"/>
            <a:ext cx="107004" cy="144571"/>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Oval 6">
            <a:extLst>
              <a:ext uri="{FF2B5EF4-FFF2-40B4-BE49-F238E27FC236}">
                <a16:creationId xmlns:a16="http://schemas.microsoft.com/office/drawing/2014/main" id="{D5B1E72F-F2FC-0B1C-D090-93DE61C72A5C}"/>
              </a:ext>
            </a:extLst>
          </p:cNvPr>
          <p:cNvSpPr/>
          <p:nvPr/>
        </p:nvSpPr>
        <p:spPr>
          <a:xfrm>
            <a:off x="11382207" y="311284"/>
            <a:ext cx="107004" cy="144571"/>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aphicFrame>
        <p:nvGraphicFramePr>
          <p:cNvPr id="9" name="Chart 8">
            <a:extLst>
              <a:ext uri="{FF2B5EF4-FFF2-40B4-BE49-F238E27FC236}">
                <a16:creationId xmlns:a16="http://schemas.microsoft.com/office/drawing/2014/main" id="{5E494601-5F8A-B49E-C1B5-5317A8B1BFB8}"/>
              </a:ext>
            </a:extLst>
          </p:cNvPr>
          <p:cNvGraphicFramePr>
            <a:graphicFrameLocks noGrp="1"/>
          </p:cNvGraphicFramePr>
          <p:nvPr>
            <p:extLst>
              <p:ext uri="{D42A27DB-BD31-4B8C-83A1-F6EECF244321}">
                <p14:modId xmlns:p14="http://schemas.microsoft.com/office/powerpoint/2010/main" val="1541153611"/>
              </p:ext>
            </p:extLst>
          </p:nvPr>
        </p:nvGraphicFramePr>
        <p:xfrm>
          <a:off x="856034" y="2473188"/>
          <a:ext cx="9200302" cy="3989957"/>
        </p:xfrm>
        <a:graphic>
          <a:graphicData uri="http://schemas.openxmlformats.org/drawingml/2006/chart">
            <c:chart xmlns:c="http://schemas.openxmlformats.org/drawingml/2006/chart" xmlns:r="http://schemas.openxmlformats.org/officeDocument/2006/relationships" r:id="rId3"/>
          </a:graphicData>
        </a:graphic>
      </p:graphicFrame>
      <p:cxnSp>
        <p:nvCxnSpPr>
          <p:cNvPr id="14" name="Straight Connector 13">
            <a:extLst>
              <a:ext uri="{FF2B5EF4-FFF2-40B4-BE49-F238E27FC236}">
                <a16:creationId xmlns:a16="http://schemas.microsoft.com/office/drawing/2014/main" id="{568A3720-2D5B-8346-2077-73BB24C3A5D5}"/>
              </a:ext>
            </a:extLst>
          </p:cNvPr>
          <p:cNvCxnSpPr/>
          <p:nvPr/>
        </p:nvCxnSpPr>
        <p:spPr>
          <a:xfrm>
            <a:off x="3959157" y="4386648"/>
            <a:ext cx="904673"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7FB9070-4B69-DA32-0E20-718CC44A593F}"/>
              </a:ext>
            </a:extLst>
          </p:cNvPr>
          <p:cNvSpPr txBox="1"/>
          <p:nvPr/>
        </p:nvSpPr>
        <p:spPr>
          <a:xfrm>
            <a:off x="4036977" y="4352750"/>
            <a:ext cx="671209" cy="230832"/>
          </a:xfrm>
          <a:prstGeom prst="rect">
            <a:avLst/>
          </a:prstGeom>
          <a:noFill/>
        </p:spPr>
        <p:txBody>
          <a:bodyPr wrap="square" rtlCol="0">
            <a:spAutoFit/>
          </a:bodyPr>
          <a:lstStyle/>
          <a:p>
            <a:r>
              <a:rPr lang="nb-NO"/>
              <a:t>TOC god</a:t>
            </a:r>
          </a:p>
        </p:txBody>
      </p:sp>
      <p:cxnSp>
        <p:nvCxnSpPr>
          <p:cNvPr id="16" name="Straight Connector 15">
            <a:extLst>
              <a:ext uri="{FF2B5EF4-FFF2-40B4-BE49-F238E27FC236}">
                <a16:creationId xmlns:a16="http://schemas.microsoft.com/office/drawing/2014/main" id="{6A433338-458E-DA50-CED7-36297054375C}"/>
              </a:ext>
            </a:extLst>
          </p:cNvPr>
          <p:cNvCxnSpPr/>
          <p:nvPr/>
        </p:nvCxnSpPr>
        <p:spPr>
          <a:xfrm>
            <a:off x="7652425" y="5258895"/>
            <a:ext cx="904673"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A4BF954-3869-3AC6-164A-F6128D223EA5}"/>
              </a:ext>
            </a:extLst>
          </p:cNvPr>
          <p:cNvSpPr txBox="1"/>
          <p:nvPr/>
        </p:nvSpPr>
        <p:spPr>
          <a:xfrm>
            <a:off x="8547737" y="5143479"/>
            <a:ext cx="671209" cy="230832"/>
          </a:xfrm>
          <a:prstGeom prst="rect">
            <a:avLst/>
          </a:prstGeom>
          <a:noFill/>
        </p:spPr>
        <p:txBody>
          <a:bodyPr wrap="square" rtlCol="0">
            <a:spAutoFit/>
          </a:bodyPr>
          <a:lstStyle/>
          <a:p>
            <a:r>
              <a:rPr lang="nb-NO"/>
              <a:t>S3 god</a:t>
            </a:r>
          </a:p>
        </p:txBody>
      </p:sp>
    </p:spTree>
    <p:extLst>
      <p:ext uri="{BB962C8B-B14F-4D97-AF65-F5344CB8AC3E}">
        <p14:creationId xmlns:p14="http://schemas.microsoft.com/office/powerpoint/2010/main" val="1373621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0C79-7D48-48C4-925C-CAA9228F2C0C}"/>
              </a:ext>
            </a:extLst>
          </p:cNvPr>
          <p:cNvSpPr>
            <a:spLocks noGrp="1"/>
          </p:cNvSpPr>
          <p:nvPr>
            <p:ph type="title"/>
          </p:nvPr>
        </p:nvSpPr>
        <p:spPr>
          <a:xfrm>
            <a:off x="573932" y="745958"/>
            <a:ext cx="7976681" cy="1616515"/>
          </a:xfrm>
        </p:spPr>
        <p:txBody>
          <a:bodyPr/>
          <a:lstStyle/>
          <a:p>
            <a:r>
              <a:rPr lang="nb-NO"/>
              <a:t>Modellering av sammenheng mellom POC og TOC i sediment – inkludert oksygenforhold</a:t>
            </a:r>
          </a:p>
        </p:txBody>
      </p:sp>
      <p:sp>
        <p:nvSpPr>
          <p:cNvPr id="3" name="Footer Placeholder 2">
            <a:extLst>
              <a:ext uri="{FF2B5EF4-FFF2-40B4-BE49-F238E27FC236}">
                <a16:creationId xmlns:a16="http://schemas.microsoft.com/office/drawing/2014/main" id="{61A902AE-E814-FBBF-5B7A-E788D3DAC7FD}"/>
              </a:ext>
            </a:extLst>
          </p:cNvPr>
          <p:cNvSpPr>
            <a:spLocks noGrp="1"/>
          </p:cNvSpPr>
          <p:nvPr>
            <p:ph type="ftr" sz="quarter" idx="11"/>
          </p:nvPr>
        </p:nvSpPr>
        <p:spPr/>
        <p:txBody>
          <a:bodyPr/>
          <a:lstStyle/>
          <a:p>
            <a:r>
              <a:rPr lang="nb-NO"/>
              <a:t>Oslofjordmodellen</a:t>
            </a:r>
          </a:p>
        </p:txBody>
      </p:sp>
      <p:sp>
        <p:nvSpPr>
          <p:cNvPr id="4" name="TextBox 3">
            <a:extLst>
              <a:ext uri="{FF2B5EF4-FFF2-40B4-BE49-F238E27FC236}">
                <a16:creationId xmlns:a16="http://schemas.microsoft.com/office/drawing/2014/main" id="{CB820B09-1E17-444A-E455-7467778A438E}"/>
              </a:ext>
            </a:extLst>
          </p:cNvPr>
          <p:cNvSpPr txBox="1"/>
          <p:nvPr/>
        </p:nvSpPr>
        <p:spPr>
          <a:xfrm>
            <a:off x="311284" y="1643919"/>
            <a:ext cx="8122597" cy="2400657"/>
          </a:xfrm>
          <a:prstGeom prst="rect">
            <a:avLst/>
          </a:prstGeom>
          <a:noFill/>
        </p:spPr>
        <p:txBody>
          <a:bodyPr wrap="square" rtlCol="0">
            <a:spAutoFit/>
          </a:bodyPr>
          <a:lstStyle/>
          <a:p>
            <a:r>
              <a:rPr lang="nb-NO" sz="1600"/>
              <a:t>Fra Indre Oslofjord har vi historiske data fra tilførsel, planteplankton i overflaten og TOC i sediment fra foraminifer undersøkelser. </a:t>
            </a:r>
          </a:p>
          <a:p>
            <a:endParaRPr lang="nb-NO" sz="1600"/>
          </a:p>
          <a:p>
            <a:endParaRPr lang="nb-NO" sz="1600"/>
          </a:p>
          <a:p>
            <a:endParaRPr lang="nb-NO" sz="1600"/>
          </a:p>
          <a:p>
            <a:endParaRPr lang="nb-NO" sz="1600"/>
          </a:p>
          <a:p>
            <a:endParaRPr lang="nb-NO"/>
          </a:p>
          <a:p>
            <a:endParaRPr lang="nb-NO"/>
          </a:p>
          <a:p>
            <a:endParaRPr lang="nb-NO"/>
          </a:p>
          <a:p>
            <a:endParaRPr lang="nb-NO"/>
          </a:p>
          <a:p>
            <a:endParaRPr lang="nb-NO"/>
          </a:p>
          <a:p>
            <a:endParaRPr lang="nb-NO"/>
          </a:p>
        </p:txBody>
      </p:sp>
      <p:pic>
        <p:nvPicPr>
          <p:cNvPr id="6" name="Picture 5" descr="A blue and purple water flow&#10;&#10;Description automatically generated with medium confidence">
            <a:extLst>
              <a:ext uri="{FF2B5EF4-FFF2-40B4-BE49-F238E27FC236}">
                <a16:creationId xmlns:a16="http://schemas.microsoft.com/office/drawing/2014/main" id="{E8262C0A-702E-E8F2-25F7-24547665A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0119" y="120560"/>
            <a:ext cx="2141124" cy="4266088"/>
          </a:xfrm>
          <a:prstGeom prst="rect">
            <a:avLst/>
          </a:prstGeom>
        </p:spPr>
      </p:pic>
      <p:sp>
        <p:nvSpPr>
          <p:cNvPr id="5" name="Oval 4">
            <a:extLst>
              <a:ext uri="{FF2B5EF4-FFF2-40B4-BE49-F238E27FC236}">
                <a16:creationId xmlns:a16="http://schemas.microsoft.com/office/drawing/2014/main" id="{38FA234C-9F3F-3B8C-D84B-346EB96057B6}"/>
              </a:ext>
            </a:extLst>
          </p:cNvPr>
          <p:cNvSpPr/>
          <p:nvPr/>
        </p:nvSpPr>
        <p:spPr>
          <a:xfrm>
            <a:off x="10927179" y="383570"/>
            <a:ext cx="107004" cy="144571"/>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Oval 6">
            <a:extLst>
              <a:ext uri="{FF2B5EF4-FFF2-40B4-BE49-F238E27FC236}">
                <a16:creationId xmlns:a16="http://schemas.microsoft.com/office/drawing/2014/main" id="{D5B1E72F-F2FC-0B1C-D090-93DE61C72A5C}"/>
              </a:ext>
            </a:extLst>
          </p:cNvPr>
          <p:cNvSpPr/>
          <p:nvPr/>
        </p:nvSpPr>
        <p:spPr>
          <a:xfrm>
            <a:off x="11382207" y="311284"/>
            <a:ext cx="107004" cy="144571"/>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aphicFrame>
        <p:nvGraphicFramePr>
          <p:cNvPr id="10" name="Chart 9">
            <a:extLst>
              <a:ext uri="{FF2B5EF4-FFF2-40B4-BE49-F238E27FC236}">
                <a16:creationId xmlns:a16="http://schemas.microsoft.com/office/drawing/2014/main" id="{825C10BE-DD92-8DB4-7669-2D848C0E2B03}"/>
              </a:ext>
            </a:extLst>
          </p:cNvPr>
          <p:cNvGraphicFramePr>
            <a:graphicFrameLocks noGrp="1"/>
          </p:cNvGraphicFramePr>
          <p:nvPr>
            <p:extLst>
              <p:ext uri="{D42A27DB-BD31-4B8C-83A1-F6EECF244321}">
                <p14:modId xmlns:p14="http://schemas.microsoft.com/office/powerpoint/2010/main" val="1694576083"/>
              </p:ext>
            </p:extLst>
          </p:nvPr>
        </p:nvGraphicFramePr>
        <p:xfrm>
          <a:off x="963038" y="2362473"/>
          <a:ext cx="8947081" cy="40994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93921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1A902AE-E814-FBBF-5B7A-E788D3DAC7FD}"/>
              </a:ext>
            </a:extLst>
          </p:cNvPr>
          <p:cNvSpPr>
            <a:spLocks noGrp="1"/>
          </p:cNvSpPr>
          <p:nvPr>
            <p:ph type="ftr" sz="quarter" idx="11"/>
          </p:nvPr>
        </p:nvSpPr>
        <p:spPr>
          <a:xfrm>
            <a:off x="444033" y="455856"/>
            <a:ext cx="6199958" cy="261392"/>
          </a:xfrm>
        </p:spPr>
        <p:txBody>
          <a:bodyPr/>
          <a:lstStyle/>
          <a:p>
            <a:r>
              <a:rPr lang="nb-NO"/>
              <a:t>Modellering av sammenheng mellom POC og TOC i sediment – inkludert oksygenforhold</a:t>
            </a:r>
          </a:p>
        </p:txBody>
      </p:sp>
      <p:pic>
        <p:nvPicPr>
          <p:cNvPr id="6" name="Picture 5" descr="A blue and purple water flow&#10;&#10;Description automatically generated with medium confidence">
            <a:extLst>
              <a:ext uri="{FF2B5EF4-FFF2-40B4-BE49-F238E27FC236}">
                <a16:creationId xmlns:a16="http://schemas.microsoft.com/office/drawing/2014/main" id="{E8262C0A-702E-E8F2-25F7-24547665A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0119" y="120560"/>
            <a:ext cx="2141124" cy="4266088"/>
          </a:xfrm>
          <a:prstGeom prst="rect">
            <a:avLst/>
          </a:prstGeom>
        </p:spPr>
      </p:pic>
      <p:sp>
        <p:nvSpPr>
          <p:cNvPr id="7" name="Oval 6">
            <a:extLst>
              <a:ext uri="{FF2B5EF4-FFF2-40B4-BE49-F238E27FC236}">
                <a16:creationId xmlns:a16="http://schemas.microsoft.com/office/drawing/2014/main" id="{D5B1E72F-F2FC-0B1C-D090-93DE61C72A5C}"/>
              </a:ext>
            </a:extLst>
          </p:cNvPr>
          <p:cNvSpPr/>
          <p:nvPr/>
        </p:nvSpPr>
        <p:spPr>
          <a:xfrm>
            <a:off x="11635126" y="238999"/>
            <a:ext cx="107004" cy="144571"/>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Picture 8" descr="A group of colorful squares&#10;&#10;Description automatically generated with medium confidence">
            <a:extLst>
              <a:ext uri="{FF2B5EF4-FFF2-40B4-BE49-F238E27FC236}">
                <a16:creationId xmlns:a16="http://schemas.microsoft.com/office/drawing/2014/main" id="{E9DF7DD3-E3CF-8967-6F98-4FDF48C5D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498" y="717248"/>
            <a:ext cx="11102502" cy="6013626"/>
          </a:xfrm>
          <a:prstGeom prst="rect">
            <a:avLst/>
          </a:prstGeom>
        </p:spPr>
      </p:pic>
      <p:sp>
        <p:nvSpPr>
          <p:cNvPr id="12" name="Title 11">
            <a:extLst>
              <a:ext uri="{FF2B5EF4-FFF2-40B4-BE49-F238E27FC236}">
                <a16:creationId xmlns:a16="http://schemas.microsoft.com/office/drawing/2014/main" id="{10AF6EFA-C8A8-B894-151E-78B78FC2B134}"/>
              </a:ext>
            </a:extLst>
          </p:cNvPr>
          <p:cNvSpPr>
            <a:spLocks noGrp="1"/>
          </p:cNvSpPr>
          <p:nvPr>
            <p:ph type="title"/>
          </p:nvPr>
        </p:nvSpPr>
        <p:spPr/>
        <p:txBody>
          <a:bodyPr/>
          <a:lstStyle/>
          <a:p>
            <a:endParaRPr lang="nb-NO"/>
          </a:p>
        </p:txBody>
      </p:sp>
    </p:spTree>
    <p:extLst>
      <p:ext uri="{BB962C8B-B14F-4D97-AF65-F5344CB8AC3E}">
        <p14:creationId xmlns:p14="http://schemas.microsoft.com/office/powerpoint/2010/main" val="1756771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1A902AE-E814-FBBF-5B7A-E788D3DAC7FD}"/>
              </a:ext>
            </a:extLst>
          </p:cNvPr>
          <p:cNvSpPr>
            <a:spLocks noGrp="1"/>
          </p:cNvSpPr>
          <p:nvPr>
            <p:ph type="ftr" sz="quarter" idx="11"/>
          </p:nvPr>
        </p:nvSpPr>
        <p:spPr/>
        <p:txBody>
          <a:bodyPr/>
          <a:lstStyle/>
          <a:p>
            <a:r>
              <a:rPr lang="nb-NO"/>
              <a:t>Oslofjordmodellen</a:t>
            </a:r>
          </a:p>
        </p:txBody>
      </p:sp>
      <p:pic>
        <p:nvPicPr>
          <p:cNvPr id="6" name="Picture 5" descr="A blue and purple water flow&#10;&#10;Description automatically generated with medium confidence">
            <a:extLst>
              <a:ext uri="{FF2B5EF4-FFF2-40B4-BE49-F238E27FC236}">
                <a16:creationId xmlns:a16="http://schemas.microsoft.com/office/drawing/2014/main" id="{E8262C0A-702E-E8F2-25F7-24547665A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0119" y="120560"/>
            <a:ext cx="2141124" cy="4266088"/>
          </a:xfrm>
          <a:prstGeom prst="rect">
            <a:avLst/>
          </a:prstGeom>
        </p:spPr>
      </p:pic>
      <p:sp>
        <p:nvSpPr>
          <p:cNvPr id="7" name="Oval 6">
            <a:extLst>
              <a:ext uri="{FF2B5EF4-FFF2-40B4-BE49-F238E27FC236}">
                <a16:creationId xmlns:a16="http://schemas.microsoft.com/office/drawing/2014/main" id="{D5B1E72F-F2FC-0B1C-D090-93DE61C72A5C}"/>
              </a:ext>
            </a:extLst>
          </p:cNvPr>
          <p:cNvSpPr/>
          <p:nvPr/>
        </p:nvSpPr>
        <p:spPr>
          <a:xfrm>
            <a:off x="11635126" y="238999"/>
            <a:ext cx="107004" cy="144571"/>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Picture 7" descr="A screenshot of a graph&#10;&#10;Description automatically generated">
            <a:extLst>
              <a:ext uri="{FF2B5EF4-FFF2-40B4-BE49-F238E27FC236}">
                <a16:creationId xmlns:a16="http://schemas.microsoft.com/office/drawing/2014/main" id="{A5909CD3-E0A6-0B38-0469-80E019707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694" y="0"/>
            <a:ext cx="7971312" cy="6858000"/>
          </a:xfrm>
          <a:prstGeom prst="rect">
            <a:avLst/>
          </a:prstGeom>
        </p:spPr>
      </p:pic>
    </p:spTree>
    <p:extLst>
      <p:ext uri="{BB962C8B-B14F-4D97-AF65-F5344CB8AC3E}">
        <p14:creationId xmlns:p14="http://schemas.microsoft.com/office/powerpoint/2010/main" val="130471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62DFA-1FB5-D14E-127C-3ABC9CFEB56E}"/>
              </a:ext>
            </a:extLst>
          </p:cNvPr>
          <p:cNvSpPr>
            <a:spLocks noGrp="1"/>
          </p:cNvSpPr>
          <p:nvPr>
            <p:ph type="title"/>
          </p:nvPr>
        </p:nvSpPr>
        <p:spPr/>
        <p:txBody>
          <a:bodyPr/>
          <a:lstStyle/>
          <a:p>
            <a:endParaRPr lang="nb-NO"/>
          </a:p>
        </p:txBody>
      </p:sp>
      <p:sp>
        <p:nvSpPr>
          <p:cNvPr id="3" name="Footer Placeholder 2">
            <a:extLst>
              <a:ext uri="{FF2B5EF4-FFF2-40B4-BE49-F238E27FC236}">
                <a16:creationId xmlns:a16="http://schemas.microsoft.com/office/drawing/2014/main" id="{BA412569-67B6-CDFF-45D4-A95246592F01}"/>
              </a:ext>
            </a:extLst>
          </p:cNvPr>
          <p:cNvSpPr>
            <a:spLocks noGrp="1"/>
          </p:cNvSpPr>
          <p:nvPr>
            <p:ph type="ftr" sz="quarter" idx="11"/>
          </p:nvPr>
        </p:nvSpPr>
        <p:spPr/>
        <p:txBody>
          <a:bodyPr/>
          <a:lstStyle/>
          <a:p>
            <a:endParaRPr lang="nb-NO"/>
          </a:p>
        </p:txBody>
      </p:sp>
      <p:sp>
        <p:nvSpPr>
          <p:cNvPr id="4" name="Content Placeholder 3">
            <a:extLst>
              <a:ext uri="{FF2B5EF4-FFF2-40B4-BE49-F238E27FC236}">
                <a16:creationId xmlns:a16="http://schemas.microsoft.com/office/drawing/2014/main" id="{0F03DC10-9199-E962-843A-E0A082F5B775}"/>
              </a:ext>
            </a:extLst>
          </p:cNvPr>
          <p:cNvSpPr>
            <a:spLocks noGrp="1"/>
          </p:cNvSpPr>
          <p:nvPr>
            <p:ph sz="half" idx="2"/>
          </p:nvPr>
        </p:nvSpPr>
        <p:spPr/>
        <p:txBody>
          <a:bodyPr/>
          <a:lstStyle/>
          <a:p>
            <a:endParaRPr lang="nb-NO"/>
          </a:p>
        </p:txBody>
      </p:sp>
      <p:pic>
        <p:nvPicPr>
          <p:cNvPr id="6" name="Picture 5">
            <a:extLst>
              <a:ext uri="{FF2B5EF4-FFF2-40B4-BE49-F238E27FC236}">
                <a16:creationId xmlns:a16="http://schemas.microsoft.com/office/drawing/2014/main" id="{E493DB18-A9C6-C460-D5B9-013E769DF422}"/>
              </a:ext>
            </a:extLst>
          </p:cNvPr>
          <p:cNvPicPr>
            <a:picLocks noChangeAspect="1"/>
          </p:cNvPicPr>
          <p:nvPr/>
        </p:nvPicPr>
        <p:blipFill>
          <a:blip r:embed="rId2"/>
          <a:stretch>
            <a:fillRect/>
          </a:stretch>
        </p:blipFill>
        <p:spPr>
          <a:xfrm>
            <a:off x="0" y="-396240"/>
            <a:ext cx="12192000" cy="7620000"/>
          </a:xfrm>
          <a:prstGeom prst="rect">
            <a:avLst/>
          </a:prstGeom>
        </p:spPr>
      </p:pic>
    </p:spTree>
    <p:extLst>
      <p:ext uri="{BB962C8B-B14F-4D97-AF65-F5344CB8AC3E}">
        <p14:creationId xmlns:p14="http://schemas.microsoft.com/office/powerpoint/2010/main" val="2204086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0C79-7D48-48C4-925C-CAA9228F2C0C}"/>
              </a:ext>
            </a:extLst>
          </p:cNvPr>
          <p:cNvSpPr>
            <a:spLocks noGrp="1"/>
          </p:cNvSpPr>
          <p:nvPr>
            <p:ph type="title"/>
          </p:nvPr>
        </p:nvSpPr>
        <p:spPr>
          <a:xfrm>
            <a:off x="1130338" y="745958"/>
            <a:ext cx="9920101" cy="1616515"/>
          </a:xfrm>
        </p:spPr>
        <p:txBody>
          <a:bodyPr/>
          <a:lstStyle/>
          <a:p>
            <a:r>
              <a:rPr lang="nb-NO"/>
              <a:t>Hovedscenarier</a:t>
            </a:r>
          </a:p>
        </p:txBody>
      </p:sp>
      <p:sp>
        <p:nvSpPr>
          <p:cNvPr id="3" name="Footer Placeholder 2">
            <a:extLst>
              <a:ext uri="{FF2B5EF4-FFF2-40B4-BE49-F238E27FC236}">
                <a16:creationId xmlns:a16="http://schemas.microsoft.com/office/drawing/2014/main" id="{61A902AE-E814-FBBF-5B7A-E788D3DAC7FD}"/>
              </a:ext>
            </a:extLst>
          </p:cNvPr>
          <p:cNvSpPr>
            <a:spLocks noGrp="1"/>
          </p:cNvSpPr>
          <p:nvPr>
            <p:ph type="ftr" sz="quarter" idx="11"/>
          </p:nvPr>
        </p:nvSpPr>
        <p:spPr/>
        <p:txBody>
          <a:bodyPr/>
          <a:lstStyle/>
          <a:p>
            <a:r>
              <a:rPr lang="nb-NO"/>
              <a:t>Oslofjordmodellen</a:t>
            </a:r>
          </a:p>
        </p:txBody>
      </p:sp>
      <p:sp>
        <p:nvSpPr>
          <p:cNvPr id="4" name="TextBox 3">
            <a:extLst>
              <a:ext uri="{FF2B5EF4-FFF2-40B4-BE49-F238E27FC236}">
                <a16:creationId xmlns:a16="http://schemas.microsoft.com/office/drawing/2014/main" id="{01781097-AB04-E15A-EDB2-7E1BB875A958}"/>
              </a:ext>
            </a:extLst>
          </p:cNvPr>
          <p:cNvSpPr txBox="1"/>
          <p:nvPr/>
        </p:nvSpPr>
        <p:spPr>
          <a:xfrm>
            <a:off x="304489" y="1389770"/>
            <a:ext cx="4980562" cy="276999"/>
          </a:xfrm>
          <a:prstGeom prst="rect">
            <a:avLst/>
          </a:prstGeom>
          <a:noFill/>
        </p:spPr>
        <p:txBody>
          <a:bodyPr wrap="square" rtlCol="0">
            <a:spAutoFit/>
          </a:bodyPr>
          <a:lstStyle/>
          <a:p>
            <a:endParaRPr lang="nb-NO" sz="1200"/>
          </a:p>
        </p:txBody>
      </p:sp>
      <p:pic>
        <p:nvPicPr>
          <p:cNvPr id="9" name="Picture 8">
            <a:extLst>
              <a:ext uri="{FF2B5EF4-FFF2-40B4-BE49-F238E27FC236}">
                <a16:creationId xmlns:a16="http://schemas.microsoft.com/office/drawing/2014/main" id="{2DC5E2D7-B261-4D1D-5A85-F7532E7EC9BE}"/>
              </a:ext>
            </a:extLst>
          </p:cNvPr>
          <p:cNvPicPr>
            <a:picLocks noChangeAspect="1"/>
          </p:cNvPicPr>
          <p:nvPr/>
        </p:nvPicPr>
        <p:blipFill>
          <a:blip r:embed="rId2"/>
          <a:stretch>
            <a:fillRect/>
          </a:stretch>
        </p:blipFill>
        <p:spPr>
          <a:xfrm>
            <a:off x="370392" y="1859986"/>
            <a:ext cx="11648030" cy="4778679"/>
          </a:xfrm>
          <a:prstGeom prst="rect">
            <a:avLst/>
          </a:prstGeom>
        </p:spPr>
      </p:pic>
      <p:pic>
        <p:nvPicPr>
          <p:cNvPr id="11" name="Graphic 10" descr="3d Glasses with solid fill">
            <a:extLst>
              <a:ext uri="{FF2B5EF4-FFF2-40B4-BE49-F238E27FC236}">
                <a16:creationId xmlns:a16="http://schemas.microsoft.com/office/drawing/2014/main" id="{E68D2EDB-EA6F-33CD-3C89-9CA1315B45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75373" y="2794686"/>
            <a:ext cx="457200" cy="457200"/>
          </a:xfrm>
          <a:prstGeom prst="rect">
            <a:avLst/>
          </a:prstGeom>
        </p:spPr>
      </p:pic>
      <p:pic>
        <p:nvPicPr>
          <p:cNvPr id="13" name="Graphic 12" descr="3d Glasses with solid fill">
            <a:extLst>
              <a:ext uri="{FF2B5EF4-FFF2-40B4-BE49-F238E27FC236}">
                <a16:creationId xmlns:a16="http://schemas.microsoft.com/office/drawing/2014/main" id="{83FFF811-E84A-2AF3-3D97-D0BF2937D2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16562" y="5112185"/>
            <a:ext cx="457200" cy="457200"/>
          </a:xfrm>
          <a:prstGeom prst="rect">
            <a:avLst/>
          </a:prstGeom>
        </p:spPr>
      </p:pic>
      <p:pic>
        <p:nvPicPr>
          <p:cNvPr id="14" name="Graphic 13" descr="3d Glasses with solid fill">
            <a:extLst>
              <a:ext uri="{FF2B5EF4-FFF2-40B4-BE49-F238E27FC236}">
                <a16:creationId xmlns:a16="http://schemas.microsoft.com/office/drawing/2014/main" id="{7BC0084D-5257-BBC5-23AB-13E7BFDACC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16562" y="4516579"/>
            <a:ext cx="457200" cy="457200"/>
          </a:xfrm>
          <a:prstGeom prst="rect">
            <a:avLst/>
          </a:prstGeom>
        </p:spPr>
      </p:pic>
      <p:sp>
        <p:nvSpPr>
          <p:cNvPr id="15" name="TextBox 14">
            <a:extLst>
              <a:ext uri="{FF2B5EF4-FFF2-40B4-BE49-F238E27FC236}">
                <a16:creationId xmlns:a16="http://schemas.microsoft.com/office/drawing/2014/main" id="{F30F83D2-CC9A-28F2-8BE7-E0AEAE6402C2}"/>
              </a:ext>
            </a:extLst>
          </p:cNvPr>
          <p:cNvSpPr txBox="1"/>
          <p:nvPr/>
        </p:nvSpPr>
        <p:spPr>
          <a:xfrm>
            <a:off x="8439324" y="2875005"/>
            <a:ext cx="3382284" cy="276999"/>
          </a:xfrm>
          <a:prstGeom prst="rect">
            <a:avLst/>
          </a:prstGeom>
          <a:noFill/>
        </p:spPr>
        <p:txBody>
          <a:bodyPr wrap="square" rtlCol="0">
            <a:spAutoFit/>
          </a:bodyPr>
          <a:lstStyle/>
          <a:p>
            <a:r>
              <a:rPr lang="nb-NO" sz="1200"/>
              <a:t>20%, 40, 60%  og 80 % reduksjon C, N og P</a:t>
            </a:r>
          </a:p>
        </p:txBody>
      </p:sp>
      <p:sp>
        <p:nvSpPr>
          <p:cNvPr id="5" name="TextBox 4">
            <a:extLst>
              <a:ext uri="{FF2B5EF4-FFF2-40B4-BE49-F238E27FC236}">
                <a16:creationId xmlns:a16="http://schemas.microsoft.com/office/drawing/2014/main" id="{55649DC5-9C8B-975C-E478-C0C32DA5CED0}"/>
              </a:ext>
            </a:extLst>
          </p:cNvPr>
          <p:cNvSpPr txBox="1"/>
          <p:nvPr/>
        </p:nvSpPr>
        <p:spPr>
          <a:xfrm>
            <a:off x="8439324" y="3160450"/>
            <a:ext cx="3382284" cy="276999"/>
          </a:xfrm>
          <a:prstGeom prst="rect">
            <a:avLst/>
          </a:prstGeom>
          <a:noFill/>
        </p:spPr>
        <p:txBody>
          <a:bodyPr wrap="square" rtlCol="0">
            <a:spAutoFit/>
          </a:bodyPr>
          <a:lstStyle/>
          <a:p>
            <a:r>
              <a:rPr lang="nb-NO" sz="1200"/>
              <a:t>20%, 40, 60%  og 80 % reduksjon C, N og P</a:t>
            </a:r>
          </a:p>
        </p:txBody>
      </p:sp>
      <p:sp>
        <p:nvSpPr>
          <p:cNvPr id="6" name="TextBox 5">
            <a:extLst>
              <a:ext uri="{FF2B5EF4-FFF2-40B4-BE49-F238E27FC236}">
                <a16:creationId xmlns:a16="http://schemas.microsoft.com/office/drawing/2014/main" id="{227043C2-CD0D-A6B4-DA1C-1BECE9F7CC6E}"/>
              </a:ext>
            </a:extLst>
          </p:cNvPr>
          <p:cNvSpPr txBox="1"/>
          <p:nvPr/>
        </p:nvSpPr>
        <p:spPr>
          <a:xfrm>
            <a:off x="8504950" y="4624025"/>
            <a:ext cx="3382284" cy="276999"/>
          </a:xfrm>
          <a:prstGeom prst="rect">
            <a:avLst/>
          </a:prstGeom>
          <a:noFill/>
        </p:spPr>
        <p:txBody>
          <a:bodyPr wrap="square" rtlCol="0">
            <a:spAutoFit/>
          </a:bodyPr>
          <a:lstStyle/>
          <a:p>
            <a:r>
              <a:rPr lang="nb-NO" sz="1200"/>
              <a:t>20%, 40, 60%  og 80 % reduksjon C, N og P</a:t>
            </a:r>
          </a:p>
        </p:txBody>
      </p:sp>
      <p:sp>
        <p:nvSpPr>
          <p:cNvPr id="7" name="TextBox 6">
            <a:extLst>
              <a:ext uri="{FF2B5EF4-FFF2-40B4-BE49-F238E27FC236}">
                <a16:creationId xmlns:a16="http://schemas.microsoft.com/office/drawing/2014/main" id="{2357DC6A-8123-2B6A-57F6-A324488311DE}"/>
              </a:ext>
            </a:extLst>
          </p:cNvPr>
          <p:cNvSpPr txBox="1"/>
          <p:nvPr/>
        </p:nvSpPr>
        <p:spPr>
          <a:xfrm>
            <a:off x="8504950" y="5202285"/>
            <a:ext cx="3382284" cy="276999"/>
          </a:xfrm>
          <a:prstGeom prst="rect">
            <a:avLst/>
          </a:prstGeom>
          <a:noFill/>
        </p:spPr>
        <p:txBody>
          <a:bodyPr wrap="square" rtlCol="0">
            <a:spAutoFit/>
          </a:bodyPr>
          <a:lstStyle/>
          <a:p>
            <a:r>
              <a:rPr lang="nb-NO" sz="1200"/>
              <a:t>20%, 40, 60%  og 80 % reduksjon C, N og P</a:t>
            </a:r>
          </a:p>
        </p:txBody>
      </p:sp>
      <p:pic>
        <p:nvPicPr>
          <p:cNvPr id="8" name="Graphic 7" descr="3d Glasses with solid fill">
            <a:extLst>
              <a:ext uri="{FF2B5EF4-FFF2-40B4-BE49-F238E27FC236}">
                <a16:creationId xmlns:a16="http://schemas.microsoft.com/office/drawing/2014/main" id="{461BB99D-91FD-81A0-B93E-E3B3E1403E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75373" y="3064022"/>
            <a:ext cx="457200" cy="457200"/>
          </a:xfrm>
          <a:prstGeom prst="rect">
            <a:avLst/>
          </a:prstGeom>
        </p:spPr>
      </p:pic>
      <p:sp>
        <p:nvSpPr>
          <p:cNvPr id="10" name="Rectangle 9">
            <a:extLst>
              <a:ext uri="{FF2B5EF4-FFF2-40B4-BE49-F238E27FC236}">
                <a16:creationId xmlns:a16="http://schemas.microsoft.com/office/drawing/2014/main" id="{155F3D91-42E0-DB3D-5316-6DFF9C28CCDD}"/>
              </a:ext>
            </a:extLst>
          </p:cNvPr>
          <p:cNvSpPr/>
          <p:nvPr/>
        </p:nvSpPr>
        <p:spPr>
          <a:xfrm>
            <a:off x="370392" y="5569385"/>
            <a:ext cx="11648030" cy="10239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Graphic 11" descr="3d Glasses with solid fill">
            <a:extLst>
              <a:ext uri="{FF2B5EF4-FFF2-40B4-BE49-F238E27FC236}">
                <a16:creationId xmlns:a16="http://schemas.microsoft.com/office/drawing/2014/main" id="{B8F0E656-7DE5-DEB5-A9EB-A94F7BF7E1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16562" y="4835430"/>
            <a:ext cx="457200" cy="457200"/>
          </a:xfrm>
          <a:prstGeom prst="rect">
            <a:avLst/>
          </a:prstGeom>
        </p:spPr>
      </p:pic>
      <p:sp>
        <p:nvSpPr>
          <p:cNvPr id="16" name="TextBox 15">
            <a:extLst>
              <a:ext uri="{FF2B5EF4-FFF2-40B4-BE49-F238E27FC236}">
                <a16:creationId xmlns:a16="http://schemas.microsoft.com/office/drawing/2014/main" id="{6414CAE9-DA4A-4108-536E-C0EB254670FE}"/>
              </a:ext>
            </a:extLst>
          </p:cNvPr>
          <p:cNvSpPr txBox="1"/>
          <p:nvPr/>
        </p:nvSpPr>
        <p:spPr>
          <a:xfrm>
            <a:off x="3537020" y="5780545"/>
            <a:ext cx="4338353" cy="707886"/>
          </a:xfrm>
          <a:prstGeom prst="rect">
            <a:avLst/>
          </a:prstGeom>
          <a:noFill/>
        </p:spPr>
        <p:txBody>
          <a:bodyPr wrap="square" rtlCol="0">
            <a:spAutoFit/>
          </a:bodyPr>
          <a:lstStyle/>
          <a:p>
            <a:r>
              <a:rPr lang="nb-NO" sz="2000" dirty="0"/>
              <a:t>Hva er avlastningsbehovet i følge Veileder 02:2018?</a:t>
            </a:r>
          </a:p>
        </p:txBody>
      </p:sp>
      <p:cxnSp>
        <p:nvCxnSpPr>
          <p:cNvPr id="18" name="Straight Arrow Connector 17">
            <a:extLst>
              <a:ext uri="{FF2B5EF4-FFF2-40B4-BE49-F238E27FC236}">
                <a16:creationId xmlns:a16="http://schemas.microsoft.com/office/drawing/2014/main" id="{E4ADACDC-6DFC-F6CA-153D-963E395099CD}"/>
              </a:ext>
            </a:extLst>
          </p:cNvPr>
          <p:cNvCxnSpPr/>
          <p:nvPr/>
        </p:nvCxnSpPr>
        <p:spPr>
          <a:xfrm flipV="1">
            <a:off x="6179736" y="5112185"/>
            <a:ext cx="1695637" cy="7341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8168DFD-3F7B-9F00-4459-A033A26FFCEE}"/>
              </a:ext>
            </a:extLst>
          </p:cNvPr>
          <p:cNvCxnSpPr>
            <a:cxnSpLocks/>
          </p:cNvCxnSpPr>
          <p:nvPr/>
        </p:nvCxnSpPr>
        <p:spPr>
          <a:xfrm flipV="1">
            <a:off x="6300316" y="5389184"/>
            <a:ext cx="1575057"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746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0C79-7D48-48C4-925C-CAA9228F2C0C}"/>
              </a:ext>
            </a:extLst>
          </p:cNvPr>
          <p:cNvSpPr>
            <a:spLocks noGrp="1"/>
          </p:cNvSpPr>
          <p:nvPr>
            <p:ph type="title"/>
          </p:nvPr>
        </p:nvSpPr>
        <p:spPr>
          <a:xfrm>
            <a:off x="157572" y="139431"/>
            <a:ext cx="9928123" cy="625714"/>
          </a:xfrm>
        </p:spPr>
        <p:txBody>
          <a:bodyPr anchor="t">
            <a:normAutofit/>
          </a:bodyPr>
          <a:lstStyle/>
          <a:p>
            <a:r>
              <a:rPr lang="nb-NO"/>
              <a:t>Indre Oslofjord – flat reduksjon i C, N og P</a:t>
            </a:r>
          </a:p>
        </p:txBody>
      </p:sp>
      <p:pic>
        <p:nvPicPr>
          <p:cNvPr id="6" name="Picture 5" descr="A screenshot of a map&#10;&#10;Description automatically generated">
            <a:extLst>
              <a:ext uri="{FF2B5EF4-FFF2-40B4-BE49-F238E27FC236}">
                <a16:creationId xmlns:a16="http://schemas.microsoft.com/office/drawing/2014/main" id="{6CB6F689-9214-A758-8714-71BEDE274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3704" y="33516"/>
            <a:ext cx="4333549" cy="6824484"/>
          </a:xfrm>
          <a:prstGeom prst="rect">
            <a:avLst/>
          </a:prstGeom>
          <a:noFill/>
        </p:spPr>
      </p:pic>
      <p:sp>
        <p:nvSpPr>
          <p:cNvPr id="4" name="TextBox 3">
            <a:extLst>
              <a:ext uri="{FF2B5EF4-FFF2-40B4-BE49-F238E27FC236}">
                <a16:creationId xmlns:a16="http://schemas.microsoft.com/office/drawing/2014/main" id="{01781097-AB04-E15A-EDB2-7E1BB875A958}"/>
              </a:ext>
            </a:extLst>
          </p:cNvPr>
          <p:cNvSpPr txBox="1"/>
          <p:nvPr/>
        </p:nvSpPr>
        <p:spPr>
          <a:xfrm>
            <a:off x="304489" y="1389770"/>
            <a:ext cx="4980562" cy="276999"/>
          </a:xfrm>
          <a:prstGeom prst="rect">
            <a:avLst/>
          </a:prstGeom>
          <a:noFill/>
        </p:spPr>
        <p:txBody>
          <a:bodyPr wrap="square" rtlCol="0">
            <a:spAutoFit/>
          </a:bodyPr>
          <a:lstStyle/>
          <a:p>
            <a:endParaRPr lang="nb-NO" sz="1200"/>
          </a:p>
        </p:txBody>
      </p:sp>
      <p:graphicFrame>
        <p:nvGraphicFramePr>
          <p:cNvPr id="8" name="Table 7">
            <a:extLst>
              <a:ext uri="{FF2B5EF4-FFF2-40B4-BE49-F238E27FC236}">
                <a16:creationId xmlns:a16="http://schemas.microsoft.com/office/drawing/2014/main" id="{E6A45FA3-9FF3-D9F7-B05A-066A7EA8A019}"/>
              </a:ext>
            </a:extLst>
          </p:cNvPr>
          <p:cNvGraphicFramePr>
            <a:graphicFrameLocks noGrp="1"/>
          </p:cNvGraphicFramePr>
          <p:nvPr/>
        </p:nvGraphicFramePr>
        <p:xfrm>
          <a:off x="1107965" y="1638983"/>
          <a:ext cx="6072969" cy="3549493"/>
        </p:xfrm>
        <a:graphic>
          <a:graphicData uri="http://schemas.openxmlformats.org/drawingml/2006/table">
            <a:tbl>
              <a:tblPr firstRow="1" bandRow="1">
                <a:tableStyleId>{5D78BCEE-8045-49FB-9F6A-1AE51C4C7ADB}</a:tableStyleId>
              </a:tblPr>
              <a:tblGrid>
                <a:gridCol w="988070">
                  <a:extLst>
                    <a:ext uri="{9D8B030D-6E8A-4147-A177-3AD203B41FA5}">
                      <a16:colId xmlns:a16="http://schemas.microsoft.com/office/drawing/2014/main" val="283894755"/>
                    </a:ext>
                  </a:extLst>
                </a:gridCol>
                <a:gridCol w="961899">
                  <a:extLst>
                    <a:ext uri="{9D8B030D-6E8A-4147-A177-3AD203B41FA5}">
                      <a16:colId xmlns:a16="http://schemas.microsoft.com/office/drawing/2014/main" val="541338790"/>
                    </a:ext>
                  </a:extLst>
                </a:gridCol>
                <a:gridCol w="1030750">
                  <a:extLst>
                    <a:ext uri="{9D8B030D-6E8A-4147-A177-3AD203B41FA5}">
                      <a16:colId xmlns:a16="http://schemas.microsoft.com/office/drawing/2014/main" val="3431267007"/>
                    </a:ext>
                  </a:extLst>
                </a:gridCol>
                <a:gridCol w="1030750">
                  <a:extLst>
                    <a:ext uri="{9D8B030D-6E8A-4147-A177-3AD203B41FA5}">
                      <a16:colId xmlns:a16="http://schemas.microsoft.com/office/drawing/2014/main" val="3177284500"/>
                    </a:ext>
                  </a:extLst>
                </a:gridCol>
                <a:gridCol w="1030750">
                  <a:extLst>
                    <a:ext uri="{9D8B030D-6E8A-4147-A177-3AD203B41FA5}">
                      <a16:colId xmlns:a16="http://schemas.microsoft.com/office/drawing/2014/main" val="3490203558"/>
                    </a:ext>
                  </a:extLst>
                </a:gridCol>
                <a:gridCol w="1030750">
                  <a:extLst>
                    <a:ext uri="{9D8B030D-6E8A-4147-A177-3AD203B41FA5}">
                      <a16:colId xmlns:a16="http://schemas.microsoft.com/office/drawing/2014/main" val="3156009855"/>
                    </a:ext>
                  </a:extLst>
                </a:gridCol>
              </a:tblGrid>
              <a:tr h="693823">
                <a:tc>
                  <a:txBody>
                    <a:bodyPr/>
                    <a:lstStyle/>
                    <a:p>
                      <a:pPr algn="ctr" fontAlgn="b"/>
                      <a:r>
                        <a:rPr lang="nb-NO" sz="1400" u="none" strike="noStrike">
                          <a:effectLst/>
                        </a:rPr>
                        <a:t>Basseng</a:t>
                      </a:r>
                      <a:br>
                        <a:rPr lang="nb-NO" sz="1400" u="none" strike="noStrike">
                          <a:effectLst/>
                        </a:rPr>
                      </a:b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Modellert</a:t>
                      </a:r>
                      <a:br>
                        <a:rPr lang="nb-NO" sz="1400" u="none" strike="noStrike">
                          <a:effectLst/>
                        </a:rPr>
                      </a:br>
                      <a:r>
                        <a:rPr lang="nb-NO" sz="1400" u="none" strike="noStrike">
                          <a:effectLst/>
                        </a:rPr>
                        <a:t>Klf-A (µg/L)</a:t>
                      </a:r>
                      <a:br>
                        <a:rPr lang="nb-NO" sz="1400" u="none" strike="noStrike">
                          <a:effectLst/>
                        </a:rPr>
                      </a:br>
                      <a:r>
                        <a:rPr lang="nb-NO" sz="1400" u="none" strike="noStrike">
                          <a:effectLst/>
                        </a:rPr>
                        <a:t>SC0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-20%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-40%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-60%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-80%</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2814836609"/>
                  </a:ext>
                </a:extLst>
              </a:tr>
              <a:tr h="268639">
                <a:tc>
                  <a:txBody>
                    <a:bodyPr/>
                    <a:lstStyle/>
                    <a:p>
                      <a:pPr algn="l" fontAlgn="b"/>
                      <a:r>
                        <a:rPr lang="nb-NO" sz="1400" u="none" strike="noStrike">
                          <a:effectLst/>
                        </a:rPr>
                        <a:t>Rauer</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1.1</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-1.1</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5.0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5.4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4.6</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3575966549"/>
                  </a:ext>
                </a:extLst>
              </a:tr>
              <a:tr h="268639">
                <a:tc>
                  <a:txBody>
                    <a:bodyPr/>
                    <a:lstStyle/>
                    <a:p>
                      <a:pPr algn="l" fontAlgn="b"/>
                      <a:r>
                        <a:rPr lang="nb-NO" sz="1400" u="none" strike="noStrike">
                          <a:effectLst/>
                        </a:rPr>
                        <a:t>Bastø</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1.6</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2.1</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4.8</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7.3</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6.1</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4097513471"/>
                  </a:ext>
                </a:extLst>
              </a:tr>
              <a:tr h="268639">
                <a:tc>
                  <a:txBody>
                    <a:bodyPr/>
                    <a:lstStyle/>
                    <a:p>
                      <a:pPr algn="l" fontAlgn="b"/>
                      <a:r>
                        <a:rPr lang="nb-NO" sz="1400" u="none" strike="noStrike">
                          <a:effectLst/>
                        </a:rPr>
                        <a:t>Breiangen</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-0.7</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-6.2</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3703711453"/>
                  </a:ext>
                </a:extLst>
              </a:tr>
              <a:tr h="268639">
                <a:tc>
                  <a:txBody>
                    <a:bodyPr/>
                    <a:lstStyle/>
                    <a:p>
                      <a:pPr algn="l" fontAlgn="b"/>
                      <a:r>
                        <a:rPr lang="nb-NO" sz="1400" u="none" strike="noStrike">
                          <a:effectLst/>
                        </a:rPr>
                        <a:t>Drammen</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3.6</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-1.6</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-2.8</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-3.9</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3673461396"/>
                  </a:ext>
                </a:extLst>
              </a:tr>
              <a:tr h="268639">
                <a:tc>
                  <a:txBody>
                    <a:bodyPr/>
                    <a:lstStyle/>
                    <a:p>
                      <a:pPr algn="l" fontAlgn="b"/>
                      <a:r>
                        <a:rPr lang="nb-NO" sz="1400" u="none" strike="noStrike">
                          <a:effectLst/>
                        </a:rPr>
                        <a:t>Moss</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1.9</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-3.3</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-6.6</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-10.4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-14.5</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2493983558"/>
                  </a:ext>
                </a:extLst>
              </a:tr>
              <a:tr h="268639">
                <a:tc>
                  <a:txBody>
                    <a:bodyPr/>
                    <a:lstStyle/>
                    <a:p>
                      <a:pPr algn="l" fontAlgn="b"/>
                      <a:r>
                        <a:rPr lang="nb-NO" sz="1400" u="none" strike="noStrike">
                          <a:effectLst/>
                        </a:rPr>
                        <a:t>Drøbak</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2.1</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-0.2</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-0.7</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-6.7</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-9.1</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3732630868"/>
                  </a:ext>
                </a:extLst>
              </a:tr>
              <a:tr h="268639">
                <a:tc>
                  <a:txBody>
                    <a:bodyPr/>
                    <a:lstStyle/>
                    <a:p>
                      <a:pPr algn="l" fontAlgn="b"/>
                      <a:r>
                        <a:rPr lang="nb-NO" sz="1400" u="none" strike="noStrike">
                          <a:effectLst/>
                        </a:rPr>
                        <a:t>Vestfjorden</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-5.4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-13.0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-20.1</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-29.6</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3884355259"/>
                  </a:ext>
                </a:extLst>
              </a:tr>
              <a:tr h="268639">
                <a:tc>
                  <a:txBody>
                    <a:bodyPr/>
                    <a:lstStyle/>
                    <a:p>
                      <a:pPr algn="l" fontAlgn="b"/>
                      <a:r>
                        <a:rPr lang="nb-NO" sz="1400" u="none" strike="noStrike">
                          <a:effectLst/>
                        </a:rPr>
                        <a:t>Bunnefj.</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2.8</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-5.8</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-15.0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-24.7</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-38.6</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594891554"/>
                  </a:ext>
                </a:extLst>
              </a:tr>
              <a:tr h="268639">
                <a:tc>
                  <a:txBody>
                    <a:bodyPr/>
                    <a:lstStyle/>
                    <a:p>
                      <a:pPr algn="l" fontAlgn="b"/>
                      <a:r>
                        <a:rPr lang="nb-NO" sz="1400" u="none" strike="noStrike">
                          <a:effectLst/>
                        </a:rPr>
                        <a:t>Bekkelaget</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-7.8</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-17.2</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-28.2</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-40.9</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3006694194"/>
                  </a:ext>
                </a:extLst>
              </a:tr>
              <a:tr h="268639">
                <a:tc>
                  <a:txBody>
                    <a:bodyPr/>
                    <a:lstStyle/>
                    <a:p>
                      <a:pPr algn="l" fontAlgn="b"/>
                      <a:r>
                        <a:rPr lang="nb-NO" sz="1400" u="none" strike="noStrike">
                          <a:effectLst/>
                        </a:rPr>
                        <a:t>Bærum</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-7.8</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-17.6</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-29.2</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-42.6</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189425445"/>
                  </a:ext>
                </a:extLst>
              </a:tr>
            </a:tbl>
          </a:graphicData>
        </a:graphic>
      </p:graphicFrame>
      <p:sp>
        <p:nvSpPr>
          <p:cNvPr id="9" name="TextBox 8">
            <a:extLst>
              <a:ext uri="{FF2B5EF4-FFF2-40B4-BE49-F238E27FC236}">
                <a16:creationId xmlns:a16="http://schemas.microsoft.com/office/drawing/2014/main" id="{25A3EABA-A290-F130-2999-917FC20D6476}"/>
              </a:ext>
            </a:extLst>
          </p:cNvPr>
          <p:cNvSpPr txBox="1"/>
          <p:nvPr/>
        </p:nvSpPr>
        <p:spPr>
          <a:xfrm>
            <a:off x="1206818" y="765145"/>
            <a:ext cx="4658521" cy="523220"/>
          </a:xfrm>
          <a:prstGeom prst="rect">
            <a:avLst/>
          </a:prstGeom>
          <a:noFill/>
        </p:spPr>
        <p:txBody>
          <a:bodyPr wrap="square" rtlCol="0">
            <a:spAutoFit/>
          </a:bodyPr>
          <a:lstStyle/>
          <a:p>
            <a:r>
              <a:rPr lang="nb-NO" sz="1400"/>
              <a:t>Effekten på klorofyll a i overflatelaget</a:t>
            </a:r>
          </a:p>
          <a:p>
            <a:r>
              <a:rPr lang="nb-NO" sz="1400"/>
              <a:t>Midlet over hele vekstsesongen</a:t>
            </a:r>
          </a:p>
        </p:txBody>
      </p:sp>
      <p:sp>
        <p:nvSpPr>
          <p:cNvPr id="3" name="Rectangle: Rounded Corners 2">
            <a:extLst>
              <a:ext uri="{FF2B5EF4-FFF2-40B4-BE49-F238E27FC236}">
                <a16:creationId xmlns:a16="http://schemas.microsoft.com/office/drawing/2014/main" id="{D50A5A49-7CA2-D8D9-9CB1-65FB64DECA48}"/>
              </a:ext>
            </a:extLst>
          </p:cNvPr>
          <p:cNvSpPr/>
          <p:nvPr/>
        </p:nvSpPr>
        <p:spPr>
          <a:xfrm>
            <a:off x="9514703" y="321276"/>
            <a:ext cx="1374468" cy="1828800"/>
          </a:xfrm>
          <a:prstGeom prst="roundRect">
            <a:avLst/>
          </a:prstGeom>
          <a:noFill/>
          <a:ln w="508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18222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0C79-7D48-48C4-925C-CAA9228F2C0C}"/>
              </a:ext>
            </a:extLst>
          </p:cNvPr>
          <p:cNvSpPr>
            <a:spLocks noGrp="1"/>
          </p:cNvSpPr>
          <p:nvPr>
            <p:ph type="title"/>
          </p:nvPr>
        </p:nvSpPr>
        <p:spPr>
          <a:xfrm>
            <a:off x="312389" y="145916"/>
            <a:ext cx="4664725" cy="719058"/>
          </a:xfrm>
        </p:spPr>
        <p:txBody>
          <a:bodyPr/>
          <a:lstStyle/>
          <a:p>
            <a:r>
              <a:rPr lang="nb-NO" dirty="0"/>
              <a:t>Hva er Oslofjordmodellen?</a:t>
            </a:r>
          </a:p>
        </p:txBody>
      </p:sp>
      <p:sp>
        <p:nvSpPr>
          <p:cNvPr id="4" name="TextBox 3">
            <a:extLst>
              <a:ext uri="{FF2B5EF4-FFF2-40B4-BE49-F238E27FC236}">
                <a16:creationId xmlns:a16="http://schemas.microsoft.com/office/drawing/2014/main" id="{DBBCBEBA-4BC2-6399-EF1C-BC241C64A268}"/>
              </a:ext>
            </a:extLst>
          </p:cNvPr>
          <p:cNvSpPr txBox="1"/>
          <p:nvPr/>
        </p:nvSpPr>
        <p:spPr>
          <a:xfrm>
            <a:off x="285436" y="775504"/>
            <a:ext cx="5162885" cy="5755422"/>
          </a:xfrm>
          <a:prstGeom prst="rect">
            <a:avLst/>
          </a:prstGeom>
          <a:noFill/>
        </p:spPr>
        <p:txBody>
          <a:bodyPr wrap="square" rtlCol="0">
            <a:spAutoFit/>
          </a:bodyPr>
          <a:lstStyle/>
          <a:p>
            <a:r>
              <a:rPr lang="nb-NO" sz="1600" dirty="0"/>
              <a:t>Dette er et modellsystem som består av flere komponenter:</a:t>
            </a:r>
          </a:p>
          <a:p>
            <a:endParaRPr lang="nb-NO" sz="1600" dirty="0"/>
          </a:p>
          <a:p>
            <a:r>
              <a:rPr lang="nb-NO" sz="1600" dirty="0"/>
              <a:t>Nedbørsfeltene beskrives med TEOTIL3. </a:t>
            </a:r>
          </a:p>
          <a:p>
            <a:endParaRPr lang="nb-NO" sz="1600" dirty="0"/>
          </a:p>
          <a:p>
            <a:r>
              <a:rPr lang="nb-NO" sz="1600" dirty="0"/>
              <a:t>De to elvene Mosseelva og Sandvikselva er modellert med en prosessbasert nedbørsfeltmodell (</a:t>
            </a:r>
            <a:r>
              <a:rPr lang="nb-NO" sz="1600" dirty="0" err="1"/>
              <a:t>Simply</a:t>
            </a:r>
            <a:r>
              <a:rPr lang="nb-NO" sz="1600" dirty="0"/>
              <a:t>)</a:t>
            </a:r>
          </a:p>
          <a:p>
            <a:endParaRPr lang="nb-NO" sz="1600" dirty="0"/>
          </a:p>
          <a:p>
            <a:r>
              <a:rPr lang="nb-NO" sz="1600" dirty="0"/>
              <a:t>Det er to forskjellige 3D havmodeller:</a:t>
            </a:r>
          </a:p>
          <a:p>
            <a:pPr marL="228600" indent="-228600">
              <a:buFont typeface="+mj-lt"/>
              <a:buAutoNum type="arabicPeriod"/>
            </a:pPr>
            <a:r>
              <a:rPr lang="nb-NO" sz="1600" dirty="0"/>
              <a:t>OF800 – modell med grov oppløsning</a:t>
            </a:r>
          </a:p>
          <a:p>
            <a:pPr marL="228600" indent="-228600">
              <a:buFont typeface="+mj-lt"/>
              <a:buAutoNum type="arabicPeriod"/>
            </a:pPr>
            <a:r>
              <a:rPr lang="nb-NO" sz="1600" dirty="0"/>
              <a:t>OF160 – modell med fin oppløsning</a:t>
            </a:r>
          </a:p>
          <a:p>
            <a:r>
              <a:rPr lang="nb-NO" sz="1600" dirty="0"/>
              <a:t>Disse kobles mot en kompleks biologisk modell </a:t>
            </a:r>
          </a:p>
          <a:p>
            <a:endParaRPr lang="nb-NO" sz="1600" dirty="0"/>
          </a:p>
          <a:p>
            <a:r>
              <a:rPr lang="nb-NO" sz="1600" dirty="0"/>
              <a:t>Vi har også 7 NIVA Fjordmodell oppsett:</a:t>
            </a:r>
          </a:p>
          <a:p>
            <a:r>
              <a:rPr lang="nb-NO" sz="1600" dirty="0"/>
              <a:t>NFM1_Kilsefjorden</a:t>
            </a:r>
          </a:p>
          <a:p>
            <a:r>
              <a:rPr lang="nb-NO" sz="1600" dirty="0"/>
              <a:t>NFM2_Frierfjorden</a:t>
            </a:r>
          </a:p>
          <a:p>
            <a:r>
              <a:rPr lang="nb-NO" sz="1600" dirty="0"/>
              <a:t>NFM3_Larvik</a:t>
            </a:r>
          </a:p>
          <a:p>
            <a:r>
              <a:rPr lang="nb-NO" sz="1600" dirty="0"/>
              <a:t>NFM4_Tønsberg</a:t>
            </a:r>
          </a:p>
          <a:p>
            <a:r>
              <a:rPr lang="nb-NO" sz="1600" dirty="0"/>
              <a:t>NFM5_Oslofjorden (10 bassenger)</a:t>
            </a:r>
          </a:p>
          <a:p>
            <a:r>
              <a:rPr lang="nb-NO" sz="1600" dirty="0"/>
              <a:t>NFM6_Hvaler</a:t>
            </a:r>
          </a:p>
          <a:p>
            <a:r>
              <a:rPr lang="nb-NO" sz="1600" dirty="0"/>
              <a:t>NFM7_Iddefjorden</a:t>
            </a:r>
          </a:p>
          <a:p>
            <a:endParaRPr lang="nb-NO" sz="1600" dirty="0"/>
          </a:p>
          <a:p>
            <a:endParaRPr lang="nb-NO" sz="1600" dirty="0"/>
          </a:p>
        </p:txBody>
      </p:sp>
      <p:pic>
        <p:nvPicPr>
          <p:cNvPr id="5" name="OF160_surf_salt_take2">
            <a:hlinkClick r:id="" action="ppaction://media"/>
            <a:extLst>
              <a:ext uri="{FF2B5EF4-FFF2-40B4-BE49-F238E27FC236}">
                <a16:creationId xmlns:a16="http://schemas.microsoft.com/office/drawing/2014/main" id="{A2466610-C67C-92DB-F51F-B12967EF10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54613" y="0"/>
            <a:ext cx="7037387" cy="6858000"/>
          </a:xfrm>
          <a:prstGeom prst="rect">
            <a:avLst/>
          </a:prstGeom>
        </p:spPr>
      </p:pic>
      <p:sp>
        <p:nvSpPr>
          <p:cNvPr id="7" name="Rectangle: Rounded Corners 6">
            <a:extLst>
              <a:ext uri="{FF2B5EF4-FFF2-40B4-BE49-F238E27FC236}">
                <a16:creationId xmlns:a16="http://schemas.microsoft.com/office/drawing/2014/main" id="{D0AC75EC-70B6-FE7A-A53A-517D79E34B3F}"/>
              </a:ext>
            </a:extLst>
          </p:cNvPr>
          <p:cNvSpPr/>
          <p:nvPr/>
        </p:nvSpPr>
        <p:spPr>
          <a:xfrm>
            <a:off x="8252749" y="763929"/>
            <a:ext cx="1863524" cy="3044142"/>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Rounded Corners 18">
            <a:extLst>
              <a:ext uri="{FF2B5EF4-FFF2-40B4-BE49-F238E27FC236}">
                <a16:creationId xmlns:a16="http://schemas.microsoft.com/office/drawing/2014/main" id="{2485CB5D-8096-3307-ACA4-EA3F30EAF7F8}"/>
              </a:ext>
            </a:extLst>
          </p:cNvPr>
          <p:cNvSpPr/>
          <p:nvPr/>
        </p:nvSpPr>
        <p:spPr>
          <a:xfrm>
            <a:off x="10637606" y="4485900"/>
            <a:ext cx="589344" cy="850029"/>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Rounded Corners 19">
            <a:extLst>
              <a:ext uri="{FF2B5EF4-FFF2-40B4-BE49-F238E27FC236}">
                <a16:creationId xmlns:a16="http://schemas.microsoft.com/office/drawing/2014/main" id="{EDE59641-6D76-157D-75B2-9CFCC4C219F2}"/>
              </a:ext>
            </a:extLst>
          </p:cNvPr>
          <p:cNvSpPr/>
          <p:nvPr/>
        </p:nvSpPr>
        <p:spPr>
          <a:xfrm>
            <a:off x="8327542" y="3873193"/>
            <a:ext cx="457140" cy="698807"/>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Rounded Corners 20">
            <a:extLst>
              <a:ext uri="{FF2B5EF4-FFF2-40B4-BE49-F238E27FC236}">
                <a16:creationId xmlns:a16="http://schemas.microsoft.com/office/drawing/2014/main" id="{003AB700-2CB2-55B6-0DE0-0E81B5244422}"/>
              </a:ext>
            </a:extLst>
          </p:cNvPr>
          <p:cNvSpPr/>
          <p:nvPr/>
        </p:nvSpPr>
        <p:spPr>
          <a:xfrm>
            <a:off x="9663905" y="4200046"/>
            <a:ext cx="452368" cy="952251"/>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Rounded Corners 21">
            <a:extLst>
              <a:ext uri="{FF2B5EF4-FFF2-40B4-BE49-F238E27FC236}">
                <a16:creationId xmlns:a16="http://schemas.microsoft.com/office/drawing/2014/main" id="{D0CB9C0E-544F-7322-AA95-92EFCFC248EF}"/>
              </a:ext>
            </a:extLst>
          </p:cNvPr>
          <p:cNvSpPr/>
          <p:nvPr/>
        </p:nvSpPr>
        <p:spPr>
          <a:xfrm>
            <a:off x="7524048" y="4676172"/>
            <a:ext cx="446538" cy="379669"/>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ctangle: Rounded Corners 22">
            <a:extLst>
              <a:ext uri="{FF2B5EF4-FFF2-40B4-BE49-F238E27FC236}">
                <a16:creationId xmlns:a16="http://schemas.microsoft.com/office/drawing/2014/main" id="{357B45B7-0C17-0DCF-4F04-AC6E400A3D1B}"/>
              </a:ext>
            </a:extLst>
          </p:cNvPr>
          <p:cNvSpPr/>
          <p:nvPr/>
        </p:nvSpPr>
        <p:spPr>
          <a:xfrm>
            <a:off x="6481823" y="4305782"/>
            <a:ext cx="558466" cy="547868"/>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Rounded Corners 23">
            <a:extLst>
              <a:ext uri="{FF2B5EF4-FFF2-40B4-BE49-F238E27FC236}">
                <a16:creationId xmlns:a16="http://schemas.microsoft.com/office/drawing/2014/main" id="{DAC54E06-E1EC-EE38-3473-71144BEC657C}"/>
              </a:ext>
            </a:extLst>
          </p:cNvPr>
          <p:cNvSpPr/>
          <p:nvPr/>
        </p:nvSpPr>
        <p:spPr>
          <a:xfrm>
            <a:off x="5707284" y="5243332"/>
            <a:ext cx="589344" cy="389639"/>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58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0C79-7D48-48C4-925C-CAA9228F2C0C}"/>
              </a:ext>
            </a:extLst>
          </p:cNvPr>
          <p:cNvSpPr>
            <a:spLocks noGrp="1"/>
          </p:cNvSpPr>
          <p:nvPr>
            <p:ph type="title"/>
          </p:nvPr>
        </p:nvSpPr>
        <p:spPr>
          <a:xfrm>
            <a:off x="157572" y="139431"/>
            <a:ext cx="9928123" cy="625714"/>
          </a:xfrm>
        </p:spPr>
        <p:txBody>
          <a:bodyPr anchor="t">
            <a:normAutofit/>
          </a:bodyPr>
          <a:lstStyle/>
          <a:p>
            <a:r>
              <a:rPr lang="nb-NO"/>
              <a:t>Indre Oslofjord – flat reduksjon i C, N og P</a:t>
            </a:r>
          </a:p>
        </p:txBody>
      </p:sp>
      <p:pic>
        <p:nvPicPr>
          <p:cNvPr id="6" name="Picture 5" descr="A screenshot of a map&#10;&#10;Description automatically generated">
            <a:extLst>
              <a:ext uri="{FF2B5EF4-FFF2-40B4-BE49-F238E27FC236}">
                <a16:creationId xmlns:a16="http://schemas.microsoft.com/office/drawing/2014/main" id="{6CB6F689-9214-A758-8714-71BEDE274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3704" y="33516"/>
            <a:ext cx="4333549" cy="6824484"/>
          </a:xfrm>
          <a:prstGeom prst="rect">
            <a:avLst/>
          </a:prstGeom>
          <a:noFill/>
        </p:spPr>
      </p:pic>
      <p:sp>
        <p:nvSpPr>
          <p:cNvPr id="4" name="TextBox 3">
            <a:extLst>
              <a:ext uri="{FF2B5EF4-FFF2-40B4-BE49-F238E27FC236}">
                <a16:creationId xmlns:a16="http://schemas.microsoft.com/office/drawing/2014/main" id="{01781097-AB04-E15A-EDB2-7E1BB875A958}"/>
              </a:ext>
            </a:extLst>
          </p:cNvPr>
          <p:cNvSpPr txBox="1"/>
          <p:nvPr/>
        </p:nvSpPr>
        <p:spPr>
          <a:xfrm>
            <a:off x="304489" y="1389770"/>
            <a:ext cx="4980562" cy="276999"/>
          </a:xfrm>
          <a:prstGeom prst="rect">
            <a:avLst/>
          </a:prstGeom>
          <a:noFill/>
        </p:spPr>
        <p:txBody>
          <a:bodyPr wrap="square" rtlCol="0">
            <a:spAutoFit/>
          </a:bodyPr>
          <a:lstStyle/>
          <a:p>
            <a:endParaRPr lang="nb-NO" sz="1200"/>
          </a:p>
        </p:txBody>
      </p:sp>
      <p:graphicFrame>
        <p:nvGraphicFramePr>
          <p:cNvPr id="3" name="Table 2">
            <a:extLst>
              <a:ext uri="{FF2B5EF4-FFF2-40B4-BE49-F238E27FC236}">
                <a16:creationId xmlns:a16="http://schemas.microsoft.com/office/drawing/2014/main" id="{DF466808-A740-84C1-96FF-AC613D921EF9}"/>
              </a:ext>
            </a:extLst>
          </p:cNvPr>
          <p:cNvGraphicFramePr>
            <a:graphicFrameLocks noGrp="1"/>
          </p:cNvGraphicFramePr>
          <p:nvPr/>
        </p:nvGraphicFramePr>
        <p:xfrm>
          <a:off x="1055311" y="1528269"/>
          <a:ext cx="5640538" cy="3380214"/>
        </p:xfrm>
        <a:graphic>
          <a:graphicData uri="http://schemas.openxmlformats.org/drawingml/2006/table">
            <a:tbl>
              <a:tblPr firstRow="1" bandRow="1">
                <a:tableStyleId>{5D78BCEE-8045-49FB-9F6A-1AE51C4C7ADB}</a:tableStyleId>
              </a:tblPr>
              <a:tblGrid>
                <a:gridCol w="988070">
                  <a:extLst>
                    <a:ext uri="{9D8B030D-6E8A-4147-A177-3AD203B41FA5}">
                      <a16:colId xmlns:a16="http://schemas.microsoft.com/office/drawing/2014/main" val="974104254"/>
                    </a:ext>
                  </a:extLst>
                </a:gridCol>
                <a:gridCol w="1094768">
                  <a:extLst>
                    <a:ext uri="{9D8B030D-6E8A-4147-A177-3AD203B41FA5}">
                      <a16:colId xmlns:a16="http://schemas.microsoft.com/office/drawing/2014/main" val="3818060454"/>
                    </a:ext>
                  </a:extLst>
                </a:gridCol>
                <a:gridCol w="889425">
                  <a:extLst>
                    <a:ext uri="{9D8B030D-6E8A-4147-A177-3AD203B41FA5}">
                      <a16:colId xmlns:a16="http://schemas.microsoft.com/office/drawing/2014/main" val="1865359098"/>
                    </a:ext>
                  </a:extLst>
                </a:gridCol>
                <a:gridCol w="889425">
                  <a:extLst>
                    <a:ext uri="{9D8B030D-6E8A-4147-A177-3AD203B41FA5}">
                      <a16:colId xmlns:a16="http://schemas.microsoft.com/office/drawing/2014/main" val="1738212709"/>
                    </a:ext>
                  </a:extLst>
                </a:gridCol>
                <a:gridCol w="889425">
                  <a:extLst>
                    <a:ext uri="{9D8B030D-6E8A-4147-A177-3AD203B41FA5}">
                      <a16:colId xmlns:a16="http://schemas.microsoft.com/office/drawing/2014/main" val="1196959592"/>
                    </a:ext>
                  </a:extLst>
                </a:gridCol>
                <a:gridCol w="889425">
                  <a:extLst>
                    <a:ext uri="{9D8B030D-6E8A-4147-A177-3AD203B41FA5}">
                      <a16:colId xmlns:a16="http://schemas.microsoft.com/office/drawing/2014/main" val="2567624941"/>
                    </a:ext>
                  </a:extLst>
                </a:gridCol>
              </a:tblGrid>
              <a:tr h="693824">
                <a:tc>
                  <a:txBody>
                    <a:bodyPr/>
                    <a:lstStyle/>
                    <a:p>
                      <a:pPr algn="ctr" fontAlgn="b"/>
                      <a:r>
                        <a:rPr lang="nb-NO" sz="1400" u="none" strike="noStrike">
                          <a:effectLst/>
                        </a:rPr>
                        <a:t>Basseng</a:t>
                      </a:r>
                      <a:br>
                        <a:rPr lang="nb-NO" sz="1400" u="none" strike="noStrike">
                          <a:effectLst/>
                        </a:rPr>
                      </a:b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n-NO" sz="1400" u="none" strike="noStrike">
                          <a:effectLst/>
                        </a:rPr>
                        <a:t>Modellert</a:t>
                      </a:r>
                      <a:br>
                        <a:rPr lang="nn-NO" sz="1400" u="none" strike="noStrike">
                          <a:effectLst/>
                        </a:rPr>
                      </a:br>
                      <a:r>
                        <a:rPr lang="nn-NO" sz="1400" u="none" strike="noStrike">
                          <a:effectLst/>
                        </a:rPr>
                        <a:t>NO3 (µg N/L)</a:t>
                      </a:r>
                      <a:br>
                        <a:rPr lang="nn-NO" sz="1400" u="none" strike="noStrike">
                          <a:effectLst/>
                        </a:rPr>
                      </a:br>
                      <a:r>
                        <a:rPr lang="nn-NO" sz="1400" u="none" strike="noStrike">
                          <a:effectLst/>
                        </a:rPr>
                        <a:t>SC0</a:t>
                      </a:r>
                      <a:endParaRPr lang="nn-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-20%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-40%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-60%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-80%</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356189401"/>
                  </a:ext>
                </a:extLst>
              </a:tr>
              <a:tr h="268639">
                <a:tc>
                  <a:txBody>
                    <a:bodyPr/>
                    <a:lstStyle/>
                    <a:p>
                      <a:pPr algn="l" fontAlgn="b"/>
                      <a:r>
                        <a:rPr lang="nb-NO" sz="1400" u="none" strike="noStrike">
                          <a:effectLst/>
                        </a:rPr>
                        <a:t>Rauer</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72.3</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-1.2</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-2.3</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-3.6</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-3.2</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2688500399"/>
                  </a:ext>
                </a:extLst>
              </a:tr>
              <a:tr h="268639">
                <a:tc>
                  <a:txBody>
                    <a:bodyPr/>
                    <a:lstStyle/>
                    <a:p>
                      <a:pPr algn="l" fontAlgn="b"/>
                      <a:r>
                        <a:rPr lang="nb-NO" sz="1400" u="none" strike="noStrike">
                          <a:effectLst/>
                        </a:rPr>
                        <a:t>Bastø</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70.9</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-1.1</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-4.1</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-4.4</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3381867140"/>
                  </a:ext>
                </a:extLst>
              </a:tr>
              <a:tr h="268639">
                <a:tc>
                  <a:txBody>
                    <a:bodyPr/>
                    <a:lstStyle/>
                    <a:p>
                      <a:pPr algn="l" fontAlgn="b"/>
                      <a:r>
                        <a:rPr lang="nb-NO" sz="1400" u="none" strike="noStrike">
                          <a:effectLst/>
                        </a:rPr>
                        <a:t>Breiangen</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78.7</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-2.5</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-3.8</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-5.4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-7.1</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1836221528"/>
                  </a:ext>
                </a:extLst>
              </a:tr>
              <a:tr h="268639">
                <a:tc>
                  <a:txBody>
                    <a:bodyPr/>
                    <a:lstStyle/>
                    <a:p>
                      <a:pPr algn="l" fontAlgn="b"/>
                      <a:r>
                        <a:rPr lang="nb-NO" sz="1400" u="none" strike="noStrike">
                          <a:effectLst/>
                        </a:rPr>
                        <a:t>Drammen</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145.7</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-0.8</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-1.2</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-1.4</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2735217189"/>
                  </a:ext>
                </a:extLst>
              </a:tr>
              <a:tr h="268639">
                <a:tc>
                  <a:txBody>
                    <a:bodyPr/>
                    <a:lstStyle/>
                    <a:p>
                      <a:pPr algn="l" fontAlgn="b"/>
                      <a:r>
                        <a:rPr lang="nb-NO" sz="1400" u="none" strike="noStrike">
                          <a:effectLst/>
                        </a:rPr>
                        <a:t>Moss</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86.0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-5.4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-7.9</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-12.2</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-16.4</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882866065"/>
                  </a:ext>
                </a:extLst>
              </a:tr>
              <a:tr h="268639">
                <a:tc>
                  <a:txBody>
                    <a:bodyPr/>
                    <a:lstStyle/>
                    <a:p>
                      <a:pPr algn="l" fontAlgn="b"/>
                      <a:r>
                        <a:rPr lang="nb-NO" sz="1400" u="none" strike="noStrike">
                          <a:effectLst/>
                        </a:rPr>
                        <a:t>Drøbak</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91.5</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-3.9</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-6.4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-9.5</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-14.2</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435277733"/>
                  </a:ext>
                </a:extLst>
              </a:tr>
              <a:tr h="268639">
                <a:tc>
                  <a:txBody>
                    <a:bodyPr/>
                    <a:lstStyle/>
                    <a:p>
                      <a:pPr algn="l" fontAlgn="b"/>
                      <a:r>
                        <a:rPr lang="nb-NO" sz="1400" u="none" strike="noStrike">
                          <a:effectLst/>
                        </a:rPr>
                        <a:t>Vestfjorden</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112.9</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-8.2</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-15.8</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-24.8</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-33.2</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1432383113"/>
                  </a:ext>
                </a:extLst>
              </a:tr>
              <a:tr h="268639">
                <a:tc>
                  <a:txBody>
                    <a:bodyPr/>
                    <a:lstStyle/>
                    <a:p>
                      <a:pPr algn="l" fontAlgn="b"/>
                      <a:r>
                        <a:rPr lang="nb-NO" sz="1400" u="none" strike="noStrike">
                          <a:effectLst/>
                        </a:rPr>
                        <a:t>Bunnefj.</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136.7</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-10.0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-19.3</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-30.1</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-40.4</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1874696204"/>
                  </a:ext>
                </a:extLst>
              </a:tr>
              <a:tr h="268639">
                <a:tc>
                  <a:txBody>
                    <a:bodyPr/>
                    <a:lstStyle/>
                    <a:p>
                      <a:pPr algn="l" fontAlgn="b"/>
                      <a:r>
                        <a:rPr lang="nb-NO" sz="1400" u="none" strike="noStrike">
                          <a:effectLst/>
                        </a:rPr>
                        <a:t>Bekkelaget</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144.2</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-10.6</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-20.2</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-31.7</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-42.3</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2752491025"/>
                  </a:ext>
                </a:extLst>
              </a:tr>
              <a:tr h="268639">
                <a:tc>
                  <a:txBody>
                    <a:bodyPr/>
                    <a:lstStyle/>
                    <a:p>
                      <a:pPr algn="l" fontAlgn="b"/>
                      <a:r>
                        <a:rPr lang="nb-NO" sz="1400" u="none" strike="noStrike">
                          <a:effectLst/>
                        </a:rPr>
                        <a:t>Bærum</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134.2</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-10.4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-20.0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-31.0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-41.0</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1548072418"/>
                  </a:ext>
                </a:extLst>
              </a:tr>
            </a:tbl>
          </a:graphicData>
        </a:graphic>
      </p:graphicFrame>
      <p:sp>
        <p:nvSpPr>
          <p:cNvPr id="5" name="TextBox 4">
            <a:extLst>
              <a:ext uri="{FF2B5EF4-FFF2-40B4-BE49-F238E27FC236}">
                <a16:creationId xmlns:a16="http://schemas.microsoft.com/office/drawing/2014/main" id="{83DB6CEB-58AC-3362-28ED-258EE0C2AD29}"/>
              </a:ext>
            </a:extLst>
          </p:cNvPr>
          <p:cNvSpPr txBox="1"/>
          <p:nvPr/>
        </p:nvSpPr>
        <p:spPr>
          <a:xfrm>
            <a:off x="1206818" y="765145"/>
            <a:ext cx="4658521" cy="523220"/>
          </a:xfrm>
          <a:prstGeom prst="rect">
            <a:avLst/>
          </a:prstGeom>
          <a:noFill/>
        </p:spPr>
        <p:txBody>
          <a:bodyPr wrap="square" rtlCol="0">
            <a:spAutoFit/>
          </a:bodyPr>
          <a:lstStyle/>
          <a:p>
            <a:r>
              <a:rPr lang="nb-NO" sz="1400"/>
              <a:t>Effekten på nitrat i overflatelaget</a:t>
            </a:r>
          </a:p>
          <a:p>
            <a:r>
              <a:rPr lang="nb-NO" sz="1400"/>
              <a:t>Midlet over hele vekstsesongen</a:t>
            </a:r>
          </a:p>
        </p:txBody>
      </p:sp>
      <p:sp>
        <p:nvSpPr>
          <p:cNvPr id="7" name="Rectangle: Rounded Corners 6">
            <a:extLst>
              <a:ext uri="{FF2B5EF4-FFF2-40B4-BE49-F238E27FC236}">
                <a16:creationId xmlns:a16="http://schemas.microsoft.com/office/drawing/2014/main" id="{C48B0B1A-5B35-1590-3D11-613CD73431E0}"/>
              </a:ext>
            </a:extLst>
          </p:cNvPr>
          <p:cNvSpPr/>
          <p:nvPr/>
        </p:nvSpPr>
        <p:spPr>
          <a:xfrm>
            <a:off x="9514703" y="321276"/>
            <a:ext cx="1374468" cy="1828800"/>
          </a:xfrm>
          <a:prstGeom prst="roundRect">
            <a:avLst/>
          </a:prstGeom>
          <a:noFill/>
          <a:ln w="508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600549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0C79-7D48-48C4-925C-CAA9228F2C0C}"/>
              </a:ext>
            </a:extLst>
          </p:cNvPr>
          <p:cNvSpPr>
            <a:spLocks noGrp="1"/>
          </p:cNvSpPr>
          <p:nvPr>
            <p:ph type="title"/>
          </p:nvPr>
        </p:nvSpPr>
        <p:spPr>
          <a:xfrm>
            <a:off x="157572" y="139431"/>
            <a:ext cx="9928123" cy="625714"/>
          </a:xfrm>
        </p:spPr>
        <p:txBody>
          <a:bodyPr anchor="t">
            <a:normAutofit/>
          </a:bodyPr>
          <a:lstStyle/>
          <a:p>
            <a:r>
              <a:rPr lang="nb-NO"/>
              <a:t>Drammensfjorden– flat reduksjon i C, N og P</a:t>
            </a:r>
          </a:p>
        </p:txBody>
      </p:sp>
      <p:pic>
        <p:nvPicPr>
          <p:cNvPr id="6" name="Picture 5" descr="A screenshot of a map&#10;&#10;Description automatically generated">
            <a:extLst>
              <a:ext uri="{FF2B5EF4-FFF2-40B4-BE49-F238E27FC236}">
                <a16:creationId xmlns:a16="http://schemas.microsoft.com/office/drawing/2014/main" id="{6CB6F689-9214-A758-8714-71BEDE274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3704" y="33516"/>
            <a:ext cx="4333549" cy="6824484"/>
          </a:xfrm>
          <a:prstGeom prst="rect">
            <a:avLst/>
          </a:prstGeom>
          <a:noFill/>
        </p:spPr>
      </p:pic>
      <p:sp>
        <p:nvSpPr>
          <p:cNvPr id="4" name="TextBox 3">
            <a:extLst>
              <a:ext uri="{FF2B5EF4-FFF2-40B4-BE49-F238E27FC236}">
                <a16:creationId xmlns:a16="http://schemas.microsoft.com/office/drawing/2014/main" id="{01781097-AB04-E15A-EDB2-7E1BB875A958}"/>
              </a:ext>
            </a:extLst>
          </p:cNvPr>
          <p:cNvSpPr txBox="1"/>
          <p:nvPr/>
        </p:nvSpPr>
        <p:spPr>
          <a:xfrm>
            <a:off x="304489" y="1389770"/>
            <a:ext cx="4980562" cy="276999"/>
          </a:xfrm>
          <a:prstGeom prst="rect">
            <a:avLst/>
          </a:prstGeom>
          <a:noFill/>
        </p:spPr>
        <p:txBody>
          <a:bodyPr wrap="square" rtlCol="0">
            <a:spAutoFit/>
          </a:bodyPr>
          <a:lstStyle/>
          <a:p>
            <a:endParaRPr lang="nb-NO" sz="1200"/>
          </a:p>
        </p:txBody>
      </p:sp>
      <p:sp>
        <p:nvSpPr>
          <p:cNvPr id="5" name="TextBox 4">
            <a:extLst>
              <a:ext uri="{FF2B5EF4-FFF2-40B4-BE49-F238E27FC236}">
                <a16:creationId xmlns:a16="http://schemas.microsoft.com/office/drawing/2014/main" id="{B155D2A5-BDA3-73EE-D9F8-1FD368A1C27B}"/>
              </a:ext>
            </a:extLst>
          </p:cNvPr>
          <p:cNvSpPr txBox="1"/>
          <p:nvPr/>
        </p:nvSpPr>
        <p:spPr>
          <a:xfrm>
            <a:off x="1206818" y="765145"/>
            <a:ext cx="4658521" cy="523220"/>
          </a:xfrm>
          <a:prstGeom prst="rect">
            <a:avLst/>
          </a:prstGeom>
          <a:noFill/>
        </p:spPr>
        <p:txBody>
          <a:bodyPr wrap="square" rtlCol="0">
            <a:spAutoFit/>
          </a:bodyPr>
          <a:lstStyle/>
          <a:p>
            <a:r>
              <a:rPr lang="nb-NO" sz="1400"/>
              <a:t>Effekten på klorofyll a i overflatelaget</a:t>
            </a:r>
          </a:p>
          <a:p>
            <a:r>
              <a:rPr lang="nb-NO" sz="1400"/>
              <a:t>Midlet over hele vekstsesongen</a:t>
            </a:r>
          </a:p>
        </p:txBody>
      </p:sp>
      <p:graphicFrame>
        <p:nvGraphicFramePr>
          <p:cNvPr id="7" name="Table 6">
            <a:extLst>
              <a:ext uri="{FF2B5EF4-FFF2-40B4-BE49-F238E27FC236}">
                <a16:creationId xmlns:a16="http://schemas.microsoft.com/office/drawing/2014/main" id="{15725F8D-874E-CF9E-569E-A575D3AF8D78}"/>
              </a:ext>
            </a:extLst>
          </p:cNvPr>
          <p:cNvGraphicFramePr>
            <a:graphicFrameLocks noGrp="1"/>
          </p:cNvGraphicFramePr>
          <p:nvPr/>
        </p:nvGraphicFramePr>
        <p:xfrm>
          <a:off x="925800" y="1843471"/>
          <a:ext cx="6072969" cy="3549493"/>
        </p:xfrm>
        <a:graphic>
          <a:graphicData uri="http://schemas.openxmlformats.org/drawingml/2006/table">
            <a:tbl>
              <a:tblPr firstRow="1" bandRow="1">
                <a:tableStyleId>{5D78BCEE-8045-49FB-9F6A-1AE51C4C7ADB}</a:tableStyleId>
              </a:tblPr>
              <a:tblGrid>
                <a:gridCol w="988070">
                  <a:extLst>
                    <a:ext uri="{9D8B030D-6E8A-4147-A177-3AD203B41FA5}">
                      <a16:colId xmlns:a16="http://schemas.microsoft.com/office/drawing/2014/main" val="3504766008"/>
                    </a:ext>
                  </a:extLst>
                </a:gridCol>
                <a:gridCol w="961899">
                  <a:extLst>
                    <a:ext uri="{9D8B030D-6E8A-4147-A177-3AD203B41FA5}">
                      <a16:colId xmlns:a16="http://schemas.microsoft.com/office/drawing/2014/main" val="945188437"/>
                    </a:ext>
                  </a:extLst>
                </a:gridCol>
                <a:gridCol w="1030750">
                  <a:extLst>
                    <a:ext uri="{9D8B030D-6E8A-4147-A177-3AD203B41FA5}">
                      <a16:colId xmlns:a16="http://schemas.microsoft.com/office/drawing/2014/main" val="1942359464"/>
                    </a:ext>
                  </a:extLst>
                </a:gridCol>
                <a:gridCol w="1030750">
                  <a:extLst>
                    <a:ext uri="{9D8B030D-6E8A-4147-A177-3AD203B41FA5}">
                      <a16:colId xmlns:a16="http://schemas.microsoft.com/office/drawing/2014/main" val="3087186553"/>
                    </a:ext>
                  </a:extLst>
                </a:gridCol>
                <a:gridCol w="1030750">
                  <a:extLst>
                    <a:ext uri="{9D8B030D-6E8A-4147-A177-3AD203B41FA5}">
                      <a16:colId xmlns:a16="http://schemas.microsoft.com/office/drawing/2014/main" val="1915270318"/>
                    </a:ext>
                  </a:extLst>
                </a:gridCol>
                <a:gridCol w="1030750">
                  <a:extLst>
                    <a:ext uri="{9D8B030D-6E8A-4147-A177-3AD203B41FA5}">
                      <a16:colId xmlns:a16="http://schemas.microsoft.com/office/drawing/2014/main" val="4090950616"/>
                    </a:ext>
                  </a:extLst>
                </a:gridCol>
              </a:tblGrid>
              <a:tr h="693823">
                <a:tc>
                  <a:txBody>
                    <a:bodyPr/>
                    <a:lstStyle/>
                    <a:p>
                      <a:pPr algn="ctr" fontAlgn="b"/>
                      <a:r>
                        <a:rPr lang="nb-NO" sz="1400" u="none" strike="noStrike">
                          <a:effectLst/>
                        </a:rPr>
                        <a:t>Basseng</a:t>
                      </a:r>
                      <a:br>
                        <a:rPr lang="nb-NO" sz="1400" u="none" strike="noStrike">
                          <a:effectLst/>
                        </a:rPr>
                      </a:b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Modellert</a:t>
                      </a:r>
                      <a:br>
                        <a:rPr lang="nb-NO" sz="1400" u="none" strike="noStrike">
                          <a:effectLst/>
                        </a:rPr>
                      </a:br>
                      <a:r>
                        <a:rPr lang="nb-NO" sz="1400" u="none" strike="noStrike">
                          <a:effectLst/>
                        </a:rPr>
                        <a:t>Klf-A (µg/L)</a:t>
                      </a:r>
                      <a:br>
                        <a:rPr lang="nb-NO" sz="1400" u="none" strike="noStrike">
                          <a:effectLst/>
                        </a:rPr>
                      </a:br>
                      <a:r>
                        <a:rPr lang="nb-NO" sz="1400" u="none" strike="noStrike">
                          <a:effectLst/>
                        </a:rPr>
                        <a:t>SC0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-20%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-40%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-60%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-80%</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4294755694"/>
                  </a:ext>
                </a:extLst>
              </a:tr>
              <a:tr h="268639">
                <a:tc>
                  <a:txBody>
                    <a:bodyPr/>
                    <a:lstStyle/>
                    <a:p>
                      <a:pPr algn="l" fontAlgn="b"/>
                      <a:r>
                        <a:rPr lang="nb-NO" sz="1400" u="none" strike="noStrike">
                          <a:effectLst/>
                        </a:rPr>
                        <a:t>Rauer</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1.1</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-2.5</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7.0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0.7</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3.1</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3608865469"/>
                  </a:ext>
                </a:extLst>
              </a:tr>
              <a:tr h="268639">
                <a:tc>
                  <a:txBody>
                    <a:bodyPr/>
                    <a:lstStyle/>
                    <a:p>
                      <a:pPr algn="l" fontAlgn="b"/>
                      <a:r>
                        <a:rPr lang="nb-NO" sz="1400" u="none" strike="noStrike">
                          <a:effectLst/>
                        </a:rPr>
                        <a:t>Bastø</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1.6</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0.6</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-1.1</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-2.2</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2758611646"/>
                  </a:ext>
                </a:extLst>
              </a:tr>
              <a:tr h="268639">
                <a:tc>
                  <a:txBody>
                    <a:bodyPr/>
                    <a:lstStyle/>
                    <a:p>
                      <a:pPr algn="l" fontAlgn="b"/>
                      <a:r>
                        <a:rPr lang="nb-NO" sz="1400" u="none" strike="noStrike">
                          <a:effectLst/>
                        </a:rPr>
                        <a:t>Breiangen</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-3.6</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-5.1</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-11.3</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-15.0</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4096963616"/>
                  </a:ext>
                </a:extLst>
              </a:tr>
              <a:tr h="268639">
                <a:tc>
                  <a:txBody>
                    <a:bodyPr/>
                    <a:lstStyle/>
                    <a:p>
                      <a:pPr algn="l" fontAlgn="b"/>
                      <a:r>
                        <a:rPr lang="nb-NO" sz="1400" u="none" strike="noStrike">
                          <a:effectLst/>
                        </a:rPr>
                        <a:t>Drammen</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3.6</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-12.9</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-25.2</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-40.7</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-58.6</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1369478412"/>
                  </a:ext>
                </a:extLst>
              </a:tr>
              <a:tr h="268639">
                <a:tc>
                  <a:txBody>
                    <a:bodyPr/>
                    <a:lstStyle/>
                    <a:p>
                      <a:pPr algn="l" fontAlgn="b"/>
                      <a:r>
                        <a:rPr lang="nb-NO" sz="1400" u="none" strike="noStrike">
                          <a:effectLst/>
                        </a:rPr>
                        <a:t>Moss</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1.9</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-3.1</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-2.8</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-6.5</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-8.2</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2070049529"/>
                  </a:ext>
                </a:extLst>
              </a:tr>
              <a:tr h="268639">
                <a:tc>
                  <a:txBody>
                    <a:bodyPr/>
                    <a:lstStyle/>
                    <a:p>
                      <a:pPr algn="l" fontAlgn="b"/>
                      <a:r>
                        <a:rPr lang="nb-NO" sz="1400" u="none" strike="noStrike">
                          <a:effectLst/>
                        </a:rPr>
                        <a:t>Drøbak</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2.1</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0.1</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-0.2</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-2.9</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-6.2</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3533819360"/>
                  </a:ext>
                </a:extLst>
              </a:tr>
              <a:tr h="268639">
                <a:tc>
                  <a:txBody>
                    <a:bodyPr/>
                    <a:lstStyle/>
                    <a:p>
                      <a:pPr algn="l" fontAlgn="b"/>
                      <a:r>
                        <a:rPr lang="nb-NO" sz="1400" u="none" strike="noStrike">
                          <a:effectLst/>
                        </a:rPr>
                        <a:t>Vestfjorden</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1.1</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-0.3</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-0.6</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-0.2</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2093449817"/>
                  </a:ext>
                </a:extLst>
              </a:tr>
              <a:tr h="268639">
                <a:tc>
                  <a:txBody>
                    <a:bodyPr/>
                    <a:lstStyle/>
                    <a:p>
                      <a:pPr algn="l" fontAlgn="b"/>
                      <a:r>
                        <a:rPr lang="nb-NO" sz="1400" u="none" strike="noStrike">
                          <a:effectLst/>
                        </a:rPr>
                        <a:t>Bunnefj.</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2.8</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0.7</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1.8</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3731794021"/>
                  </a:ext>
                </a:extLst>
              </a:tr>
              <a:tr h="268639">
                <a:tc>
                  <a:txBody>
                    <a:bodyPr/>
                    <a:lstStyle/>
                    <a:p>
                      <a:pPr algn="l" fontAlgn="b"/>
                      <a:r>
                        <a:rPr lang="nb-NO" sz="1400" u="none" strike="noStrike">
                          <a:effectLst/>
                        </a:rPr>
                        <a:t>Bekkelaget</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-0.1</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-0.9</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-2.5</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-0.9</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1114744471"/>
                  </a:ext>
                </a:extLst>
              </a:tr>
              <a:tr h="268639">
                <a:tc>
                  <a:txBody>
                    <a:bodyPr/>
                    <a:lstStyle/>
                    <a:p>
                      <a:pPr algn="l" fontAlgn="b"/>
                      <a:r>
                        <a:rPr lang="nb-NO" sz="1400" u="none" strike="noStrike">
                          <a:effectLst/>
                        </a:rPr>
                        <a:t>Bærum</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-0.1</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-0.8</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-1.7</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-2.4</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3959346612"/>
                  </a:ext>
                </a:extLst>
              </a:tr>
            </a:tbl>
          </a:graphicData>
        </a:graphic>
      </p:graphicFrame>
      <p:sp>
        <p:nvSpPr>
          <p:cNvPr id="3" name="Rectangle: Rounded Corners 2">
            <a:extLst>
              <a:ext uri="{FF2B5EF4-FFF2-40B4-BE49-F238E27FC236}">
                <a16:creationId xmlns:a16="http://schemas.microsoft.com/office/drawing/2014/main" id="{3E847BFB-884A-5008-79D7-93F27B6EC65D}"/>
              </a:ext>
            </a:extLst>
          </p:cNvPr>
          <p:cNvSpPr/>
          <p:nvPr/>
        </p:nvSpPr>
        <p:spPr>
          <a:xfrm>
            <a:off x="8403992" y="282103"/>
            <a:ext cx="1133431" cy="2101174"/>
          </a:xfrm>
          <a:prstGeom prst="roundRect">
            <a:avLst/>
          </a:prstGeom>
          <a:noFill/>
          <a:ln w="508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993369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0C79-7D48-48C4-925C-CAA9228F2C0C}"/>
              </a:ext>
            </a:extLst>
          </p:cNvPr>
          <p:cNvSpPr>
            <a:spLocks noGrp="1"/>
          </p:cNvSpPr>
          <p:nvPr>
            <p:ph type="title"/>
          </p:nvPr>
        </p:nvSpPr>
        <p:spPr>
          <a:xfrm>
            <a:off x="157572" y="139431"/>
            <a:ext cx="9928123" cy="625714"/>
          </a:xfrm>
        </p:spPr>
        <p:txBody>
          <a:bodyPr anchor="t">
            <a:normAutofit/>
          </a:bodyPr>
          <a:lstStyle/>
          <a:p>
            <a:r>
              <a:rPr lang="nb-NO"/>
              <a:t>Drammensfjorden– flat reduksjon i C, N og P</a:t>
            </a:r>
          </a:p>
        </p:txBody>
      </p:sp>
      <p:pic>
        <p:nvPicPr>
          <p:cNvPr id="6" name="Picture 5" descr="A screenshot of a map&#10;&#10;Description automatically generated">
            <a:extLst>
              <a:ext uri="{FF2B5EF4-FFF2-40B4-BE49-F238E27FC236}">
                <a16:creationId xmlns:a16="http://schemas.microsoft.com/office/drawing/2014/main" id="{6CB6F689-9214-A758-8714-71BEDE274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3704" y="33516"/>
            <a:ext cx="4333549" cy="6824484"/>
          </a:xfrm>
          <a:prstGeom prst="rect">
            <a:avLst/>
          </a:prstGeom>
          <a:noFill/>
        </p:spPr>
      </p:pic>
      <p:sp>
        <p:nvSpPr>
          <p:cNvPr id="4" name="TextBox 3">
            <a:extLst>
              <a:ext uri="{FF2B5EF4-FFF2-40B4-BE49-F238E27FC236}">
                <a16:creationId xmlns:a16="http://schemas.microsoft.com/office/drawing/2014/main" id="{01781097-AB04-E15A-EDB2-7E1BB875A958}"/>
              </a:ext>
            </a:extLst>
          </p:cNvPr>
          <p:cNvSpPr txBox="1"/>
          <p:nvPr/>
        </p:nvSpPr>
        <p:spPr>
          <a:xfrm>
            <a:off x="304489" y="1389770"/>
            <a:ext cx="4980562" cy="276999"/>
          </a:xfrm>
          <a:prstGeom prst="rect">
            <a:avLst/>
          </a:prstGeom>
          <a:noFill/>
        </p:spPr>
        <p:txBody>
          <a:bodyPr wrap="square" rtlCol="0">
            <a:spAutoFit/>
          </a:bodyPr>
          <a:lstStyle/>
          <a:p>
            <a:endParaRPr lang="nb-NO" sz="1200"/>
          </a:p>
        </p:txBody>
      </p:sp>
      <p:sp>
        <p:nvSpPr>
          <p:cNvPr id="5" name="TextBox 4">
            <a:extLst>
              <a:ext uri="{FF2B5EF4-FFF2-40B4-BE49-F238E27FC236}">
                <a16:creationId xmlns:a16="http://schemas.microsoft.com/office/drawing/2014/main" id="{B155D2A5-BDA3-73EE-D9F8-1FD368A1C27B}"/>
              </a:ext>
            </a:extLst>
          </p:cNvPr>
          <p:cNvSpPr txBox="1"/>
          <p:nvPr/>
        </p:nvSpPr>
        <p:spPr>
          <a:xfrm>
            <a:off x="1206818" y="765145"/>
            <a:ext cx="4658521" cy="523220"/>
          </a:xfrm>
          <a:prstGeom prst="rect">
            <a:avLst/>
          </a:prstGeom>
          <a:noFill/>
        </p:spPr>
        <p:txBody>
          <a:bodyPr wrap="square" rtlCol="0">
            <a:spAutoFit/>
          </a:bodyPr>
          <a:lstStyle/>
          <a:p>
            <a:r>
              <a:rPr lang="nb-NO" sz="1400"/>
              <a:t>Effekten på nitrat i overflatelaget</a:t>
            </a:r>
          </a:p>
          <a:p>
            <a:r>
              <a:rPr lang="nb-NO" sz="1400"/>
              <a:t>Midlet over hele vekstsesongen</a:t>
            </a:r>
          </a:p>
        </p:txBody>
      </p:sp>
      <p:graphicFrame>
        <p:nvGraphicFramePr>
          <p:cNvPr id="3" name="Table 2">
            <a:extLst>
              <a:ext uri="{FF2B5EF4-FFF2-40B4-BE49-F238E27FC236}">
                <a16:creationId xmlns:a16="http://schemas.microsoft.com/office/drawing/2014/main" id="{10DEE92C-356C-CE67-6984-933CB104B519}"/>
              </a:ext>
            </a:extLst>
          </p:cNvPr>
          <p:cNvGraphicFramePr>
            <a:graphicFrameLocks noGrp="1"/>
          </p:cNvGraphicFramePr>
          <p:nvPr/>
        </p:nvGraphicFramePr>
        <p:xfrm>
          <a:off x="965479" y="1666769"/>
          <a:ext cx="6050318" cy="3640136"/>
        </p:xfrm>
        <a:graphic>
          <a:graphicData uri="http://schemas.openxmlformats.org/drawingml/2006/table">
            <a:tbl>
              <a:tblPr firstRow="1" bandRow="1">
                <a:tableStyleId>{5D78BCEE-8045-49FB-9F6A-1AE51C4C7ADB}</a:tableStyleId>
              </a:tblPr>
              <a:tblGrid>
                <a:gridCol w="1059852">
                  <a:extLst>
                    <a:ext uri="{9D8B030D-6E8A-4147-A177-3AD203B41FA5}">
                      <a16:colId xmlns:a16="http://schemas.microsoft.com/office/drawing/2014/main" val="1573681667"/>
                    </a:ext>
                  </a:extLst>
                </a:gridCol>
                <a:gridCol w="1174302">
                  <a:extLst>
                    <a:ext uri="{9D8B030D-6E8A-4147-A177-3AD203B41FA5}">
                      <a16:colId xmlns:a16="http://schemas.microsoft.com/office/drawing/2014/main" val="2410868536"/>
                    </a:ext>
                  </a:extLst>
                </a:gridCol>
                <a:gridCol w="954041">
                  <a:extLst>
                    <a:ext uri="{9D8B030D-6E8A-4147-A177-3AD203B41FA5}">
                      <a16:colId xmlns:a16="http://schemas.microsoft.com/office/drawing/2014/main" val="8305126"/>
                    </a:ext>
                  </a:extLst>
                </a:gridCol>
                <a:gridCol w="954041">
                  <a:extLst>
                    <a:ext uri="{9D8B030D-6E8A-4147-A177-3AD203B41FA5}">
                      <a16:colId xmlns:a16="http://schemas.microsoft.com/office/drawing/2014/main" val="79213655"/>
                    </a:ext>
                  </a:extLst>
                </a:gridCol>
                <a:gridCol w="954041">
                  <a:extLst>
                    <a:ext uri="{9D8B030D-6E8A-4147-A177-3AD203B41FA5}">
                      <a16:colId xmlns:a16="http://schemas.microsoft.com/office/drawing/2014/main" val="1757891680"/>
                    </a:ext>
                  </a:extLst>
                </a:gridCol>
                <a:gridCol w="954041">
                  <a:extLst>
                    <a:ext uri="{9D8B030D-6E8A-4147-A177-3AD203B41FA5}">
                      <a16:colId xmlns:a16="http://schemas.microsoft.com/office/drawing/2014/main" val="655311377"/>
                    </a:ext>
                  </a:extLst>
                </a:gridCol>
              </a:tblGrid>
              <a:tr h="747176">
                <a:tc>
                  <a:txBody>
                    <a:bodyPr/>
                    <a:lstStyle/>
                    <a:p>
                      <a:pPr algn="ctr" fontAlgn="b"/>
                      <a:r>
                        <a:rPr lang="nb-NO" sz="1400" u="none" strike="noStrike">
                          <a:effectLst/>
                        </a:rPr>
                        <a:t>Basseng</a:t>
                      </a:r>
                      <a:br>
                        <a:rPr lang="nb-NO" sz="1400" u="none" strike="noStrike">
                          <a:effectLst/>
                        </a:rPr>
                      </a:b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n-NO" sz="1400" u="none" strike="noStrike">
                          <a:effectLst/>
                        </a:rPr>
                        <a:t>Modellert</a:t>
                      </a:r>
                      <a:br>
                        <a:rPr lang="nn-NO" sz="1400" u="none" strike="noStrike">
                          <a:effectLst/>
                        </a:rPr>
                      </a:br>
                      <a:r>
                        <a:rPr lang="nn-NO" sz="1400" u="none" strike="noStrike">
                          <a:effectLst/>
                        </a:rPr>
                        <a:t>NO3 (µg N/L)</a:t>
                      </a:r>
                      <a:br>
                        <a:rPr lang="nn-NO" sz="1400" u="none" strike="noStrike">
                          <a:effectLst/>
                        </a:rPr>
                      </a:br>
                      <a:r>
                        <a:rPr lang="nn-NO" sz="1400" u="none" strike="noStrike">
                          <a:effectLst/>
                        </a:rPr>
                        <a:t>SC0</a:t>
                      </a:r>
                      <a:endParaRPr lang="nn-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-20%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-40%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-60%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-80%</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116863939"/>
                  </a:ext>
                </a:extLst>
              </a:tr>
              <a:tr h="289296">
                <a:tc>
                  <a:txBody>
                    <a:bodyPr/>
                    <a:lstStyle/>
                    <a:p>
                      <a:pPr algn="l" fontAlgn="b"/>
                      <a:r>
                        <a:rPr lang="nb-NO" sz="1400" u="none" strike="noStrike">
                          <a:effectLst/>
                        </a:rPr>
                        <a:t>Rauer</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72.3</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0.2</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-0.8</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0.9</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0.4</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2737388903"/>
                  </a:ext>
                </a:extLst>
              </a:tr>
              <a:tr h="289296">
                <a:tc>
                  <a:txBody>
                    <a:bodyPr/>
                    <a:lstStyle/>
                    <a:p>
                      <a:pPr algn="l" fontAlgn="b"/>
                      <a:r>
                        <a:rPr lang="nb-NO" sz="1400" u="none" strike="noStrike">
                          <a:effectLst/>
                        </a:rPr>
                        <a:t>Bastø</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70.9</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-1.7</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-0.8</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-1.4</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378118091"/>
                  </a:ext>
                </a:extLst>
              </a:tr>
              <a:tr h="289296">
                <a:tc>
                  <a:txBody>
                    <a:bodyPr/>
                    <a:lstStyle/>
                    <a:p>
                      <a:pPr algn="l" fontAlgn="b"/>
                      <a:r>
                        <a:rPr lang="nb-NO" sz="1400" u="none" strike="noStrike">
                          <a:effectLst/>
                        </a:rPr>
                        <a:t>Breiangen</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78.7</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-4.3</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-5.0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-6.8</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2190804107"/>
                  </a:ext>
                </a:extLst>
              </a:tr>
              <a:tr h="289296">
                <a:tc>
                  <a:txBody>
                    <a:bodyPr/>
                    <a:lstStyle/>
                    <a:p>
                      <a:pPr algn="l" fontAlgn="b"/>
                      <a:r>
                        <a:rPr lang="nb-NO" sz="1400" u="none" strike="noStrike">
                          <a:effectLst/>
                        </a:rPr>
                        <a:t>Drammen</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145.7</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-14.9</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-29.3</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-42.6</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-55.6</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1988361789"/>
                  </a:ext>
                </a:extLst>
              </a:tr>
              <a:tr h="289296">
                <a:tc>
                  <a:txBody>
                    <a:bodyPr/>
                    <a:lstStyle/>
                    <a:p>
                      <a:pPr algn="l" fontAlgn="b"/>
                      <a:r>
                        <a:rPr lang="nb-NO" sz="1400" u="none" strike="noStrike">
                          <a:effectLst/>
                        </a:rPr>
                        <a:t>Moss</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86.0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-2.3</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-3.3</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2299297879"/>
                  </a:ext>
                </a:extLst>
              </a:tr>
              <a:tr h="289296">
                <a:tc>
                  <a:txBody>
                    <a:bodyPr/>
                    <a:lstStyle/>
                    <a:p>
                      <a:pPr algn="l" fontAlgn="b"/>
                      <a:r>
                        <a:rPr lang="nb-NO" sz="1400" u="none" strike="noStrike">
                          <a:effectLst/>
                        </a:rPr>
                        <a:t>Drøbak</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91.5</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0.2</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-0.6</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2568398236"/>
                  </a:ext>
                </a:extLst>
              </a:tr>
              <a:tr h="289296">
                <a:tc>
                  <a:txBody>
                    <a:bodyPr/>
                    <a:lstStyle/>
                    <a:p>
                      <a:pPr algn="l" fontAlgn="b"/>
                      <a:r>
                        <a:rPr lang="nb-NO" sz="1400" u="none" strike="noStrike">
                          <a:effectLst/>
                        </a:rPr>
                        <a:t>Vestfjorden</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112.9</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-0.6</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-2.1</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1563226544"/>
                  </a:ext>
                </a:extLst>
              </a:tr>
              <a:tr h="289296">
                <a:tc>
                  <a:txBody>
                    <a:bodyPr/>
                    <a:lstStyle/>
                    <a:p>
                      <a:pPr algn="l" fontAlgn="b"/>
                      <a:r>
                        <a:rPr lang="nb-NO" sz="1400" u="none" strike="noStrike">
                          <a:effectLst/>
                        </a:rPr>
                        <a:t>Bunnefj.</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136.7</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-0.3</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-1.0</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-0.1</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-2.4</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3131462301"/>
                  </a:ext>
                </a:extLst>
              </a:tr>
              <a:tr h="289296">
                <a:tc>
                  <a:txBody>
                    <a:bodyPr/>
                    <a:lstStyle/>
                    <a:p>
                      <a:pPr algn="l" fontAlgn="b"/>
                      <a:r>
                        <a:rPr lang="nb-NO" sz="1400" u="none" strike="noStrike">
                          <a:effectLst/>
                        </a:rPr>
                        <a:t>Bekkelaget</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144.2</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0.1</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-0.6</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-2.0</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3567997595"/>
                  </a:ext>
                </a:extLst>
              </a:tr>
              <a:tr h="289296">
                <a:tc>
                  <a:txBody>
                    <a:bodyPr/>
                    <a:lstStyle/>
                    <a:p>
                      <a:pPr algn="l" fontAlgn="b"/>
                      <a:r>
                        <a:rPr lang="nb-NO" sz="1400" u="none" strike="noStrike">
                          <a:effectLst/>
                        </a:rPr>
                        <a:t>Bærum</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134.2</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-1.4</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-0.6</a:t>
                      </a:r>
                      <a:endParaRPr lang="nb-NO" sz="1400" b="0" i="0" u="none" strike="noStrike">
                        <a:solidFill>
                          <a:srgbClr val="000000"/>
                        </a:solidFill>
                        <a:effectLst/>
                        <a:latin typeface="Calibri" panose="020F0502020204030204" pitchFamily="34" charset="0"/>
                      </a:endParaRPr>
                    </a:p>
                  </a:txBody>
                  <a:tcPr marL="9663" marR="9663" marT="9663" marB="0" anchor="b"/>
                </a:tc>
                <a:tc>
                  <a:txBody>
                    <a:bodyPr/>
                    <a:lstStyle/>
                    <a:p>
                      <a:pPr algn="ctr" fontAlgn="b"/>
                      <a:r>
                        <a:rPr lang="nb-NO" sz="1400" u="none" strike="noStrike">
                          <a:effectLst/>
                        </a:rPr>
                        <a:t>-2.0</a:t>
                      </a:r>
                      <a:endParaRPr lang="nb-NO" sz="1400" b="0" i="0" u="none" strike="noStrike">
                        <a:solidFill>
                          <a:srgbClr val="000000"/>
                        </a:solidFill>
                        <a:effectLst/>
                        <a:latin typeface="Calibri" panose="020F0502020204030204" pitchFamily="34" charset="0"/>
                      </a:endParaRPr>
                    </a:p>
                  </a:txBody>
                  <a:tcPr marL="9663" marR="9663" marT="9663" marB="0" anchor="b"/>
                </a:tc>
                <a:extLst>
                  <a:ext uri="{0D108BD9-81ED-4DB2-BD59-A6C34878D82A}">
                    <a16:rowId xmlns:a16="http://schemas.microsoft.com/office/drawing/2014/main" val="842046891"/>
                  </a:ext>
                </a:extLst>
              </a:tr>
            </a:tbl>
          </a:graphicData>
        </a:graphic>
      </p:graphicFrame>
      <p:sp>
        <p:nvSpPr>
          <p:cNvPr id="7" name="Rectangle: Rounded Corners 6">
            <a:extLst>
              <a:ext uri="{FF2B5EF4-FFF2-40B4-BE49-F238E27FC236}">
                <a16:creationId xmlns:a16="http://schemas.microsoft.com/office/drawing/2014/main" id="{1618D6F2-8653-B1C1-5E46-291BAE6E7570}"/>
              </a:ext>
            </a:extLst>
          </p:cNvPr>
          <p:cNvSpPr/>
          <p:nvPr/>
        </p:nvSpPr>
        <p:spPr>
          <a:xfrm>
            <a:off x="8403992" y="282103"/>
            <a:ext cx="1133431" cy="2101174"/>
          </a:xfrm>
          <a:prstGeom prst="roundRect">
            <a:avLst/>
          </a:prstGeom>
          <a:noFill/>
          <a:ln w="508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50047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45EB45-E17C-5CEC-2E1D-D8057BB2EBDF}"/>
              </a:ext>
            </a:extLst>
          </p:cNvPr>
          <p:cNvPicPr>
            <a:picLocks noChangeAspect="1"/>
          </p:cNvPicPr>
          <p:nvPr/>
        </p:nvPicPr>
        <p:blipFill>
          <a:blip r:embed="rId2"/>
          <a:stretch>
            <a:fillRect/>
          </a:stretch>
        </p:blipFill>
        <p:spPr>
          <a:xfrm>
            <a:off x="0" y="2956077"/>
            <a:ext cx="5660939" cy="3901923"/>
          </a:xfrm>
          <a:prstGeom prst="rect">
            <a:avLst/>
          </a:prstGeom>
        </p:spPr>
      </p:pic>
      <p:sp>
        <p:nvSpPr>
          <p:cNvPr id="2" name="Title 1">
            <a:extLst>
              <a:ext uri="{FF2B5EF4-FFF2-40B4-BE49-F238E27FC236}">
                <a16:creationId xmlns:a16="http://schemas.microsoft.com/office/drawing/2014/main" id="{19E90C79-7D48-48C4-925C-CAA9228F2C0C}"/>
              </a:ext>
            </a:extLst>
          </p:cNvPr>
          <p:cNvSpPr>
            <a:spLocks noGrp="1"/>
          </p:cNvSpPr>
          <p:nvPr>
            <p:ph type="title"/>
          </p:nvPr>
        </p:nvSpPr>
        <p:spPr>
          <a:xfrm>
            <a:off x="157572" y="139431"/>
            <a:ext cx="9928123" cy="625714"/>
          </a:xfrm>
        </p:spPr>
        <p:txBody>
          <a:bodyPr anchor="t">
            <a:normAutofit/>
          </a:bodyPr>
          <a:lstStyle/>
          <a:p>
            <a:r>
              <a:rPr lang="nb-NO"/>
              <a:t>Kilsfjorden– flat reduksjon i C, N og P</a:t>
            </a:r>
          </a:p>
        </p:txBody>
      </p:sp>
      <p:sp>
        <p:nvSpPr>
          <p:cNvPr id="4" name="TextBox 3">
            <a:extLst>
              <a:ext uri="{FF2B5EF4-FFF2-40B4-BE49-F238E27FC236}">
                <a16:creationId xmlns:a16="http://schemas.microsoft.com/office/drawing/2014/main" id="{01781097-AB04-E15A-EDB2-7E1BB875A958}"/>
              </a:ext>
            </a:extLst>
          </p:cNvPr>
          <p:cNvSpPr txBox="1"/>
          <p:nvPr/>
        </p:nvSpPr>
        <p:spPr>
          <a:xfrm>
            <a:off x="304489" y="1389770"/>
            <a:ext cx="4980562" cy="276999"/>
          </a:xfrm>
          <a:prstGeom prst="rect">
            <a:avLst/>
          </a:prstGeom>
          <a:noFill/>
        </p:spPr>
        <p:txBody>
          <a:bodyPr wrap="square" rtlCol="0">
            <a:spAutoFit/>
          </a:bodyPr>
          <a:lstStyle/>
          <a:p>
            <a:endParaRPr lang="nb-NO" sz="1200"/>
          </a:p>
        </p:txBody>
      </p:sp>
      <p:sp>
        <p:nvSpPr>
          <p:cNvPr id="5" name="TextBox 4">
            <a:extLst>
              <a:ext uri="{FF2B5EF4-FFF2-40B4-BE49-F238E27FC236}">
                <a16:creationId xmlns:a16="http://schemas.microsoft.com/office/drawing/2014/main" id="{B155D2A5-BDA3-73EE-D9F8-1FD368A1C27B}"/>
              </a:ext>
            </a:extLst>
          </p:cNvPr>
          <p:cNvSpPr txBox="1"/>
          <p:nvPr/>
        </p:nvSpPr>
        <p:spPr>
          <a:xfrm>
            <a:off x="7187321" y="139431"/>
            <a:ext cx="4658521" cy="523220"/>
          </a:xfrm>
          <a:prstGeom prst="rect">
            <a:avLst/>
          </a:prstGeom>
          <a:noFill/>
        </p:spPr>
        <p:txBody>
          <a:bodyPr wrap="square" rtlCol="0">
            <a:spAutoFit/>
          </a:bodyPr>
          <a:lstStyle/>
          <a:p>
            <a:r>
              <a:rPr lang="nb-NO" sz="1400"/>
              <a:t>Effekten på klorofyll, nitrat og fosfat i overflatelaget</a:t>
            </a:r>
          </a:p>
          <a:p>
            <a:r>
              <a:rPr lang="nb-NO" sz="1400"/>
              <a:t>Midlet over hele vekstsesongen</a:t>
            </a:r>
          </a:p>
        </p:txBody>
      </p:sp>
      <p:sp>
        <p:nvSpPr>
          <p:cNvPr id="7" name="Rectangle: Rounded Corners 6">
            <a:extLst>
              <a:ext uri="{FF2B5EF4-FFF2-40B4-BE49-F238E27FC236}">
                <a16:creationId xmlns:a16="http://schemas.microsoft.com/office/drawing/2014/main" id="{1618D6F2-8653-B1C1-5E46-291BAE6E7570}"/>
              </a:ext>
            </a:extLst>
          </p:cNvPr>
          <p:cNvSpPr/>
          <p:nvPr/>
        </p:nvSpPr>
        <p:spPr>
          <a:xfrm>
            <a:off x="304489" y="3991681"/>
            <a:ext cx="1359554" cy="2483260"/>
          </a:xfrm>
          <a:prstGeom prst="roundRect">
            <a:avLst/>
          </a:prstGeom>
          <a:noFill/>
          <a:ln w="508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1" name="Straight Arrow Connector 10">
            <a:extLst>
              <a:ext uri="{FF2B5EF4-FFF2-40B4-BE49-F238E27FC236}">
                <a16:creationId xmlns:a16="http://schemas.microsoft.com/office/drawing/2014/main" id="{93709AB7-30B6-979D-C27A-E9AAAE31ED35}"/>
              </a:ext>
            </a:extLst>
          </p:cNvPr>
          <p:cNvCxnSpPr/>
          <p:nvPr/>
        </p:nvCxnSpPr>
        <p:spPr>
          <a:xfrm>
            <a:off x="1276865" y="4374292"/>
            <a:ext cx="107092" cy="112858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87A33EE-16FA-B155-EA5E-2EE84CD186E3}"/>
              </a:ext>
            </a:extLst>
          </p:cNvPr>
          <p:cNvSpPr/>
          <p:nvPr/>
        </p:nvSpPr>
        <p:spPr>
          <a:xfrm>
            <a:off x="1383957" y="5807413"/>
            <a:ext cx="191924" cy="17509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aphicFrame>
        <p:nvGraphicFramePr>
          <p:cNvPr id="14" name="Table 13">
            <a:extLst>
              <a:ext uri="{FF2B5EF4-FFF2-40B4-BE49-F238E27FC236}">
                <a16:creationId xmlns:a16="http://schemas.microsoft.com/office/drawing/2014/main" id="{77A0749A-DEB0-EFF0-B885-D1CF1D554943}"/>
              </a:ext>
            </a:extLst>
          </p:cNvPr>
          <p:cNvGraphicFramePr>
            <a:graphicFrameLocks noGrp="1"/>
          </p:cNvGraphicFramePr>
          <p:nvPr/>
        </p:nvGraphicFramePr>
        <p:xfrm>
          <a:off x="157572" y="740350"/>
          <a:ext cx="5503367" cy="1477555"/>
        </p:xfrm>
        <a:graphic>
          <a:graphicData uri="http://schemas.openxmlformats.org/drawingml/2006/table">
            <a:tbl>
              <a:tblPr firstRow="1" bandRow="1">
                <a:tableStyleId>{5D78BCEE-8045-49FB-9F6A-1AE51C4C7ADB}</a:tableStyleId>
              </a:tblPr>
              <a:tblGrid>
                <a:gridCol w="840897">
                  <a:extLst>
                    <a:ext uri="{9D8B030D-6E8A-4147-A177-3AD203B41FA5}">
                      <a16:colId xmlns:a16="http://schemas.microsoft.com/office/drawing/2014/main" val="663108632"/>
                    </a:ext>
                  </a:extLst>
                </a:gridCol>
                <a:gridCol w="868578">
                  <a:extLst>
                    <a:ext uri="{9D8B030D-6E8A-4147-A177-3AD203B41FA5}">
                      <a16:colId xmlns:a16="http://schemas.microsoft.com/office/drawing/2014/main" val="4155669871"/>
                    </a:ext>
                  </a:extLst>
                </a:gridCol>
                <a:gridCol w="948473">
                  <a:extLst>
                    <a:ext uri="{9D8B030D-6E8A-4147-A177-3AD203B41FA5}">
                      <a16:colId xmlns:a16="http://schemas.microsoft.com/office/drawing/2014/main" val="138609349"/>
                    </a:ext>
                  </a:extLst>
                </a:gridCol>
                <a:gridCol w="948473">
                  <a:extLst>
                    <a:ext uri="{9D8B030D-6E8A-4147-A177-3AD203B41FA5}">
                      <a16:colId xmlns:a16="http://schemas.microsoft.com/office/drawing/2014/main" val="772455029"/>
                    </a:ext>
                  </a:extLst>
                </a:gridCol>
                <a:gridCol w="948473">
                  <a:extLst>
                    <a:ext uri="{9D8B030D-6E8A-4147-A177-3AD203B41FA5}">
                      <a16:colId xmlns:a16="http://schemas.microsoft.com/office/drawing/2014/main" val="1069884614"/>
                    </a:ext>
                  </a:extLst>
                </a:gridCol>
                <a:gridCol w="948473">
                  <a:extLst>
                    <a:ext uri="{9D8B030D-6E8A-4147-A177-3AD203B41FA5}">
                      <a16:colId xmlns:a16="http://schemas.microsoft.com/office/drawing/2014/main" val="2375721787"/>
                    </a:ext>
                  </a:extLst>
                </a:gridCol>
              </a:tblGrid>
              <a:tr h="683560">
                <a:tc>
                  <a:txBody>
                    <a:bodyPr/>
                    <a:lstStyle/>
                    <a:p>
                      <a:pPr algn="ctr" fontAlgn="b"/>
                      <a:r>
                        <a:rPr lang="nb-NO" sz="1400" u="none" strike="noStrike">
                          <a:effectLst/>
                        </a:rPr>
                        <a:t>Para-meter</a:t>
                      </a:r>
                      <a:br>
                        <a:rPr lang="nb-NO" sz="1400" u="none" strike="noStrike">
                          <a:effectLst/>
                        </a:rPr>
                      </a:b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Modellert</a:t>
                      </a:r>
                      <a:br>
                        <a:rPr lang="nb-NO" sz="1400" u="none" strike="noStrike">
                          <a:effectLst/>
                        </a:rPr>
                      </a:br>
                      <a:r>
                        <a:rPr lang="nb-NO" sz="1400" u="none" strike="noStrike">
                          <a:effectLst/>
                        </a:rPr>
                        <a:t>(µg/L)</a:t>
                      </a:r>
                      <a:br>
                        <a:rPr lang="nb-NO" sz="1400" u="none" strike="noStrike">
                          <a:effectLst/>
                        </a:rPr>
                      </a:br>
                      <a:r>
                        <a:rPr lang="nb-NO" sz="1400" u="none" strike="noStrike">
                          <a:effectLst/>
                        </a:rPr>
                        <a:t>SC0</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-20%</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-40%</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-60%</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-80%</a:t>
                      </a:r>
                      <a:endParaRPr lang="nb-NO" sz="1400" b="0" i="0" u="none" strike="noStrike">
                        <a:solidFill>
                          <a:srgbClr val="000000"/>
                        </a:solidFill>
                        <a:effectLst/>
                        <a:latin typeface="Calibri" panose="020F0502020204030204" pitchFamily="34" charset="0"/>
                      </a:endParaRPr>
                    </a:p>
                  </a:txBody>
                  <a:tcPr marL="16028" marR="16028" marT="16028" marB="0" anchor="b"/>
                </a:tc>
                <a:extLst>
                  <a:ext uri="{0D108BD9-81ED-4DB2-BD59-A6C34878D82A}">
                    <a16:rowId xmlns:a16="http://schemas.microsoft.com/office/drawing/2014/main" val="764195156"/>
                  </a:ext>
                </a:extLst>
              </a:tr>
              <a:tr h="264665">
                <a:tc>
                  <a:txBody>
                    <a:bodyPr/>
                    <a:lstStyle/>
                    <a:p>
                      <a:pPr algn="l" fontAlgn="b"/>
                      <a:r>
                        <a:rPr lang="nb-NO" sz="1400" u="none" strike="noStrike">
                          <a:effectLst/>
                        </a:rPr>
                        <a:t>Klf-A</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1.8</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6.3</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10.8</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13.6</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15.3</a:t>
                      </a:r>
                      <a:endParaRPr lang="nb-NO" sz="1400" b="0" i="0" u="none" strike="noStrike">
                        <a:solidFill>
                          <a:srgbClr val="000000"/>
                        </a:solidFill>
                        <a:effectLst/>
                        <a:latin typeface="Calibri" panose="020F0502020204030204" pitchFamily="34" charset="0"/>
                      </a:endParaRPr>
                    </a:p>
                  </a:txBody>
                  <a:tcPr marL="16028" marR="16028" marT="16028" marB="0" anchor="b"/>
                </a:tc>
                <a:extLst>
                  <a:ext uri="{0D108BD9-81ED-4DB2-BD59-A6C34878D82A}">
                    <a16:rowId xmlns:a16="http://schemas.microsoft.com/office/drawing/2014/main" val="195297059"/>
                  </a:ext>
                </a:extLst>
              </a:tr>
              <a:tr h="264665">
                <a:tc>
                  <a:txBody>
                    <a:bodyPr/>
                    <a:lstStyle/>
                    <a:p>
                      <a:pPr algn="l" fontAlgn="b"/>
                      <a:r>
                        <a:rPr lang="nb-NO" sz="1400" u="none" strike="noStrike">
                          <a:effectLst/>
                        </a:rPr>
                        <a:t>NO3</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94.3</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-4.7</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-9.0</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-12.7</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-15.6</a:t>
                      </a:r>
                      <a:endParaRPr lang="nb-NO" sz="1400" b="0" i="0" u="none" strike="noStrike">
                        <a:solidFill>
                          <a:srgbClr val="000000"/>
                        </a:solidFill>
                        <a:effectLst/>
                        <a:latin typeface="Calibri" panose="020F0502020204030204" pitchFamily="34" charset="0"/>
                      </a:endParaRPr>
                    </a:p>
                  </a:txBody>
                  <a:tcPr marL="16028" marR="16028" marT="16028" marB="0" anchor="b"/>
                </a:tc>
                <a:extLst>
                  <a:ext uri="{0D108BD9-81ED-4DB2-BD59-A6C34878D82A}">
                    <a16:rowId xmlns:a16="http://schemas.microsoft.com/office/drawing/2014/main" val="1309094173"/>
                  </a:ext>
                </a:extLst>
              </a:tr>
              <a:tr h="264665">
                <a:tc>
                  <a:txBody>
                    <a:bodyPr/>
                    <a:lstStyle/>
                    <a:p>
                      <a:pPr algn="l" fontAlgn="b"/>
                      <a:r>
                        <a:rPr lang="nb-NO" sz="1400" u="none" strike="noStrike">
                          <a:effectLst/>
                        </a:rPr>
                        <a:t>PO4</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16.1</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0.0</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0.2</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0.5</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1.4</a:t>
                      </a:r>
                      <a:endParaRPr lang="nb-NO" sz="1400" b="0" i="0" u="none" strike="noStrike">
                        <a:solidFill>
                          <a:srgbClr val="000000"/>
                        </a:solidFill>
                        <a:effectLst/>
                        <a:latin typeface="Calibri" panose="020F0502020204030204" pitchFamily="34" charset="0"/>
                      </a:endParaRPr>
                    </a:p>
                  </a:txBody>
                  <a:tcPr marL="16028" marR="16028" marT="16028" marB="0" anchor="b"/>
                </a:tc>
                <a:extLst>
                  <a:ext uri="{0D108BD9-81ED-4DB2-BD59-A6C34878D82A}">
                    <a16:rowId xmlns:a16="http://schemas.microsoft.com/office/drawing/2014/main" val="2309325848"/>
                  </a:ext>
                </a:extLst>
              </a:tr>
            </a:tbl>
          </a:graphicData>
        </a:graphic>
      </p:graphicFrame>
      <p:pic>
        <p:nvPicPr>
          <p:cNvPr id="16" name="Picture 15" descr="A close-up of a graph&#10;&#10;Description automatically generated">
            <a:extLst>
              <a:ext uri="{FF2B5EF4-FFF2-40B4-BE49-F238E27FC236}">
                <a16:creationId xmlns:a16="http://schemas.microsoft.com/office/drawing/2014/main" id="{650F6F28-FC38-F133-C869-6923BCEEA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757" y="1389770"/>
            <a:ext cx="6215422" cy="2326131"/>
          </a:xfrm>
          <a:prstGeom prst="rect">
            <a:avLst/>
          </a:prstGeom>
        </p:spPr>
      </p:pic>
      <p:pic>
        <p:nvPicPr>
          <p:cNvPr id="18" name="Picture 17" descr="A close-up of a graph&#10;&#10;Description automatically generated">
            <a:extLst>
              <a:ext uri="{FF2B5EF4-FFF2-40B4-BE49-F238E27FC236}">
                <a16:creationId xmlns:a16="http://schemas.microsoft.com/office/drawing/2014/main" id="{2C875BED-A3FF-7C4C-D634-DE51AEA4E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3872" y="3888459"/>
            <a:ext cx="5968091" cy="2260641"/>
          </a:xfrm>
          <a:prstGeom prst="rect">
            <a:avLst/>
          </a:prstGeom>
        </p:spPr>
      </p:pic>
      <p:sp>
        <p:nvSpPr>
          <p:cNvPr id="19" name="TextBox 18">
            <a:extLst>
              <a:ext uri="{FF2B5EF4-FFF2-40B4-BE49-F238E27FC236}">
                <a16:creationId xmlns:a16="http://schemas.microsoft.com/office/drawing/2014/main" id="{B898E9C5-7153-753E-9C89-9241556E6DBD}"/>
              </a:ext>
            </a:extLst>
          </p:cNvPr>
          <p:cNvSpPr txBox="1"/>
          <p:nvPr/>
        </p:nvSpPr>
        <p:spPr>
          <a:xfrm>
            <a:off x="3529981" y="5192657"/>
            <a:ext cx="1359554" cy="1200329"/>
          </a:xfrm>
          <a:prstGeom prst="rect">
            <a:avLst/>
          </a:prstGeom>
          <a:noFill/>
        </p:spPr>
        <p:txBody>
          <a:bodyPr wrap="square" rtlCol="0">
            <a:spAutoFit/>
          </a:bodyPr>
          <a:lstStyle/>
          <a:p>
            <a:r>
              <a:rPr lang="nb-NO" sz="7200"/>
              <a:t>?</a:t>
            </a:r>
          </a:p>
        </p:txBody>
      </p:sp>
    </p:spTree>
    <p:extLst>
      <p:ext uri="{BB962C8B-B14F-4D97-AF65-F5344CB8AC3E}">
        <p14:creationId xmlns:p14="http://schemas.microsoft.com/office/powerpoint/2010/main" val="2901349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6C6DBC-D30E-7123-A462-A5F7FCB1FD1F}"/>
              </a:ext>
            </a:extLst>
          </p:cNvPr>
          <p:cNvPicPr>
            <a:picLocks noChangeAspect="1"/>
          </p:cNvPicPr>
          <p:nvPr/>
        </p:nvPicPr>
        <p:blipFill>
          <a:blip r:embed="rId2"/>
          <a:stretch>
            <a:fillRect/>
          </a:stretch>
        </p:blipFill>
        <p:spPr>
          <a:xfrm>
            <a:off x="1" y="2291394"/>
            <a:ext cx="3843048" cy="4566606"/>
          </a:xfrm>
          <a:prstGeom prst="rect">
            <a:avLst/>
          </a:prstGeom>
        </p:spPr>
      </p:pic>
      <p:sp>
        <p:nvSpPr>
          <p:cNvPr id="2" name="Title 1">
            <a:extLst>
              <a:ext uri="{FF2B5EF4-FFF2-40B4-BE49-F238E27FC236}">
                <a16:creationId xmlns:a16="http://schemas.microsoft.com/office/drawing/2014/main" id="{19E90C79-7D48-48C4-925C-CAA9228F2C0C}"/>
              </a:ext>
            </a:extLst>
          </p:cNvPr>
          <p:cNvSpPr>
            <a:spLocks noGrp="1"/>
          </p:cNvSpPr>
          <p:nvPr>
            <p:ph type="title"/>
          </p:nvPr>
        </p:nvSpPr>
        <p:spPr>
          <a:xfrm>
            <a:off x="157572" y="139431"/>
            <a:ext cx="9928123" cy="625714"/>
          </a:xfrm>
        </p:spPr>
        <p:txBody>
          <a:bodyPr anchor="t">
            <a:normAutofit fontScale="90000"/>
          </a:bodyPr>
          <a:lstStyle/>
          <a:p>
            <a:r>
              <a:rPr lang="nb-NO" dirty="0"/>
              <a:t>Hvaler – hva er avlastningsbehovet i følge Veileder 02:2018</a:t>
            </a:r>
          </a:p>
        </p:txBody>
      </p:sp>
      <p:sp>
        <p:nvSpPr>
          <p:cNvPr id="4" name="TextBox 3">
            <a:extLst>
              <a:ext uri="{FF2B5EF4-FFF2-40B4-BE49-F238E27FC236}">
                <a16:creationId xmlns:a16="http://schemas.microsoft.com/office/drawing/2014/main" id="{01781097-AB04-E15A-EDB2-7E1BB875A958}"/>
              </a:ext>
            </a:extLst>
          </p:cNvPr>
          <p:cNvSpPr txBox="1"/>
          <p:nvPr/>
        </p:nvSpPr>
        <p:spPr>
          <a:xfrm>
            <a:off x="304489" y="1389770"/>
            <a:ext cx="4980562" cy="276999"/>
          </a:xfrm>
          <a:prstGeom prst="rect">
            <a:avLst/>
          </a:prstGeom>
          <a:noFill/>
        </p:spPr>
        <p:txBody>
          <a:bodyPr wrap="square" rtlCol="0">
            <a:spAutoFit/>
          </a:bodyPr>
          <a:lstStyle/>
          <a:p>
            <a:endParaRPr lang="nb-NO" sz="1200"/>
          </a:p>
        </p:txBody>
      </p:sp>
      <p:sp>
        <p:nvSpPr>
          <p:cNvPr id="5" name="TextBox 4">
            <a:extLst>
              <a:ext uri="{FF2B5EF4-FFF2-40B4-BE49-F238E27FC236}">
                <a16:creationId xmlns:a16="http://schemas.microsoft.com/office/drawing/2014/main" id="{B155D2A5-BDA3-73EE-D9F8-1FD368A1C27B}"/>
              </a:ext>
            </a:extLst>
          </p:cNvPr>
          <p:cNvSpPr txBox="1"/>
          <p:nvPr/>
        </p:nvSpPr>
        <p:spPr>
          <a:xfrm>
            <a:off x="157572" y="713569"/>
            <a:ext cx="4658521" cy="738664"/>
          </a:xfrm>
          <a:prstGeom prst="rect">
            <a:avLst/>
          </a:prstGeom>
          <a:noFill/>
        </p:spPr>
        <p:txBody>
          <a:bodyPr wrap="square" rtlCol="0">
            <a:spAutoFit/>
          </a:bodyPr>
          <a:lstStyle/>
          <a:p>
            <a:r>
              <a:rPr lang="nb-NO" sz="1400" dirty="0"/>
              <a:t>Det kan beregnes basert kun på observasjoner hvor mye konsentrasjonene må reduseres – hvis en ser på hver parameter for seg. </a:t>
            </a:r>
          </a:p>
        </p:txBody>
      </p:sp>
      <p:sp>
        <p:nvSpPr>
          <p:cNvPr id="9" name="Oval 8">
            <a:extLst>
              <a:ext uri="{FF2B5EF4-FFF2-40B4-BE49-F238E27FC236}">
                <a16:creationId xmlns:a16="http://schemas.microsoft.com/office/drawing/2014/main" id="{64EC2433-EF4D-1EC6-BC30-3E5DEE6FCF1C}"/>
              </a:ext>
            </a:extLst>
          </p:cNvPr>
          <p:cNvSpPr/>
          <p:nvPr/>
        </p:nvSpPr>
        <p:spPr>
          <a:xfrm>
            <a:off x="2314992" y="5197375"/>
            <a:ext cx="171840" cy="1708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Picture 9">
            <a:extLst>
              <a:ext uri="{FF2B5EF4-FFF2-40B4-BE49-F238E27FC236}">
                <a16:creationId xmlns:a16="http://schemas.microsoft.com/office/drawing/2014/main" id="{EBDC9A3F-A551-4732-8B4A-628DCA9083A4}"/>
              </a:ext>
            </a:extLst>
          </p:cNvPr>
          <p:cNvPicPr>
            <a:picLocks noChangeAspect="1"/>
          </p:cNvPicPr>
          <p:nvPr/>
        </p:nvPicPr>
        <p:blipFill>
          <a:blip r:embed="rId3"/>
          <a:stretch>
            <a:fillRect/>
          </a:stretch>
        </p:blipFill>
        <p:spPr>
          <a:xfrm>
            <a:off x="5324208" y="592554"/>
            <a:ext cx="6049490" cy="6187187"/>
          </a:xfrm>
          <a:prstGeom prst="rect">
            <a:avLst/>
          </a:prstGeom>
        </p:spPr>
      </p:pic>
    </p:spTree>
    <p:extLst>
      <p:ext uri="{BB962C8B-B14F-4D97-AF65-F5344CB8AC3E}">
        <p14:creationId xmlns:p14="http://schemas.microsoft.com/office/powerpoint/2010/main" val="1449757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FA172F-1735-22E8-1A99-7C3F4BE6B274}"/>
              </a:ext>
            </a:extLst>
          </p:cNvPr>
          <p:cNvPicPr>
            <a:picLocks noChangeAspect="1"/>
          </p:cNvPicPr>
          <p:nvPr/>
        </p:nvPicPr>
        <p:blipFill>
          <a:blip r:embed="rId2"/>
          <a:stretch>
            <a:fillRect/>
          </a:stretch>
        </p:blipFill>
        <p:spPr>
          <a:xfrm>
            <a:off x="1670" y="3029465"/>
            <a:ext cx="3797287" cy="3818238"/>
          </a:xfrm>
          <a:prstGeom prst="rect">
            <a:avLst/>
          </a:prstGeom>
        </p:spPr>
      </p:pic>
      <p:sp>
        <p:nvSpPr>
          <p:cNvPr id="2" name="Title 1">
            <a:extLst>
              <a:ext uri="{FF2B5EF4-FFF2-40B4-BE49-F238E27FC236}">
                <a16:creationId xmlns:a16="http://schemas.microsoft.com/office/drawing/2014/main" id="{19E90C79-7D48-48C4-925C-CAA9228F2C0C}"/>
              </a:ext>
            </a:extLst>
          </p:cNvPr>
          <p:cNvSpPr>
            <a:spLocks noGrp="1"/>
          </p:cNvSpPr>
          <p:nvPr>
            <p:ph type="title"/>
          </p:nvPr>
        </p:nvSpPr>
        <p:spPr>
          <a:xfrm>
            <a:off x="157572" y="139431"/>
            <a:ext cx="9928123" cy="625714"/>
          </a:xfrm>
        </p:spPr>
        <p:txBody>
          <a:bodyPr anchor="t">
            <a:normAutofit fontScale="90000"/>
          </a:bodyPr>
          <a:lstStyle/>
          <a:p>
            <a:r>
              <a:rPr lang="nb-NO" dirty="0"/>
              <a:t>Iddefjorden – hva er avlastningsbehovet i følge Veileder 02:2018</a:t>
            </a:r>
          </a:p>
        </p:txBody>
      </p:sp>
      <p:sp>
        <p:nvSpPr>
          <p:cNvPr id="4" name="TextBox 3">
            <a:extLst>
              <a:ext uri="{FF2B5EF4-FFF2-40B4-BE49-F238E27FC236}">
                <a16:creationId xmlns:a16="http://schemas.microsoft.com/office/drawing/2014/main" id="{01781097-AB04-E15A-EDB2-7E1BB875A958}"/>
              </a:ext>
            </a:extLst>
          </p:cNvPr>
          <p:cNvSpPr txBox="1"/>
          <p:nvPr/>
        </p:nvSpPr>
        <p:spPr>
          <a:xfrm>
            <a:off x="304489" y="1389770"/>
            <a:ext cx="4980562" cy="276999"/>
          </a:xfrm>
          <a:prstGeom prst="rect">
            <a:avLst/>
          </a:prstGeom>
          <a:noFill/>
        </p:spPr>
        <p:txBody>
          <a:bodyPr wrap="square" rtlCol="0">
            <a:spAutoFit/>
          </a:bodyPr>
          <a:lstStyle/>
          <a:p>
            <a:endParaRPr lang="nb-NO" sz="1200"/>
          </a:p>
        </p:txBody>
      </p:sp>
      <p:sp>
        <p:nvSpPr>
          <p:cNvPr id="5" name="TextBox 4">
            <a:extLst>
              <a:ext uri="{FF2B5EF4-FFF2-40B4-BE49-F238E27FC236}">
                <a16:creationId xmlns:a16="http://schemas.microsoft.com/office/drawing/2014/main" id="{B155D2A5-BDA3-73EE-D9F8-1FD368A1C27B}"/>
              </a:ext>
            </a:extLst>
          </p:cNvPr>
          <p:cNvSpPr txBox="1"/>
          <p:nvPr/>
        </p:nvSpPr>
        <p:spPr>
          <a:xfrm>
            <a:off x="157572" y="713569"/>
            <a:ext cx="4658521" cy="738664"/>
          </a:xfrm>
          <a:prstGeom prst="rect">
            <a:avLst/>
          </a:prstGeom>
          <a:noFill/>
        </p:spPr>
        <p:txBody>
          <a:bodyPr wrap="square" rtlCol="0">
            <a:spAutoFit/>
          </a:bodyPr>
          <a:lstStyle/>
          <a:p>
            <a:r>
              <a:rPr lang="nb-NO" sz="1400" dirty="0"/>
              <a:t>Det kan beregnes basert kun på observasjoner hvor mye konsentrasjonene må reduseres – hvis en ser på hver parameter for seg. </a:t>
            </a:r>
          </a:p>
        </p:txBody>
      </p:sp>
      <p:sp>
        <p:nvSpPr>
          <p:cNvPr id="7" name="Rectangle: Rounded Corners 6">
            <a:extLst>
              <a:ext uri="{FF2B5EF4-FFF2-40B4-BE49-F238E27FC236}">
                <a16:creationId xmlns:a16="http://schemas.microsoft.com/office/drawing/2014/main" id="{1618D6F2-8653-B1C1-5E46-291BAE6E7570}"/>
              </a:ext>
            </a:extLst>
          </p:cNvPr>
          <p:cNvSpPr/>
          <p:nvPr/>
        </p:nvSpPr>
        <p:spPr>
          <a:xfrm>
            <a:off x="1383957" y="3029465"/>
            <a:ext cx="2415000" cy="3750276"/>
          </a:xfrm>
          <a:prstGeom prst="roundRect">
            <a:avLst/>
          </a:prstGeom>
          <a:noFill/>
          <a:ln w="508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1" name="Straight Arrow Connector 10">
            <a:extLst>
              <a:ext uri="{FF2B5EF4-FFF2-40B4-BE49-F238E27FC236}">
                <a16:creationId xmlns:a16="http://schemas.microsoft.com/office/drawing/2014/main" id="{93709AB7-30B6-979D-C27A-E9AAAE31ED35}"/>
              </a:ext>
            </a:extLst>
          </p:cNvPr>
          <p:cNvCxnSpPr>
            <a:cxnSpLocks/>
          </p:cNvCxnSpPr>
          <p:nvPr/>
        </p:nvCxnSpPr>
        <p:spPr>
          <a:xfrm flipH="1">
            <a:off x="2636108" y="3179805"/>
            <a:ext cx="832022" cy="24919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1AB0CD3-53BD-F4FC-5BE8-D3D588966710}"/>
              </a:ext>
            </a:extLst>
          </p:cNvPr>
          <p:cNvCxnSpPr>
            <a:cxnSpLocks/>
          </p:cNvCxnSpPr>
          <p:nvPr/>
        </p:nvCxnSpPr>
        <p:spPr>
          <a:xfrm flipH="1" flipV="1">
            <a:off x="3468130" y="6384324"/>
            <a:ext cx="237818" cy="39541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4EC2433-EF4D-1EC6-BC30-3E5DEE6FCF1C}"/>
              </a:ext>
            </a:extLst>
          </p:cNvPr>
          <p:cNvSpPr/>
          <p:nvPr/>
        </p:nvSpPr>
        <p:spPr>
          <a:xfrm>
            <a:off x="2550188" y="4293023"/>
            <a:ext cx="171840" cy="1708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EEABC025-86F9-2651-4902-C1815E999E59}"/>
              </a:ext>
            </a:extLst>
          </p:cNvPr>
          <p:cNvPicPr>
            <a:picLocks noChangeAspect="1"/>
          </p:cNvPicPr>
          <p:nvPr/>
        </p:nvPicPr>
        <p:blipFill>
          <a:blip r:embed="rId3"/>
          <a:stretch>
            <a:fillRect/>
          </a:stretch>
        </p:blipFill>
        <p:spPr>
          <a:xfrm>
            <a:off x="4749468" y="713568"/>
            <a:ext cx="6333863" cy="5912775"/>
          </a:xfrm>
          <a:prstGeom prst="rect">
            <a:avLst/>
          </a:prstGeom>
        </p:spPr>
      </p:pic>
    </p:spTree>
    <p:extLst>
      <p:ext uri="{BB962C8B-B14F-4D97-AF65-F5344CB8AC3E}">
        <p14:creationId xmlns:p14="http://schemas.microsoft.com/office/powerpoint/2010/main" val="267067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up of a heat wave&#10;&#10;Description automatically generated">
            <a:extLst>
              <a:ext uri="{FF2B5EF4-FFF2-40B4-BE49-F238E27FC236}">
                <a16:creationId xmlns:a16="http://schemas.microsoft.com/office/drawing/2014/main" id="{66585CD7-C309-F4C1-2F21-9A126A7ED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244" y="2291394"/>
            <a:ext cx="7010756" cy="2175323"/>
          </a:xfrm>
          <a:prstGeom prst="rect">
            <a:avLst/>
          </a:prstGeom>
        </p:spPr>
      </p:pic>
      <p:pic>
        <p:nvPicPr>
          <p:cNvPr id="6" name="Picture 5">
            <a:extLst>
              <a:ext uri="{FF2B5EF4-FFF2-40B4-BE49-F238E27FC236}">
                <a16:creationId xmlns:a16="http://schemas.microsoft.com/office/drawing/2014/main" id="{C8FA172F-1735-22E8-1A99-7C3F4BE6B274}"/>
              </a:ext>
            </a:extLst>
          </p:cNvPr>
          <p:cNvPicPr>
            <a:picLocks noChangeAspect="1"/>
          </p:cNvPicPr>
          <p:nvPr/>
        </p:nvPicPr>
        <p:blipFill>
          <a:blip r:embed="rId3"/>
          <a:stretch>
            <a:fillRect/>
          </a:stretch>
        </p:blipFill>
        <p:spPr>
          <a:xfrm>
            <a:off x="1670" y="3029465"/>
            <a:ext cx="3797287" cy="3818238"/>
          </a:xfrm>
          <a:prstGeom prst="rect">
            <a:avLst/>
          </a:prstGeom>
        </p:spPr>
      </p:pic>
      <p:sp>
        <p:nvSpPr>
          <p:cNvPr id="2" name="Title 1">
            <a:extLst>
              <a:ext uri="{FF2B5EF4-FFF2-40B4-BE49-F238E27FC236}">
                <a16:creationId xmlns:a16="http://schemas.microsoft.com/office/drawing/2014/main" id="{19E90C79-7D48-48C4-925C-CAA9228F2C0C}"/>
              </a:ext>
            </a:extLst>
          </p:cNvPr>
          <p:cNvSpPr>
            <a:spLocks noGrp="1"/>
          </p:cNvSpPr>
          <p:nvPr>
            <p:ph type="title"/>
          </p:nvPr>
        </p:nvSpPr>
        <p:spPr>
          <a:xfrm>
            <a:off x="157572" y="139431"/>
            <a:ext cx="9928123" cy="625714"/>
          </a:xfrm>
        </p:spPr>
        <p:txBody>
          <a:bodyPr anchor="t">
            <a:normAutofit/>
          </a:bodyPr>
          <a:lstStyle/>
          <a:p>
            <a:r>
              <a:rPr lang="nb-NO" dirty="0"/>
              <a:t>Iddefjorden– flat reduksjon i C, N og P</a:t>
            </a:r>
          </a:p>
        </p:txBody>
      </p:sp>
      <p:sp>
        <p:nvSpPr>
          <p:cNvPr id="4" name="TextBox 3">
            <a:extLst>
              <a:ext uri="{FF2B5EF4-FFF2-40B4-BE49-F238E27FC236}">
                <a16:creationId xmlns:a16="http://schemas.microsoft.com/office/drawing/2014/main" id="{01781097-AB04-E15A-EDB2-7E1BB875A958}"/>
              </a:ext>
            </a:extLst>
          </p:cNvPr>
          <p:cNvSpPr txBox="1"/>
          <p:nvPr/>
        </p:nvSpPr>
        <p:spPr>
          <a:xfrm>
            <a:off x="304489" y="1389770"/>
            <a:ext cx="4980562" cy="276999"/>
          </a:xfrm>
          <a:prstGeom prst="rect">
            <a:avLst/>
          </a:prstGeom>
          <a:noFill/>
        </p:spPr>
        <p:txBody>
          <a:bodyPr wrap="square" rtlCol="0">
            <a:spAutoFit/>
          </a:bodyPr>
          <a:lstStyle/>
          <a:p>
            <a:endParaRPr lang="nb-NO" sz="1200"/>
          </a:p>
        </p:txBody>
      </p:sp>
      <p:sp>
        <p:nvSpPr>
          <p:cNvPr id="5" name="TextBox 4">
            <a:extLst>
              <a:ext uri="{FF2B5EF4-FFF2-40B4-BE49-F238E27FC236}">
                <a16:creationId xmlns:a16="http://schemas.microsoft.com/office/drawing/2014/main" id="{B155D2A5-BDA3-73EE-D9F8-1FD368A1C27B}"/>
              </a:ext>
            </a:extLst>
          </p:cNvPr>
          <p:cNvSpPr txBox="1"/>
          <p:nvPr/>
        </p:nvSpPr>
        <p:spPr>
          <a:xfrm>
            <a:off x="7187321" y="139431"/>
            <a:ext cx="4658521" cy="523220"/>
          </a:xfrm>
          <a:prstGeom prst="rect">
            <a:avLst/>
          </a:prstGeom>
          <a:noFill/>
        </p:spPr>
        <p:txBody>
          <a:bodyPr wrap="square" rtlCol="0">
            <a:spAutoFit/>
          </a:bodyPr>
          <a:lstStyle/>
          <a:p>
            <a:r>
              <a:rPr lang="nb-NO" sz="1400"/>
              <a:t>Effekten på klorofyll, nitrat og fosfat i overflatelaget</a:t>
            </a:r>
          </a:p>
          <a:p>
            <a:r>
              <a:rPr lang="nb-NO" sz="1400"/>
              <a:t>Midlet over hele vekstsesongen</a:t>
            </a:r>
          </a:p>
        </p:txBody>
      </p:sp>
      <p:sp>
        <p:nvSpPr>
          <p:cNvPr id="7" name="Rectangle: Rounded Corners 6">
            <a:extLst>
              <a:ext uri="{FF2B5EF4-FFF2-40B4-BE49-F238E27FC236}">
                <a16:creationId xmlns:a16="http://schemas.microsoft.com/office/drawing/2014/main" id="{1618D6F2-8653-B1C1-5E46-291BAE6E7570}"/>
              </a:ext>
            </a:extLst>
          </p:cNvPr>
          <p:cNvSpPr/>
          <p:nvPr/>
        </p:nvSpPr>
        <p:spPr>
          <a:xfrm>
            <a:off x="1383957" y="3029465"/>
            <a:ext cx="2415000" cy="3750276"/>
          </a:xfrm>
          <a:prstGeom prst="roundRect">
            <a:avLst/>
          </a:prstGeom>
          <a:noFill/>
          <a:ln w="508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1" name="Straight Arrow Connector 10">
            <a:extLst>
              <a:ext uri="{FF2B5EF4-FFF2-40B4-BE49-F238E27FC236}">
                <a16:creationId xmlns:a16="http://schemas.microsoft.com/office/drawing/2014/main" id="{93709AB7-30B6-979D-C27A-E9AAAE31ED35}"/>
              </a:ext>
            </a:extLst>
          </p:cNvPr>
          <p:cNvCxnSpPr>
            <a:cxnSpLocks/>
          </p:cNvCxnSpPr>
          <p:nvPr/>
        </p:nvCxnSpPr>
        <p:spPr>
          <a:xfrm flipH="1">
            <a:off x="2636108" y="3179805"/>
            <a:ext cx="832022" cy="24919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1AB0CD3-53BD-F4FC-5BE8-D3D588966710}"/>
              </a:ext>
            </a:extLst>
          </p:cNvPr>
          <p:cNvCxnSpPr>
            <a:cxnSpLocks/>
          </p:cNvCxnSpPr>
          <p:nvPr/>
        </p:nvCxnSpPr>
        <p:spPr>
          <a:xfrm flipH="1" flipV="1">
            <a:off x="3468130" y="6384324"/>
            <a:ext cx="237818" cy="39541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Table Placeholder 5">
            <a:extLst>
              <a:ext uri="{FF2B5EF4-FFF2-40B4-BE49-F238E27FC236}">
                <a16:creationId xmlns:a16="http://schemas.microsoft.com/office/drawing/2014/main" id="{C47D8E31-43CE-DA16-21F1-B2DC604AF64D}"/>
              </a:ext>
            </a:extLst>
          </p:cNvPr>
          <p:cNvGraphicFramePr>
            <a:graphicFrameLocks noGrp="1"/>
          </p:cNvGraphicFramePr>
          <p:nvPr>
            <p:ph sz="half" idx="2"/>
          </p:nvPr>
        </p:nvGraphicFramePr>
        <p:xfrm>
          <a:off x="157572" y="595811"/>
          <a:ext cx="5669295" cy="1913925"/>
        </p:xfrm>
        <a:graphic>
          <a:graphicData uri="http://schemas.openxmlformats.org/drawingml/2006/table">
            <a:tbl>
              <a:tblPr firstRow="1" bandRow="1">
                <a:tableStyleId>{5D78BCEE-8045-49FB-9F6A-1AE51C4C7ADB}</a:tableStyleId>
              </a:tblPr>
              <a:tblGrid>
                <a:gridCol w="860279">
                  <a:extLst>
                    <a:ext uri="{9D8B030D-6E8A-4147-A177-3AD203B41FA5}">
                      <a16:colId xmlns:a16="http://schemas.microsoft.com/office/drawing/2014/main" val="556273144"/>
                    </a:ext>
                  </a:extLst>
                </a:gridCol>
                <a:gridCol w="900736">
                  <a:extLst>
                    <a:ext uri="{9D8B030D-6E8A-4147-A177-3AD203B41FA5}">
                      <a16:colId xmlns:a16="http://schemas.microsoft.com/office/drawing/2014/main" val="45643964"/>
                    </a:ext>
                  </a:extLst>
                </a:gridCol>
                <a:gridCol w="977070">
                  <a:extLst>
                    <a:ext uri="{9D8B030D-6E8A-4147-A177-3AD203B41FA5}">
                      <a16:colId xmlns:a16="http://schemas.microsoft.com/office/drawing/2014/main" val="3244937388"/>
                    </a:ext>
                  </a:extLst>
                </a:gridCol>
                <a:gridCol w="977070">
                  <a:extLst>
                    <a:ext uri="{9D8B030D-6E8A-4147-A177-3AD203B41FA5}">
                      <a16:colId xmlns:a16="http://schemas.microsoft.com/office/drawing/2014/main" val="321730799"/>
                    </a:ext>
                  </a:extLst>
                </a:gridCol>
                <a:gridCol w="977070">
                  <a:extLst>
                    <a:ext uri="{9D8B030D-6E8A-4147-A177-3AD203B41FA5}">
                      <a16:colId xmlns:a16="http://schemas.microsoft.com/office/drawing/2014/main" val="3817751437"/>
                    </a:ext>
                  </a:extLst>
                </a:gridCol>
                <a:gridCol w="977070">
                  <a:extLst>
                    <a:ext uri="{9D8B030D-6E8A-4147-A177-3AD203B41FA5}">
                      <a16:colId xmlns:a16="http://schemas.microsoft.com/office/drawing/2014/main" val="113611036"/>
                    </a:ext>
                  </a:extLst>
                </a:gridCol>
              </a:tblGrid>
              <a:tr h="885435">
                <a:tc>
                  <a:txBody>
                    <a:bodyPr/>
                    <a:lstStyle/>
                    <a:p>
                      <a:pPr algn="ctr" fontAlgn="b"/>
                      <a:r>
                        <a:rPr lang="nb-NO" sz="1400" u="none" strike="noStrike">
                          <a:effectLst/>
                        </a:rPr>
                        <a:t>Parameter</a:t>
                      </a:r>
                      <a:br>
                        <a:rPr lang="nb-NO" sz="1400" u="none" strike="noStrike">
                          <a:effectLst/>
                        </a:rPr>
                      </a:b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Modellert</a:t>
                      </a:r>
                      <a:br>
                        <a:rPr lang="nb-NO" sz="1400" u="none" strike="noStrike">
                          <a:effectLst/>
                        </a:rPr>
                      </a:br>
                      <a:r>
                        <a:rPr lang="nb-NO" sz="1400" u="none" strike="noStrike">
                          <a:effectLst/>
                        </a:rPr>
                        <a:t>(µg/L)</a:t>
                      </a:r>
                      <a:br>
                        <a:rPr lang="nb-NO" sz="1400" u="none" strike="noStrike">
                          <a:effectLst/>
                        </a:rPr>
                      </a:br>
                      <a:r>
                        <a:rPr lang="nb-NO" sz="1400" u="none" strike="noStrike">
                          <a:effectLst/>
                        </a:rPr>
                        <a:t>SC0</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-20%</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-40%</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-60%</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Prosentvis</a:t>
                      </a:r>
                      <a:br>
                        <a:rPr lang="nb-NO" sz="1400" u="none" strike="noStrike">
                          <a:effectLst/>
                        </a:rPr>
                      </a:br>
                      <a:r>
                        <a:rPr lang="nb-NO" sz="1400" u="none" strike="noStrike">
                          <a:effectLst/>
                        </a:rPr>
                        <a:t>endring</a:t>
                      </a:r>
                      <a:br>
                        <a:rPr lang="nb-NO" sz="1400" u="none" strike="noStrike">
                          <a:effectLst/>
                        </a:rPr>
                      </a:br>
                      <a:r>
                        <a:rPr lang="nb-NO" sz="1400" u="none" strike="noStrike">
                          <a:effectLst/>
                        </a:rPr>
                        <a:t>-80%</a:t>
                      </a:r>
                      <a:endParaRPr lang="nb-NO" sz="1400" b="0" i="0" u="none" strike="noStrike">
                        <a:solidFill>
                          <a:srgbClr val="000000"/>
                        </a:solidFill>
                        <a:effectLst/>
                        <a:latin typeface="Calibri" panose="020F0502020204030204" pitchFamily="34" charset="0"/>
                      </a:endParaRPr>
                    </a:p>
                  </a:txBody>
                  <a:tcPr marL="16028" marR="16028" marT="16028" marB="0" anchor="b"/>
                </a:tc>
                <a:extLst>
                  <a:ext uri="{0D108BD9-81ED-4DB2-BD59-A6C34878D82A}">
                    <a16:rowId xmlns:a16="http://schemas.microsoft.com/office/drawing/2014/main" val="3475122657"/>
                  </a:ext>
                </a:extLst>
              </a:tr>
              <a:tr h="342830">
                <a:tc>
                  <a:txBody>
                    <a:bodyPr/>
                    <a:lstStyle/>
                    <a:p>
                      <a:pPr algn="l" fontAlgn="b"/>
                      <a:r>
                        <a:rPr lang="nb-NO" sz="1400" u="none" strike="noStrike">
                          <a:effectLst/>
                        </a:rPr>
                        <a:t>Klf-A</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1.5</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-6.6</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-15.0</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-27.5</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-44.8</a:t>
                      </a:r>
                      <a:endParaRPr lang="nb-NO" sz="1400" b="0" i="0" u="none" strike="noStrike">
                        <a:solidFill>
                          <a:srgbClr val="000000"/>
                        </a:solidFill>
                        <a:effectLst/>
                        <a:latin typeface="Calibri" panose="020F0502020204030204" pitchFamily="34" charset="0"/>
                      </a:endParaRPr>
                    </a:p>
                  </a:txBody>
                  <a:tcPr marL="16028" marR="16028" marT="16028" marB="0" anchor="b"/>
                </a:tc>
                <a:extLst>
                  <a:ext uri="{0D108BD9-81ED-4DB2-BD59-A6C34878D82A}">
                    <a16:rowId xmlns:a16="http://schemas.microsoft.com/office/drawing/2014/main" val="646572254"/>
                  </a:ext>
                </a:extLst>
              </a:tr>
              <a:tr h="342830">
                <a:tc>
                  <a:txBody>
                    <a:bodyPr/>
                    <a:lstStyle/>
                    <a:p>
                      <a:pPr algn="l" fontAlgn="b"/>
                      <a:r>
                        <a:rPr lang="nb-NO" sz="1400" u="none" strike="noStrike">
                          <a:effectLst/>
                        </a:rPr>
                        <a:t>NO3</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191.2</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-19.4</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-38.6</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-57.2</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-76.8</a:t>
                      </a:r>
                      <a:endParaRPr lang="nb-NO" sz="1400" b="0" i="0" u="none" strike="noStrike">
                        <a:solidFill>
                          <a:srgbClr val="000000"/>
                        </a:solidFill>
                        <a:effectLst/>
                        <a:latin typeface="Calibri" panose="020F0502020204030204" pitchFamily="34" charset="0"/>
                      </a:endParaRPr>
                    </a:p>
                  </a:txBody>
                  <a:tcPr marL="16028" marR="16028" marT="16028" marB="0" anchor="b"/>
                </a:tc>
                <a:extLst>
                  <a:ext uri="{0D108BD9-81ED-4DB2-BD59-A6C34878D82A}">
                    <a16:rowId xmlns:a16="http://schemas.microsoft.com/office/drawing/2014/main" val="3991116532"/>
                  </a:ext>
                </a:extLst>
              </a:tr>
              <a:tr h="342830">
                <a:tc>
                  <a:txBody>
                    <a:bodyPr/>
                    <a:lstStyle/>
                    <a:p>
                      <a:pPr algn="l" fontAlgn="b"/>
                      <a:r>
                        <a:rPr lang="nb-NO" sz="1400" u="none" strike="noStrike">
                          <a:effectLst/>
                        </a:rPr>
                        <a:t>PO4</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1.6</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-4.1</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-2.2</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7.6</a:t>
                      </a:r>
                      <a:endParaRPr lang="nb-NO" sz="1400" b="0" i="0" u="none" strike="noStrike">
                        <a:solidFill>
                          <a:srgbClr val="000000"/>
                        </a:solidFill>
                        <a:effectLst/>
                        <a:latin typeface="Calibri" panose="020F0502020204030204" pitchFamily="34" charset="0"/>
                      </a:endParaRPr>
                    </a:p>
                  </a:txBody>
                  <a:tcPr marL="16028" marR="16028" marT="16028" marB="0" anchor="b"/>
                </a:tc>
                <a:tc>
                  <a:txBody>
                    <a:bodyPr/>
                    <a:lstStyle/>
                    <a:p>
                      <a:pPr algn="ctr" fontAlgn="b"/>
                      <a:r>
                        <a:rPr lang="nb-NO" sz="1400" u="none" strike="noStrike">
                          <a:effectLst/>
                        </a:rPr>
                        <a:t>88.7</a:t>
                      </a:r>
                      <a:endParaRPr lang="nb-NO" sz="1400" b="0" i="0" u="none" strike="noStrike">
                        <a:solidFill>
                          <a:srgbClr val="000000"/>
                        </a:solidFill>
                        <a:effectLst/>
                        <a:latin typeface="Calibri" panose="020F0502020204030204" pitchFamily="34" charset="0"/>
                      </a:endParaRPr>
                    </a:p>
                  </a:txBody>
                  <a:tcPr marL="16028" marR="16028" marT="16028" marB="0" anchor="b"/>
                </a:tc>
                <a:extLst>
                  <a:ext uri="{0D108BD9-81ED-4DB2-BD59-A6C34878D82A}">
                    <a16:rowId xmlns:a16="http://schemas.microsoft.com/office/drawing/2014/main" val="1590459415"/>
                  </a:ext>
                </a:extLst>
              </a:tr>
            </a:tbl>
          </a:graphicData>
        </a:graphic>
      </p:graphicFrame>
      <p:pic>
        <p:nvPicPr>
          <p:cNvPr id="24" name="Picture 23" descr="A close-up of a colorful image&#10;&#10;Description automatically generated">
            <a:extLst>
              <a:ext uri="{FF2B5EF4-FFF2-40B4-BE49-F238E27FC236}">
                <a16:creationId xmlns:a16="http://schemas.microsoft.com/office/drawing/2014/main" id="{562AA47A-79EB-8F27-346E-CA001B5AC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244" y="4466717"/>
            <a:ext cx="7010756" cy="2179187"/>
          </a:xfrm>
          <a:prstGeom prst="rect">
            <a:avLst/>
          </a:prstGeom>
        </p:spPr>
      </p:pic>
    </p:spTree>
    <p:extLst>
      <p:ext uri="{BB962C8B-B14F-4D97-AF65-F5344CB8AC3E}">
        <p14:creationId xmlns:p14="http://schemas.microsoft.com/office/powerpoint/2010/main" val="2117014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0C79-7D48-48C4-925C-CAA9228F2C0C}"/>
              </a:ext>
            </a:extLst>
          </p:cNvPr>
          <p:cNvSpPr>
            <a:spLocks noGrp="1"/>
          </p:cNvSpPr>
          <p:nvPr>
            <p:ph type="title"/>
          </p:nvPr>
        </p:nvSpPr>
        <p:spPr>
          <a:xfrm>
            <a:off x="312389" y="145916"/>
            <a:ext cx="4664725" cy="719058"/>
          </a:xfrm>
        </p:spPr>
        <p:txBody>
          <a:bodyPr/>
          <a:lstStyle/>
          <a:p>
            <a:r>
              <a:rPr lang="nb-NO" dirty="0"/>
              <a:t>Hva er Oslofjordmodellen?</a:t>
            </a:r>
          </a:p>
        </p:txBody>
      </p:sp>
      <p:sp>
        <p:nvSpPr>
          <p:cNvPr id="4" name="TextBox 3">
            <a:extLst>
              <a:ext uri="{FF2B5EF4-FFF2-40B4-BE49-F238E27FC236}">
                <a16:creationId xmlns:a16="http://schemas.microsoft.com/office/drawing/2014/main" id="{DBBCBEBA-4BC2-6399-EF1C-BC241C64A268}"/>
              </a:ext>
            </a:extLst>
          </p:cNvPr>
          <p:cNvSpPr txBox="1"/>
          <p:nvPr/>
        </p:nvSpPr>
        <p:spPr>
          <a:xfrm>
            <a:off x="285436" y="775504"/>
            <a:ext cx="4824919" cy="4770537"/>
          </a:xfrm>
          <a:prstGeom prst="rect">
            <a:avLst/>
          </a:prstGeom>
          <a:noFill/>
        </p:spPr>
        <p:txBody>
          <a:bodyPr wrap="square" rtlCol="0">
            <a:spAutoFit/>
          </a:bodyPr>
          <a:lstStyle/>
          <a:p>
            <a:r>
              <a:rPr lang="nb-NO" sz="1600" dirty="0"/>
              <a:t>Dette er et modellsystem som består av flere komponenter:</a:t>
            </a:r>
          </a:p>
          <a:p>
            <a:endParaRPr lang="nb-NO" sz="1600" dirty="0"/>
          </a:p>
          <a:p>
            <a:r>
              <a:rPr lang="nb-NO" sz="1600" dirty="0"/>
              <a:t>Modellsystemet består også av verktøy for å se på biologiske effekter:</a:t>
            </a:r>
          </a:p>
          <a:p>
            <a:endParaRPr lang="nb-NO" sz="1600" dirty="0"/>
          </a:p>
          <a:p>
            <a:pPr marL="342900" indent="-342900">
              <a:buFont typeface="+mj-lt"/>
              <a:buAutoNum type="arabicPeriod"/>
            </a:pPr>
            <a:r>
              <a:rPr lang="nb-NO" sz="1600" dirty="0"/>
              <a:t>Ettårige trådformede alger – </a:t>
            </a:r>
            <a:r>
              <a:rPr lang="nb-NO" sz="1600" dirty="0" err="1"/>
              <a:t>lurv</a:t>
            </a:r>
            <a:endParaRPr lang="nb-NO" sz="1600" dirty="0"/>
          </a:p>
          <a:p>
            <a:pPr marL="342900" indent="-342900">
              <a:buFont typeface="+mj-lt"/>
              <a:buAutoNum type="arabicPeriod"/>
            </a:pPr>
            <a:r>
              <a:rPr lang="nb-NO" sz="1600" dirty="0"/>
              <a:t>Nedre voksegrense</a:t>
            </a:r>
          </a:p>
          <a:p>
            <a:pPr marL="342900" indent="-342900">
              <a:buFont typeface="+mj-lt"/>
              <a:buAutoNum type="arabicPeriod"/>
            </a:pPr>
            <a:r>
              <a:rPr lang="nb-NO" sz="1600" dirty="0"/>
              <a:t>Forekomst av stortare</a:t>
            </a:r>
          </a:p>
          <a:p>
            <a:pPr marL="342900" indent="-342900">
              <a:buFont typeface="+mj-lt"/>
              <a:buAutoNum type="arabicPeriod"/>
            </a:pPr>
            <a:r>
              <a:rPr lang="nb-NO" sz="1600" dirty="0" err="1"/>
              <a:t>Bløtbunnsfauna</a:t>
            </a:r>
            <a:endParaRPr lang="nb-NO" sz="1600" dirty="0"/>
          </a:p>
          <a:p>
            <a:pPr marL="342900" indent="-342900">
              <a:buFont typeface="+mj-lt"/>
              <a:buAutoNum type="arabicPeriod"/>
            </a:pPr>
            <a:endParaRPr lang="nb-NO" sz="1600" dirty="0"/>
          </a:p>
          <a:p>
            <a:r>
              <a:rPr lang="nb-NO" sz="1600" dirty="0"/>
              <a:t>Modellresultatene fra havmodellene brukes sammen med andre inngangsdata for å se på disse biologiske effektene. </a:t>
            </a:r>
          </a:p>
          <a:p>
            <a:endParaRPr lang="nb-NO" sz="1600" dirty="0"/>
          </a:p>
          <a:p>
            <a:r>
              <a:rPr lang="nb-NO" sz="1600" dirty="0"/>
              <a:t>På kartet vises stasjoner hvor det fins observasjoner av </a:t>
            </a:r>
            <a:r>
              <a:rPr lang="nb-NO" sz="1600" dirty="0" err="1"/>
              <a:t>lurv</a:t>
            </a:r>
            <a:r>
              <a:rPr lang="nb-NO" sz="1600" dirty="0"/>
              <a:t>, i forbindelse med overvåkning av ålegress, stortare og sukkertare. </a:t>
            </a:r>
          </a:p>
          <a:p>
            <a:r>
              <a:rPr lang="nb-NO" sz="1600" dirty="0"/>
              <a:t> </a:t>
            </a:r>
          </a:p>
        </p:txBody>
      </p:sp>
      <p:pic>
        <p:nvPicPr>
          <p:cNvPr id="3" name="Picture 1">
            <a:extLst>
              <a:ext uri="{FF2B5EF4-FFF2-40B4-BE49-F238E27FC236}">
                <a16:creationId xmlns:a16="http://schemas.microsoft.com/office/drawing/2014/main" id="{B45FC9EA-83A7-DC7D-6AED-1C2625F407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576162" y="505445"/>
            <a:ext cx="5945029" cy="561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04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plant&#10;&#10;Description automatically generated">
            <a:extLst>
              <a:ext uri="{FF2B5EF4-FFF2-40B4-BE49-F238E27FC236}">
                <a16:creationId xmlns:a16="http://schemas.microsoft.com/office/drawing/2014/main" id="{5E1D7278-5888-E0A7-C2B3-C182506B125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622293" y="1217132"/>
            <a:ext cx="8120270" cy="5448216"/>
          </a:xfrm>
        </p:spPr>
      </p:pic>
      <p:sp>
        <p:nvSpPr>
          <p:cNvPr id="2" name="Title 1">
            <a:extLst>
              <a:ext uri="{FF2B5EF4-FFF2-40B4-BE49-F238E27FC236}">
                <a16:creationId xmlns:a16="http://schemas.microsoft.com/office/drawing/2014/main" id="{19E90C79-7D48-48C4-925C-CAA9228F2C0C}"/>
              </a:ext>
            </a:extLst>
          </p:cNvPr>
          <p:cNvSpPr>
            <a:spLocks noGrp="1"/>
          </p:cNvSpPr>
          <p:nvPr>
            <p:ph type="title"/>
          </p:nvPr>
        </p:nvSpPr>
        <p:spPr>
          <a:xfrm>
            <a:off x="1130338" y="745958"/>
            <a:ext cx="9920101" cy="1616515"/>
          </a:xfrm>
        </p:spPr>
        <p:txBody>
          <a:bodyPr/>
          <a:lstStyle/>
          <a:p>
            <a:r>
              <a:rPr lang="nb-NO"/>
              <a:t>Hvordan definerer vi avlastningsbehovet?</a:t>
            </a:r>
          </a:p>
        </p:txBody>
      </p:sp>
      <p:sp>
        <p:nvSpPr>
          <p:cNvPr id="3" name="Footer Placeholder 2">
            <a:extLst>
              <a:ext uri="{FF2B5EF4-FFF2-40B4-BE49-F238E27FC236}">
                <a16:creationId xmlns:a16="http://schemas.microsoft.com/office/drawing/2014/main" id="{61A902AE-E814-FBBF-5B7A-E788D3DAC7FD}"/>
              </a:ext>
            </a:extLst>
          </p:cNvPr>
          <p:cNvSpPr>
            <a:spLocks noGrp="1"/>
          </p:cNvSpPr>
          <p:nvPr>
            <p:ph type="ftr" sz="quarter" idx="11"/>
          </p:nvPr>
        </p:nvSpPr>
        <p:spPr/>
        <p:txBody>
          <a:bodyPr/>
          <a:lstStyle/>
          <a:p>
            <a:r>
              <a:rPr lang="nb-NO"/>
              <a:t>Oslofjordmodellen</a:t>
            </a:r>
          </a:p>
        </p:txBody>
      </p:sp>
      <p:sp>
        <p:nvSpPr>
          <p:cNvPr id="4" name="TextBox 3">
            <a:extLst>
              <a:ext uri="{FF2B5EF4-FFF2-40B4-BE49-F238E27FC236}">
                <a16:creationId xmlns:a16="http://schemas.microsoft.com/office/drawing/2014/main" id="{01781097-AB04-E15A-EDB2-7E1BB875A958}"/>
              </a:ext>
            </a:extLst>
          </p:cNvPr>
          <p:cNvSpPr txBox="1"/>
          <p:nvPr/>
        </p:nvSpPr>
        <p:spPr>
          <a:xfrm>
            <a:off x="204281" y="3429000"/>
            <a:ext cx="4980562" cy="2492990"/>
          </a:xfrm>
          <a:prstGeom prst="rect">
            <a:avLst/>
          </a:prstGeom>
          <a:noFill/>
        </p:spPr>
        <p:txBody>
          <a:bodyPr wrap="square" rtlCol="0">
            <a:spAutoFit/>
          </a:bodyPr>
          <a:lstStyle/>
          <a:p>
            <a:r>
              <a:rPr lang="nb-NO" sz="1200"/>
              <a:t>I veilederen til vannforskriften (Veileder 02:2018) er det for kystvann definert biologiske kvalitetselementer (BKE) for </a:t>
            </a:r>
          </a:p>
          <a:p>
            <a:r>
              <a:rPr lang="nb-NO" sz="1200"/>
              <a:t>•	Fastsittende makroalger og vannplanter</a:t>
            </a:r>
          </a:p>
          <a:p>
            <a:r>
              <a:rPr lang="nb-NO" sz="1200"/>
              <a:t>•	Planteplankton</a:t>
            </a:r>
          </a:p>
          <a:p>
            <a:r>
              <a:rPr lang="nb-NO" sz="1200"/>
              <a:t>•	</a:t>
            </a:r>
            <a:r>
              <a:rPr lang="nb-NO" sz="1200" err="1"/>
              <a:t>Bløtbunnsfauna</a:t>
            </a:r>
            <a:endParaRPr lang="nb-NO" sz="1200"/>
          </a:p>
          <a:p>
            <a:endParaRPr lang="nb-NO" sz="1200"/>
          </a:p>
          <a:p>
            <a:r>
              <a:rPr lang="nb-NO" sz="1200"/>
              <a:t>Den økologiske klassifiseringen skal primært baseres på disse. I tillegg er det definert støtteparametere som kan modifisere klassifiseringen. Støtteparameterne i Veileder 02:2018 er</a:t>
            </a:r>
          </a:p>
          <a:p>
            <a:r>
              <a:rPr lang="nb-NO" sz="1200"/>
              <a:t>•	Siktdyp</a:t>
            </a:r>
          </a:p>
          <a:p>
            <a:r>
              <a:rPr lang="nb-NO" sz="1200"/>
              <a:t>•	Næringssalter i overflatelaget</a:t>
            </a:r>
          </a:p>
          <a:p>
            <a:r>
              <a:rPr lang="nb-NO" sz="1200"/>
              <a:t>•	Oksygen i bunnvannet</a:t>
            </a:r>
          </a:p>
          <a:p>
            <a:r>
              <a:rPr lang="nb-NO" sz="1200"/>
              <a:t>•	Organisk stoff i sedimentene</a:t>
            </a:r>
          </a:p>
        </p:txBody>
      </p:sp>
    </p:spTree>
    <p:extLst>
      <p:ext uri="{BB962C8B-B14F-4D97-AF65-F5344CB8AC3E}">
        <p14:creationId xmlns:p14="http://schemas.microsoft.com/office/powerpoint/2010/main" val="331432832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life cycle&#10;&#10;Description automatically generated">
            <a:extLst>
              <a:ext uri="{FF2B5EF4-FFF2-40B4-BE49-F238E27FC236}">
                <a16:creationId xmlns:a16="http://schemas.microsoft.com/office/drawing/2014/main" id="{8DD77AF7-9B13-BADD-3AC6-CB7E083A0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1703" y="1204874"/>
            <a:ext cx="8185807" cy="5492187"/>
          </a:xfrm>
          <a:prstGeom prst="rect">
            <a:avLst/>
          </a:prstGeom>
        </p:spPr>
      </p:pic>
      <p:sp>
        <p:nvSpPr>
          <p:cNvPr id="2" name="Title 1">
            <a:extLst>
              <a:ext uri="{FF2B5EF4-FFF2-40B4-BE49-F238E27FC236}">
                <a16:creationId xmlns:a16="http://schemas.microsoft.com/office/drawing/2014/main" id="{19E90C79-7D48-48C4-925C-CAA9228F2C0C}"/>
              </a:ext>
            </a:extLst>
          </p:cNvPr>
          <p:cNvSpPr>
            <a:spLocks noGrp="1"/>
          </p:cNvSpPr>
          <p:nvPr>
            <p:ph type="title"/>
          </p:nvPr>
        </p:nvSpPr>
        <p:spPr>
          <a:xfrm>
            <a:off x="1130338" y="745958"/>
            <a:ext cx="9920101" cy="1616515"/>
          </a:xfrm>
        </p:spPr>
        <p:txBody>
          <a:bodyPr/>
          <a:lstStyle/>
          <a:p>
            <a:r>
              <a:rPr lang="nb-NO"/>
              <a:t>Hvordan definerer vi avlastningsbehovet?</a:t>
            </a:r>
          </a:p>
        </p:txBody>
      </p:sp>
      <p:sp>
        <p:nvSpPr>
          <p:cNvPr id="3" name="Footer Placeholder 2">
            <a:extLst>
              <a:ext uri="{FF2B5EF4-FFF2-40B4-BE49-F238E27FC236}">
                <a16:creationId xmlns:a16="http://schemas.microsoft.com/office/drawing/2014/main" id="{61A902AE-E814-FBBF-5B7A-E788D3DAC7FD}"/>
              </a:ext>
            </a:extLst>
          </p:cNvPr>
          <p:cNvSpPr>
            <a:spLocks noGrp="1"/>
          </p:cNvSpPr>
          <p:nvPr>
            <p:ph type="ftr" sz="quarter" idx="11"/>
          </p:nvPr>
        </p:nvSpPr>
        <p:spPr/>
        <p:txBody>
          <a:bodyPr/>
          <a:lstStyle/>
          <a:p>
            <a:r>
              <a:rPr lang="nb-NO"/>
              <a:t>Oslofjordmodellen</a:t>
            </a:r>
          </a:p>
        </p:txBody>
      </p:sp>
      <p:sp>
        <p:nvSpPr>
          <p:cNvPr id="4" name="TextBox 3">
            <a:extLst>
              <a:ext uri="{FF2B5EF4-FFF2-40B4-BE49-F238E27FC236}">
                <a16:creationId xmlns:a16="http://schemas.microsoft.com/office/drawing/2014/main" id="{DBBCBEBA-4BC2-6399-EF1C-BC241C64A268}"/>
              </a:ext>
            </a:extLst>
          </p:cNvPr>
          <p:cNvSpPr txBox="1"/>
          <p:nvPr/>
        </p:nvSpPr>
        <p:spPr>
          <a:xfrm>
            <a:off x="340468" y="3429000"/>
            <a:ext cx="4824919" cy="2677656"/>
          </a:xfrm>
          <a:prstGeom prst="rect">
            <a:avLst/>
          </a:prstGeom>
          <a:noFill/>
        </p:spPr>
        <p:txBody>
          <a:bodyPr wrap="square" rtlCol="0">
            <a:spAutoFit/>
          </a:bodyPr>
          <a:lstStyle/>
          <a:p>
            <a:r>
              <a:rPr lang="nb-NO" sz="1200"/>
              <a:t>Når en ser på de parameterne som er listet opp, så ser man at mange av de viktigste elementene i et marint økosystem mangler. </a:t>
            </a:r>
          </a:p>
          <a:p>
            <a:endParaRPr lang="nb-NO" sz="1200"/>
          </a:p>
          <a:p>
            <a:r>
              <a:rPr lang="nb-NO" sz="1200"/>
              <a:t>BKE som er med er hovedsakelig knyttet til det laveste nivået i næringskjeden – primærproduksjon. Unntaket er bunnlevende dyr i bløtbunnsområder. </a:t>
            </a:r>
          </a:p>
          <a:p>
            <a:endParaRPr lang="nb-NO" sz="1200"/>
          </a:p>
          <a:p>
            <a:r>
              <a:rPr lang="nb-NO" sz="1200"/>
              <a:t>Høyere nivåer i næringskjeden som for eksempel dyreplankton, </a:t>
            </a:r>
            <a:r>
              <a:rPr lang="nb-NO" sz="1200" err="1"/>
              <a:t>hyperbentos</a:t>
            </a:r>
            <a:r>
              <a:rPr lang="nb-NO" sz="1200"/>
              <a:t> (dyr som lever over bunn), bunnlevende dyr på hardbunn, fisk, sjøpattedyr eller sjøfugl er ikke med. Ettårige trådformede opportunistiske alger (</a:t>
            </a:r>
            <a:r>
              <a:rPr lang="nb-NO" sz="1200" err="1"/>
              <a:t>lurv</a:t>
            </a:r>
            <a:r>
              <a:rPr lang="nb-NO" sz="1200"/>
              <a:t>) som kan leve på makroalger og vannplanter og hemme disse, er heller foreløpig ikke godt nok beskrevet i Veileder 02:2018. Nedslamming av grunne områder med partikler er heller ikke med i veilederen.</a:t>
            </a:r>
          </a:p>
        </p:txBody>
      </p:sp>
    </p:spTree>
    <p:extLst>
      <p:ext uri="{BB962C8B-B14F-4D97-AF65-F5344CB8AC3E}">
        <p14:creationId xmlns:p14="http://schemas.microsoft.com/office/powerpoint/2010/main" val="3460093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life cycle&#10;&#10;Description automatically generated">
            <a:extLst>
              <a:ext uri="{FF2B5EF4-FFF2-40B4-BE49-F238E27FC236}">
                <a16:creationId xmlns:a16="http://schemas.microsoft.com/office/drawing/2014/main" id="{8DD77AF7-9B13-BADD-3AC6-CB7E083A0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9264" y="1175691"/>
            <a:ext cx="8185807" cy="5492187"/>
          </a:xfrm>
          <a:prstGeom prst="rect">
            <a:avLst/>
          </a:prstGeom>
        </p:spPr>
      </p:pic>
      <p:sp>
        <p:nvSpPr>
          <p:cNvPr id="2" name="Title 1">
            <a:extLst>
              <a:ext uri="{FF2B5EF4-FFF2-40B4-BE49-F238E27FC236}">
                <a16:creationId xmlns:a16="http://schemas.microsoft.com/office/drawing/2014/main" id="{19E90C79-7D48-48C4-925C-CAA9228F2C0C}"/>
              </a:ext>
            </a:extLst>
          </p:cNvPr>
          <p:cNvSpPr>
            <a:spLocks noGrp="1"/>
          </p:cNvSpPr>
          <p:nvPr>
            <p:ph type="title"/>
          </p:nvPr>
        </p:nvSpPr>
        <p:spPr>
          <a:xfrm>
            <a:off x="1130338" y="745958"/>
            <a:ext cx="9920101" cy="1616515"/>
          </a:xfrm>
        </p:spPr>
        <p:txBody>
          <a:bodyPr/>
          <a:lstStyle/>
          <a:p>
            <a:r>
              <a:rPr lang="nb-NO"/>
              <a:t>Hvordan definerer vi avlastningsbehovet?</a:t>
            </a:r>
          </a:p>
        </p:txBody>
      </p:sp>
      <p:sp>
        <p:nvSpPr>
          <p:cNvPr id="3" name="Footer Placeholder 2">
            <a:extLst>
              <a:ext uri="{FF2B5EF4-FFF2-40B4-BE49-F238E27FC236}">
                <a16:creationId xmlns:a16="http://schemas.microsoft.com/office/drawing/2014/main" id="{61A902AE-E814-FBBF-5B7A-E788D3DAC7FD}"/>
              </a:ext>
            </a:extLst>
          </p:cNvPr>
          <p:cNvSpPr>
            <a:spLocks noGrp="1"/>
          </p:cNvSpPr>
          <p:nvPr>
            <p:ph type="ftr" sz="quarter" idx="11"/>
          </p:nvPr>
        </p:nvSpPr>
        <p:spPr/>
        <p:txBody>
          <a:bodyPr/>
          <a:lstStyle/>
          <a:p>
            <a:r>
              <a:rPr lang="nb-NO"/>
              <a:t>Oslofjordmodellen</a:t>
            </a:r>
          </a:p>
        </p:txBody>
      </p:sp>
      <p:sp>
        <p:nvSpPr>
          <p:cNvPr id="4" name="Oval 3">
            <a:extLst>
              <a:ext uri="{FF2B5EF4-FFF2-40B4-BE49-F238E27FC236}">
                <a16:creationId xmlns:a16="http://schemas.microsoft.com/office/drawing/2014/main" id="{2F093680-9833-4025-9318-C38232EBFF5F}"/>
              </a:ext>
            </a:extLst>
          </p:cNvPr>
          <p:cNvSpPr/>
          <p:nvPr/>
        </p:nvSpPr>
        <p:spPr>
          <a:xfrm>
            <a:off x="10273136" y="1570363"/>
            <a:ext cx="1577051" cy="788316"/>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6" name="Straight Arrow Connector 5">
            <a:extLst>
              <a:ext uri="{FF2B5EF4-FFF2-40B4-BE49-F238E27FC236}">
                <a16:creationId xmlns:a16="http://schemas.microsoft.com/office/drawing/2014/main" id="{3598D5AB-1657-F6BA-F5E8-C3427AB82BFD}"/>
              </a:ext>
            </a:extLst>
          </p:cNvPr>
          <p:cNvCxnSpPr>
            <a:cxnSpLocks/>
            <a:stCxn id="4" idx="2"/>
          </p:cNvCxnSpPr>
          <p:nvPr/>
        </p:nvCxnSpPr>
        <p:spPr>
          <a:xfrm flipH="1">
            <a:off x="6554136" y="1964521"/>
            <a:ext cx="3719000" cy="508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95BCA19-E680-34BF-63A2-630249C48E1C}"/>
              </a:ext>
            </a:extLst>
          </p:cNvPr>
          <p:cNvCxnSpPr>
            <a:cxnSpLocks/>
          </p:cNvCxnSpPr>
          <p:nvPr/>
        </p:nvCxnSpPr>
        <p:spPr>
          <a:xfrm flipH="1">
            <a:off x="10603899" y="2358679"/>
            <a:ext cx="361255" cy="3749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F40BA6D-4F2E-2CAB-1D6B-FA576F2B920D}"/>
              </a:ext>
            </a:extLst>
          </p:cNvPr>
          <p:cNvSpPr txBox="1"/>
          <p:nvPr/>
        </p:nvSpPr>
        <p:spPr>
          <a:xfrm>
            <a:off x="296929" y="3287949"/>
            <a:ext cx="5919045" cy="2492990"/>
          </a:xfrm>
          <a:prstGeom prst="rect">
            <a:avLst/>
          </a:prstGeom>
          <a:noFill/>
        </p:spPr>
        <p:txBody>
          <a:bodyPr wrap="square" rtlCol="0">
            <a:spAutoFit/>
          </a:bodyPr>
          <a:lstStyle/>
          <a:p>
            <a:r>
              <a:rPr lang="nb-NO" sz="1200"/>
              <a:t>Det vil være en kobling mellom de forskjellige parameterne nevnt ovenfor. Vi vet at næringssalter fører til primærproduksjon som produserer partikulært organisk karbon.</a:t>
            </a:r>
          </a:p>
          <a:p>
            <a:endParaRPr lang="nb-NO" sz="1200"/>
          </a:p>
          <a:p>
            <a:r>
              <a:rPr lang="nb-NO" sz="1200"/>
              <a:t>Planteplankton påvirker siktdypet sammen med organisk stoff og partikler, samtidig som siktdypet påvirker primærproduksjonen, både vekst av planteplankton og makroalger. Primærproduksjon fører til oksygenforbruk og sedimentering av organisk stoff på bunn. </a:t>
            </a:r>
          </a:p>
          <a:p>
            <a:endParaRPr lang="nb-NO" sz="1200"/>
          </a:p>
          <a:p>
            <a:r>
              <a:rPr lang="nb-NO" sz="1200"/>
              <a:t>Forekomst av </a:t>
            </a:r>
            <a:r>
              <a:rPr lang="nb-NO" sz="1200" err="1"/>
              <a:t>lurv</a:t>
            </a:r>
            <a:r>
              <a:rPr lang="nb-NO" sz="1200"/>
              <a:t> er sannsynligvis betraktelig mer sensitiv for mengden næringssalter enn </a:t>
            </a:r>
            <a:r>
              <a:rPr lang="nb-NO" sz="1200" err="1"/>
              <a:t>øyeblikksverdien</a:t>
            </a:r>
            <a:r>
              <a:rPr lang="nb-NO" sz="1200"/>
              <a:t> av planteplankton, siden planteplanktonet har en så rask livssyklus at de fungerer som en regulator for økosystemet. Det fins sannsynligvis et stort variasjonsrom for tilførsel av næring som gir samme konsentrasjon av planteplankton, men stor variasjon i mengden </a:t>
            </a:r>
            <a:r>
              <a:rPr lang="nb-NO" sz="1200" err="1"/>
              <a:t>lurv</a:t>
            </a:r>
            <a:r>
              <a:rPr lang="nb-NO" sz="1200"/>
              <a:t> og organiske partikler. </a:t>
            </a:r>
          </a:p>
        </p:txBody>
      </p:sp>
      <p:cxnSp>
        <p:nvCxnSpPr>
          <p:cNvPr id="10" name="Straight Arrow Connector 9">
            <a:extLst>
              <a:ext uri="{FF2B5EF4-FFF2-40B4-BE49-F238E27FC236}">
                <a16:creationId xmlns:a16="http://schemas.microsoft.com/office/drawing/2014/main" id="{9DDBFEF0-2B24-1EAD-C05A-19B2880DCD47}"/>
              </a:ext>
            </a:extLst>
          </p:cNvPr>
          <p:cNvCxnSpPr/>
          <p:nvPr/>
        </p:nvCxnSpPr>
        <p:spPr>
          <a:xfrm flipV="1">
            <a:off x="11245174" y="5671226"/>
            <a:ext cx="0" cy="340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46DB299-1702-5984-5AAC-814C6F7E4C25}"/>
              </a:ext>
            </a:extLst>
          </p:cNvPr>
          <p:cNvCxnSpPr>
            <a:cxnSpLocks/>
          </p:cNvCxnSpPr>
          <p:nvPr/>
        </p:nvCxnSpPr>
        <p:spPr>
          <a:xfrm flipH="1" flipV="1">
            <a:off x="9309370" y="4464996"/>
            <a:ext cx="1157592" cy="9922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DD23983-B92F-55F1-B218-123547C7F783}"/>
              </a:ext>
            </a:extLst>
          </p:cNvPr>
          <p:cNvCxnSpPr>
            <a:cxnSpLocks/>
          </p:cNvCxnSpPr>
          <p:nvPr/>
        </p:nvCxnSpPr>
        <p:spPr>
          <a:xfrm flipH="1" flipV="1">
            <a:off x="9173183" y="5457217"/>
            <a:ext cx="1099953" cy="126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D5B73DF-02BF-984D-90A3-FED4BADF49BB}"/>
              </a:ext>
            </a:extLst>
          </p:cNvPr>
          <p:cNvCxnSpPr>
            <a:cxnSpLocks/>
          </p:cNvCxnSpPr>
          <p:nvPr/>
        </p:nvCxnSpPr>
        <p:spPr>
          <a:xfrm flipH="1" flipV="1">
            <a:off x="9465013" y="3287949"/>
            <a:ext cx="1138886" cy="2169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461763"/>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life cycle&#10;&#10;Description automatically generated">
            <a:extLst>
              <a:ext uri="{FF2B5EF4-FFF2-40B4-BE49-F238E27FC236}">
                <a16:creationId xmlns:a16="http://schemas.microsoft.com/office/drawing/2014/main" id="{8DD77AF7-9B13-BADD-3AC6-CB7E083A0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9264" y="1175691"/>
            <a:ext cx="8185807" cy="5492187"/>
          </a:xfrm>
          <a:prstGeom prst="rect">
            <a:avLst/>
          </a:prstGeom>
        </p:spPr>
      </p:pic>
      <p:sp>
        <p:nvSpPr>
          <p:cNvPr id="2" name="Title 1">
            <a:extLst>
              <a:ext uri="{FF2B5EF4-FFF2-40B4-BE49-F238E27FC236}">
                <a16:creationId xmlns:a16="http://schemas.microsoft.com/office/drawing/2014/main" id="{19E90C79-7D48-48C4-925C-CAA9228F2C0C}"/>
              </a:ext>
            </a:extLst>
          </p:cNvPr>
          <p:cNvSpPr>
            <a:spLocks noGrp="1"/>
          </p:cNvSpPr>
          <p:nvPr>
            <p:ph type="title"/>
          </p:nvPr>
        </p:nvSpPr>
        <p:spPr>
          <a:xfrm>
            <a:off x="1130338" y="745958"/>
            <a:ext cx="9920101" cy="1616515"/>
          </a:xfrm>
        </p:spPr>
        <p:txBody>
          <a:bodyPr/>
          <a:lstStyle/>
          <a:p>
            <a:r>
              <a:rPr lang="nb-NO"/>
              <a:t>Hvordan definerer vi avlastningsbehovet?</a:t>
            </a:r>
          </a:p>
        </p:txBody>
      </p:sp>
      <p:sp>
        <p:nvSpPr>
          <p:cNvPr id="3" name="Footer Placeholder 2">
            <a:extLst>
              <a:ext uri="{FF2B5EF4-FFF2-40B4-BE49-F238E27FC236}">
                <a16:creationId xmlns:a16="http://schemas.microsoft.com/office/drawing/2014/main" id="{61A902AE-E814-FBBF-5B7A-E788D3DAC7FD}"/>
              </a:ext>
            </a:extLst>
          </p:cNvPr>
          <p:cNvSpPr>
            <a:spLocks noGrp="1"/>
          </p:cNvSpPr>
          <p:nvPr>
            <p:ph type="ftr" sz="quarter" idx="11"/>
          </p:nvPr>
        </p:nvSpPr>
        <p:spPr/>
        <p:txBody>
          <a:bodyPr/>
          <a:lstStyle/>
          <a:p>
            <a:r>
              <a:rPr lang="nb-NO"/>
              <a:t>Oslofjordmodellen</a:t>
            </a:r>
          </a:p>
        </p:txBody>
      </p:sp>
      <p:sp>
        <p:nvSpPr>
          <p:cNvPr id="5" name="TextBox 4">
            <a:extLst>
              <a:ext uri="{FF2B5EF4-FFF2-40B4-BE49-F238E27FC236}">
                <a16:creationId xmlns:a16="http://schemas.microsoft.com/office/drawing/2014/main" id="{AF40BA6D-4F2E-2CAB-1D6B-FA576F2B920D}"/>
              </a:ext>
            </a:extLst>
          </p:cNvPr>
          <p:cNvSpPr txBox="1"/>
          <p:nvPr/>
        </p:nvSpPr>
        <p:spPr>
          <a:xfrm>
            <a:off x="224447" y="3175125"/>
            <a:ext cx="6969633" cy="3046988"/>
          </a:xfrm>
          <a:prstGeom prst="rect">
            <a:avLst/>
          </a:prstGeom>
          <a:noFill/>
        </p:spPr>
        <p:txBody>
          <a:bodyPr wrap="square" rtlCol="0">
            <a:spAutoFit/>
          </a:bodyPr>
          <a:lstStyle/>
          <a:p>
            <a:r>
              <a:rPr lang="nb-NO" sz="1200"/>
              <a:t>Det kan også være andre trusler mot økosystemet som må avlastes. Noen viktige punkter som kan nevnes er</a:t>
            </a:r>
          </a:p>
          <a:p>
            <a:endParaRPr lang="nb-NO" sz="1200"/>
          </a:p>
          <a:p>
            <a:pPr marL="171450" indent="-171450">
              <a:buFont typeface="Arial" panose="020B0604020202020204" pitchFamily="34" charset="0"/>
              <a:buChar char="•"/>
            </a:pPr>
            <a:r>
              <a:rPr lang="nb-NO" sz="1200"/>
              <a:t>nedbygging og endring av strandsonen og grunne områder med faste brygger, flytebrygger, kaier, mudring, kunstige strender med mer </a:t>
            </a:r>
          </a:p>
          <a:p>
            <a:pPr marL="171450" indent="-171450">
              <a:buFont typeface="Arial" panose="020B0604020202020204" pitchFamily="34" charset="0"/>
              <a:buChar char="•"/>
            </a:pPr>
            <a:r>
              <a:rPr lang="nb-NO" sz="1200"/>
              <a:t>fangst og fiskepress som kan føre til endringer i balansen i økosystemet	</a:t>
            </a:r>
          </a:p>
          <a:p>
            <a:pPr marL="171450" indent="-171450">
              <a:buFont typeface="Arial" panose="020B0604020202020204" pitchFamily="34" charset="0"/>
              <a:buChar char="•"/>
            </a:pPr>
            <a:r>
              <a:rPr lang="nb-NO" sz="1200"/>
              <a:t>ødeleggelse av bløtbunnsområder med bunntråling</a:t>
            </a:r>
          </a:p>
          <a:p>
            <a:endParaRPr lang="nb-NO" sz="1200"/>
          </a:p>
          <a:p>
            <a:r>
              <a:rPr lang="nb-NO" sz="1200"/>
              <a:t>Disse faktorene kan inngå i et komplisert samspill i økosystemet, og kan påvirke den økologiske tilstanden i stor grad. Mesteparten av dette samspillet er kun kvalitativt beskrevet og i mange tilfeller heller ikke fullstendig forstått. Det vil kunne være sekundære eutrofieffekter knyttet til disse påvirkningene, og de kan derfor indirekte knyttes næringssalttilførsel. </a:t>
            </a:r>
          </a:p>
          <a:p>
            <a:endParaRPr lang="nb-NO" sz="1200"/>
          </a:p>
          <a:p>
            <a:r>
              <a:rPr lang="nb-NO" sz="1200"/>
              <a:t>For å inkludere dette i et samlet avlastningsbehov for fjorden, så vil det derfor være nødvendig å benytte føre-var prinsippet. Å bevare intakt natur er ofte det aller mest kostnadseffektive tiltaket som kan gjøres. </a:t>
            </a:r>
          </a:p>
        </p:txBody>
      </p:sp>
      <p:sp>
        <p:nvSpPr>
          <p:cNvPr id="9" name="Multiplication Sign 8">
            <a:extLst>
              <a:ext uri="{FF2B5EF4-FFF2-40B4-BE49-F238E27FC236}">
                <a16:creationId xmlns:a16="http://schemas.microsoft.com/office/drawing/2014/main" id="{031F5D0C-1F98-7A5B-CEE2-6ED24D84E680}"/>
              </a:ext>
            </a:extLst>
          </p:cNvPr>
          <p:cNvSpPr/>
          <p:nvPr/>
        </p:nvSpPr>
        <p:spPr>
          <a:xfrm>
            <a:off x="8608979" y="4143983"/>
            <a:ext cx="496110" cy="544749"/>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Arrow: Curved Up 9">
            <a:extLst>
              <a:ext uri="{FF2B5EF4-FFF2-40B4-BE49-F238E27FC236}">
                <a16:creationId xmlns:a16="http://schemas.microsoft.com/office/drawing/2014/main" id="{C69B2D1D-3533-FF42-1325-3BF631CC0AE8}"/>
              </a:ext>
            </a:extLst>
          </p:cNvPr>
          <p:cNvSpPr/>
          <p:nvPr/>
        </p:nvSpPr>
        <p:spPr>
          <a:xfrm>
            <a:off x="10009762" y="5965605"/>
            <a:ext cx="1108953" cy="513016"/>
          </a:xfrm>
          <a:prstGeom prst="curvedUp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1" name="Rectangle 10">
            <a:extLst>
              <a:ext uri="{FF2B5EF4-FFF2-40B4-BE49-F238E27FC236}">
                <a16:creationId xmlns:a16="http://schemas.microsoft.com/office/drawing/2014/main" id="{DD5E8E0F-F908-4B5D-8199-E80B81DCEEDF}"/>
              </a:ext>
            </a:extLst>
          </p:cNvPr>
          <p:cNvSpPr/>
          <p:nvPr/>
        </p:nvSpPr>
        <p:spPr>
          <a:xfrm>
            <a:off x="4601183" y="1449421"/>
            <a:ext cx="1634247" cy="15564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03327594"/>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0C79-7D48-48C4-925C-CAA9228F2C0C}"/>
              </a:ext>
            </a:extLst>
          </p:cNvPr>
          <p:cNvSpPr>
            <a:spLocks noGrp="1"/>
          </p:cNvSpPr>
          <p:nvPr>
            <p:ph type="title"/>
          </p:nvPr>
        </p:nvSpPr>
        <p:spPr>
          <a:xfrm>
            <a:off x="1130338" y="745958"/>
            <a:ext cx="9920101" cy="1616515"/>
          </a:xfrm>
        </p:spPr>
        <p:txBody>
          <a:bodyPr/>
          <a:lstStyle/>
          <a:p>
            <a:r>
              <a:rPr lang="nb-NO"/>
              <a:t>Hvordan definerer vi avlastningsbehovet?</a:t>
            </a:r>
          </a:p>
        </p:txBody>
      </p:sp>
      <p:sp>
        <p:nvSpPr>
          <p:cNvPr id="3" name="Footer Placeholder 2">
            <a:extLst>
              <a:ext uri="{FF2B5EF4-FFF2-40B4-BE49-F238E27FC236}">
                <a16:creationId xmlns:a16="http://schemas.microsoft.com/office/drawing/2014/main" id="{61A902AE-E814-FBBF-5B7A-E788D3DAC7FD}"/>
              </a:ext>
            </a:extLst>
          </p:cNvPr>
          <p:cNvSpPr>
            <a:spLocks noGrp="1"/>
          </p:cNvSpPr>
          <p:nvPr>
            <p:ph type="ftr" sz="quarter" idx="11"/>
          </p:nvPr>
        </p:nvSpPr>
        <p:spPr/>
        <p:txBody>
          <a:bodyPr/>
          <a:lstStyle/>
          <a:p>
            <a:r>
              <a:rPr lang="nb-NO"/>
              <a:t>Oslofjordmodellen</a:t>
            </a:r>
          </a:p>
        </p:txBody>
      </p:sp>
      <p:graphicFrame>
        <p:nvGraphicFramePr>
          <p:cNvPr id="5" name="Table 4">
            <a:extLst>
              <a:ext uri="{FF2B5EF4-FFF2-40B4-BE49-F238E27FC236}">
                <a16:creationId xmlns:a16="http://schemas.microsoft.com/office/drawing/2014/main" id="{533AD242-48BC-8F33-BBAF-7983EE45BB68}"/>
              </a:ext>
            </a:extLst>
          </p:cNvPr>
          <p:cNvGraphicFramePr>
            <a:graphicFrameLocks noGrp="1"/>
          </p:cNvGraphicFramePr>
          <p:nvPr>
            <p:extLst>
              <p:ext uri="{D42A27DB-BD31-4B8C-83A1-F6EECF244321}">
                <p14:modId xmlns:p14="http://schemas.microsoft.com/office/powerpoint/2010/main" val="2985630398"/>
              </p:ext>
            </p:extLst>
          </p:nvPr>
        </p:nvGraphicFramePr>
        <p:xfrm>
          <a:off x="4756827" y="1488332"/>
          <a:ext cx="7009949" cy="4168001"/>
        </p:xfrm>
        <a:graphic>
          <a:graphicData uri="http://schemas.openxmlformats.org/drawingml/2006/table">
            <a:tbl>
              <a:tblPr firstRow="1" firstCol="1" bandRow="1">
                <a:tableStyleId>{5D78BCEE-8045-49FB-9F6A-1AE51C4C7ADB}</a:tableStyleId>
              </a:tblPr>
              <a:tblGrid>
                <a:gridCol w="550638">
                  <a:extLst>
                    <a:ext uri="{9D8B030D-6E8A-4147-A177-3AD203B41FA5}">
                      <a16:colId xmlns:a16="http://schemas.microsoft.com/office/drawing/2014/main" val="2109917555"/>
                    </a:ext>
                  </a:extLst>
                </a:gridCol>
                <a:gridCol w="2862694">
                  <a:extLst>
                    <a:ext uri="{9D8B030D-6E8A-4147-A177-3AD203B41FA5}">
                      <a16:colId xmlns:a16="http://schemas.microsoft.com/office/drawing/2014/main" val="1019718297"/>
                    </a:ext>
                  </a:extLst>
                </a:gridCol>
                <a:gridCol w="2513205">
                  <a:extLst>
                    <a:ext uri="{9D8B030D-6E8A-4147-A177-3AD203B41FA5}">
                      <a16:colId xmlns:a16="http://schemas.microsoft.com/office/drawing/2014/main" val="3694454616"/>
                    </a:ext>
                  </a:extLst>
                </a:gridCol>
                <a:gridCol w="1083412">
                  <a:extLst>
                    <a:ext uri="{9D8B030D-6E8A-4147-A177-3AD203B41FA5}">
                      <a16:colId xmlns:a16="http://schemas.microsoft.com/office/drawing/2014/main" val="1438538726"/>
                    </a:ext>
                  </a:extLst>
                </a:gridCol>
              </a:tblGrid>
              <a:tr h="720781">
                <a:tc>
                  <a:txBody>
                    <a:bodyPr/>
                    <a:lstStyle/>
                    <a:p>
                      <a:pPr algn="ctr">
                        <a:lnSpc>
                          <a:spcPct val="107000"/>
                        </a:lnSpc>
                        <a:spcAft>
                          <a:spcPts val="1200"/>
                        </a:spcAft>
                      </a:pPr>
                      <a:r>
                        <a:rPr lang="nb-NO" sz="1200" kern="100">
                          <a:effectLst/>
                        </a:rPr>
                        <a:t>Nr.</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Parameter</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Type</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Klassegrense etablert</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extLst>
                  <a:ext uri="{0D108BD9-81ED-4DB2-BD59-A6C34878D82A}">
                    <a16:rowId xmlns:a16="http://schemas.microsoft.com/office/drawing/2014/main" val="216705676"/>
                  </a:ext>
                </a:extLst>
              </a:tr>
              <a:tr h="344722">
                <a:tc>
                  <a:txBody>
                    <a:bodyPr/>
                    <a:lstStyle/>
                    <a:p>
                      <a:pPr algn="ctr">
                        <a:lnSpc>
                          <a:spcPct val="107000"/>
                        </a:lnSpc>
                        <a:spcAft>
                          <a:spcPts val="1200"/>
                        </a:spcAft>
                      </a:pPr>
                      <a:r>
                        <a:rPr lang="nb-NO" sz="1200" kern="100">
                          <a:effectLst/>
                        </a:rPr>
                        <a:t>1</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Siktdyp</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Primærparameter i overflatelaget</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ctr">
                        <a:lnSpc>
                          <a:spcPct val="107000"/>
                        </a:lnSpc>
                        <a:spcAft>
                          <a:spcPts val="1200"/>
                        </a:spcAft>
                      </a:pPr>
                      <a:r>
                        <a:rPr lang="nb-NO" sz="1200" kern="100">
                          <a:effectLst/>
                        </a:rPr>
                        <a:t>Ja</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extLst>
                  <a:ext uri="{0D108BD9-81ED-4DB2-BD59-A6C34878D82A}">
                    <a16:rowId xmlns:a16="http://schemas.microsoft.com/office/drawing/2014/main" val="2054961721"/>
                  </a:ext>
                </a:extLst>
              </a:tr>
              <a:tr h="344722">
                <a:tc>
                  <a:txBody>
                    <a:bodyPr/>
                    <a:lstStyle/>
                    <a:p>
                      <a:pPr algn="ctr">
                        <a:lnSpc>
                          <a:spcPct val="107000"/>
                        </a:lnSpc>
                        <a:spcAft>
                          <a:spcPts val="1200"/>
                        </a:spcAft>
                      </a:pPr>
                      <a:r>
                        <a:rPr lang="nb-NO" sz="1200" kern="100">
                          <a:effectLst/>
                        </a:rPr>
                        <a:t>2</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Planteplankton (</a:t>
                      </a:r>
                      <a:r>
                        <a:rPr lang="nb-NO" sz="1200" kern="100" err="1">
                          <a:effectLst/>
                        </a:rPr>
                        <a:t>Klf</a:t>
                      </a:r>
                      <a:r>
                        <a:rPr lang="nb-NO" sz="1200" kern="100">
                          <a:effectLst/>
                        </a:rPr>
                        <a:t>-a)</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Primærparameter i overflatelaget</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ctr">
                        <a:lnSpc>
                          <a:spcPct val="107000"/>
                        </a:lnSpc>
                        <a:spcAft>
                          <a:spcPts val="1200"/>
                        </a:spcAft>
                      </a:pPr>
                      <a:r>
                        <a:rPr lang="nb-NO" sz="1200" kern="100">
                          <a:effectLst/>
                        </a:rPr>
                        <a:t>Ja</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extLst>
                  <a:ext uri="{0D108BD9-81ED-4DB2-BD59-A6C34878D82A}">
                    <a16:rowId xmlns:a16="http://schemas.microsoft.com/office/drawing/2014/main" val="305651196"/>
                  </a:ext>
                </a:extLst>
              </a:tr>
              <a:tr h="344722">
                <a:tc>
                  <a:txBody>
                    <a:bodyPr/>
                    <a:lstStyle/>
                    <a:p>
                      <a:pPr algn="ctr">
                        <a:lnSpc>
                          <a:spcPct val="107000"/>
                        </a:lnSpc>
                        <a:spcAft>
                          <a:spcPts val="1200"/>
                        </a:spcAft>
                      </a:pPr>
                      <a:r>
                        <a:rPr lang="nb-NO" sz="1200" kern="100">
                          <a:effectLst/>
                        </a:rPr>
                        <a:t>3</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Nitrogen (TN, NO</a:t>
                      </a:r>
                      <a:r>
                        <a:rPr lang="nb-NO" sz="1200" kern="100" baseline="-25000">
                          <a:effectLst/>
                        </a:rPr>
                        <a:t>x</a:t>
                      </a:r>
                      <a:r>
                        <a:rPr lang="nb-NO" sz="1200" kern="100">
                          <a:effectLst/>
                        </a:rPr>
                        <a:t>, NH</a:t>
                      </a:r>
                      <a:r>
                        <a:rPr lang="nb-NO" sz="1200" kern="100" baseline="-25000">
                          <a:effectLst/>
                        </a:rPr>
                        <a:t>4</a:t>
                      </a:r>
                      <a:r>
                        <a:rPr lang="nb-NO" sz="1200" kern="100">
                          <a:effectLst/>
                        </a:rPr>
                        <a:t>)</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Primærparameter i overflatelaget</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ctr">
                        <a:lnSpc>
                          <a:spcPct val="107000"/>
                        </a:lnSpc>
                        <a:spcAft>
                          <a:spcPts val="1200"/>
                        </a:spcAft>
                      </a:pPr>
                      <a:r>
                        <a:rPr lang="nb-NO" sz="1200" kern="100">
                          <a:effectLst/>
                        </a:rPr>
                        <a:t>Ja</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extLst>
                  <a:ext uri="{0D108BD9-81ED-4DB2-BD59-A6C34878D82A}">
                    <a16:rowId xmlns:a16="http://schemas.microsoft.com/office/drawing/2014/main" val="2845587858"/>
                  </a:ext>
                </a:extLst>
              </a:tr>
              <a:tr h="344722">
                <a:tc>
                  <a:txBody>
                    <a:bodyPr/>
                    <a:lstStyle/>
                    <a:p>
                      <a:pPr algn="ctr">
                        <a:lnSpc>
                          <a:spcPct val="107000"/>
                        </a:lnSpc>
                        <a:spcAft>
                          <a:spcPts val="1200"/>
                        </a:spcAft>
                      </a:pPr>
                      <a:r>
                        <a:rPr lang="nb-NO" sz="1200" kern="100">
                          <a:effectLst/>
                        </a:rPr>
                        <a:t>4</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Fosfor (TP, PO</a:t>
                      </a:r>
                      <a:r>
                        <a:rPr lang="nb-NO" sz="1200" kern="100" baseline="-25000">
                          <a:effectLst/>
                        </a:rPr>
                        <a:t>4</a:t>
                      </a:r>
                      <a:r>
                        <a:rPr lang="nb-NO" sz="1200" kern="100">
                          <a:effectLst/>
                        </a:rPr>
                        <a:t>)</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Primærparameter i overflatelaget</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ctr">
                        <a:lnSpc>
                          <a:spcPct val="107000"/>
                        </a:lnSpc>
                        <a:spcAft>
                          <a:spcPts val="1200"/>
                        </a:spcAft>
                      </a:pPr>
                      <a:r>
                        <a:rPr lang="nb-NO" sz="1200" kern="100">
                          <a:effectLst/>
                        </a:rPr>
                        <a:t>Ja</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extLst>
                  <a:ext uri="{0D108BD9-81ED-4DB2-BD59-A6C34878D82A}">
                    <a16:rowId xmlns:a16="http://schemas.microsoft.com/office/drawing/2014/main" val="4215228883"/>
                  </a:ext>
                </a:extLst>
              </a:tr>
              <a:tr h="344722">
                <a:tc>
                  <a:txBody>
                    <a:bodyPr/>
                    <a:lstStyle/>
                    <a:p>
                      <a:pPr algn="ctr">
                        <a:lnSpc>
                          <a:spcPct val="107000"/>
                        </a:lnSpc>
                        <a:spcAft>
                          <a:spcPts val="1200"/>
                        </a:spcAft>
                      </a:pPr>
                      <a:r>
                        <a:rPr lang="nb-NO" sz="1200" kern="100">
                          <a:effectLst/>
                        </a:rPr>
                        <a:t>5</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Partikulært organisk karbon (POC)</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Primærparameter i overflatelaget</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ctr">
                        <a:lnSpc>
                          <a:spcPct val="107000"/>
                        </a:lnSpc>
                        <a:spcAft>
                          <a:spcPts val="1200"/>
                        </a:spcAft>
                      </a:pPr>
                      <a:r>
                        <a:rPr lang="nb-NO" sz="1200" kern="100">
                          <a:effectLst/>
                        </a:rPr>
                        <a:t>Nei</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extLst>
                  <a:ext uri="{0D108BD9-81ED-4DB2-BD59-A6C34878D82A}">
                    <a16:rowId xmlns:a16="http://schemas.microsoft.com/office/drawing/2014/main" val="1911366633"/>
                  </a:ext>
                </a:extLst>
              </a:tr>
              <a:tr h="344722">
                <a:tc>
                  <a:txBody>
                    <a:bodyPr/>
                    <a:lstStyle/>
                    <a:p>
                      <a:pPr algn="ctr">
                        <a:lnSpc>
                          <a:spcPct val="107000"/>
                        </a:lnSpc>
                        <a:spcAft>
                          <a:spcPts val="1200"/>
                        </a:spcAft>
                      </a:pPr>
                      <a:r>
                        <a:rPr lang="nb-NO" sz="1200" kern="100">
                          <a:effectLst/>
                        </a:rPr>
                        <a:t>6</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Oksygen i bunnvannet</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Primærparameter knyttet til bunn</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ctr">
                        <a:lnSpc>
                          <a:spcPct val="107000"/>
                        </a:lnSpc>
                        <a:spcAft>
                          <a:spcPts val="1200"/>
                        </a:spcAft>
                      </a:pPr>
                      <a:r>
                        <a:rPr lang="nb-NO" sz="1200" kern="100">
                          <a:effectLst/>
                        </a:rPr>
                        <a:t>Ja</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extLst>
                  <a:ext uri="{0D108BD9-81ED-4DB2-BD59-A6C34878D82A}">
                    <a16:rowId xmlns:a16="http://schemas.microsoft.com/office/drawing/2014/main" val="38656477"/>
                  </a:ext>
                </a:extLst>
              </a:tr>
              <a:tr h="344722">
                <a:tc>
                  <a:txBody>
                    <a:bodyPr/>
                    <a:lstStyle/>
                    <a:p>
                      <a:pPr algn="ctr">
                        <a:lnSpc>
                          <a:spcPct val="107000"/>
                        </a:lnSpc>
                        <a:spcAft>
                          <a:spcPts val="1200"/>
                        </a:spcAft>
                      </a:pPr>
                      <a:r>
                        <a:rPr lang="nb-NO" sz="1200" kern="100">
                          <a:effectLst/>
                        </a:rPr>
                        <a:t>7</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Tot. organisk karbon (TOC) i sediment</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Primærparameter knyttet til bunn</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ctr">
                        <a:lnSpc>
                          <a:spcPct val="107000"/>
                        </a:lnSpc>
                        <a:spcAft>
                          <a:spcPts val="1200"/>
                        </a:spcAft>
                      </a:pPr>
                      <a:r>
                        <a:rPr lang="nb-NO" sz="1200" kern="100">
                          <a:effectLst/>
                        </a:rPr>
                        <a:t>Ja</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extLst>
                  <a:ext uri="{0D108BD9-81ED-4DB2-BD59-A6C34878D82A}">
                    <a16:rowId xmlns:a16="http://schemas.microsoft.com/office/drawing/2014/main" val="283823088"/>
                  </a:ext>
                </a:extLst>
              </a:tr>
              <a:tr h="344722">
                <a:tc>
                  <a:txBody>
                    <a:bodyPr/>
                    <a:lstStyle/>
                    <a:p>
                      <a:pPr algn="ctr">
                        <a:lnSpc>
                          <a:spcPct val="107000"/>
                        </a:lnSpc>
                        <a:spcAft>
                          <a:spcPts val="1200"/>
                        </a:spcAft>
                      </a:pPr>
                      <a:r>
                        <a:rPr lang="nb-NO" sz="1200" kern="100">
                          <a:effectLst/>
                        </a:rPr>
                        <a:t>8</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Forekomst av </a:t>
                      </a:r>
                      <a:r>
                        <a:rPr lang="nb-NO" sz="1200" kern="100" err="1">
                          <a:effectLst/>
                        </a:rPr>
                        <a:t>lurv</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Sekundærparameter</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ctr">
                        <a:lnSpc>
                          <a:spcPct val="107000"/>
                        </a:lnSpc>
                        <a:spcAft>
                          <a:spcPts val="1200"/>
                        </a:spcAft>
                      </a:pPr>
                      <a:r>
                        <a:rPr lang="nb-NO" sz="1200" kern="100">
                          <a:effectLst/>
                        </a:rPr>
                        <a:t>Nei</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extLst>
                  <a:ext uri="{0D108BD9-81ED-4DB2-BD59-A6C34878D82A}">
                    <a16:rowId xmlns:a16="http://schemas.microsoft.com/office/drawing/2014/main" val="3604102093"/>
                  </a:ext>
                </a:extLst>
              </a:tr>
              <a:tr h="344722">
                <a:tc>
                  <a:txBody>
                    <a:bodyPr/>
                    <a:lstStyle/>
                    <a:p>
                      <a:pPr algn="ctr">
                        <a:lnSpc>
                          <a:spcPct val="107000"/>
                        </a:lnSpc>
                        <a:spcAft>
                          <a:spcPts val="1200"/>
                        </a:spcAft>
                      </a:pPr>
                      <a:r>
                        <a:rPr lang="nb-NO" sz="1200" kern="100">
                          <a:effectLst/>
                        </a:rPr>
                        <a:t>9</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Nedre voksegrense for makroalger</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Sekundærparameter</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ctr">
                        <a:lnSpc>
                          <a:spcPct val="107000"/>
                        </a:lnSpc>
                        <a:spcAft>
                          <a:spcPts val="1200"/>
                        </a:spcAft>
                      </a:pPr>
                      <a:r>
                        <a:rPr lang="nb-NO" sz="1200" kern="100">
                          <a:effectLst/>
                        </a:rPr>
                        <a:t>Ja</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extLst>
                  <a:ext uri="{0D108BD9-81ED-4DB2-BD59-A6C34878D82A}">
                    <a16:rowId xmlns:a16="http://schemas.microsoft.com/office/drawing/2014/main" val="611346427"/>
                  </a:ext>
                </a:extLst>
              </a:tr>
              <a:tr h="344722">
                <a:tc>
                  <a:txBody>
                    <a:bodyPr/>
                    <a:lstStyle/>
                    <a:p>
                      <a:pPr algn="ctr">
                        <a:lnSpc>
                          <a:spcPct val="107000"/>
                        </a:lnSpc>
                        <a:spcAft>
                          <a:spcPts val="1200"/>
                        </a:spcAft>
                      </a:pPr>
                      <a:r>
                        <a:rPr lang="nb-NO" sz="1200" kern="100">
                          <a:effectLst/>
                        </a:rPr>
                        <a:t>10</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Utbredelse av stortare</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just">
                        <a:lnSpc>
                          <a:spcPct val="107000"/>
                        </a:lnSpc>
                        <a:spcAft>
                          <a:spcPts val="1200"/>
                        </a:spcAft>
                      </a:pPr>
                      <a:r>
                        <a:rPr lang="nb-NO" sz="1200" kern="100">
                          <a:effectLst/>
                        </a:rPr>
                        <a:t>Sekundærparameter</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tc>
                  <a:txBody>
                    <a:bodyPr/>
                    <a:lstStyle/>
                    <a:p>
                      <a:pPr algn="ctr">
                        <a:lnSpc>
                          <a:spcPct val="107000"/>
                        </a:lnSpc>
                        <a:spcAft>
                          <a:spcPts val="1200"/>
                        </a:spcAft>
                      </a:pPr>
                      <a:r>
                        <a:rPr lang="nb-NO" sz="1200" kern="100">
                          <a:effectLst/>
                        </a:rPr>
                        <a:t>Nei</a:t>
                      </a:r>
                      <a:endParaRPr lang="nb-NO" sz="1200" kern="100">
                        <a:effectLst/>
                        <a:latin typeface="Sarabun" panose="00000500000000000000" pitchFamily="2" charset="-34"/>
                        <a:ea typeface="Sarabun" panose="00000500000000000000" pitchFamily="2" charset="-34"/>
                        <a:cs typeface="Sarabun" panose="00000500000000000000" pitchFamily="2" charset="-34"/>
                      </a:endParaRPr>
                    </a:p>
                  </a:txBody>
                  <a:tcPr marL="68580" marR="68580" marT="0" marB="0" anchor="ctr"/>
                </a:tc>
                <a:extLst>
                  <a:ext uri="{0D108BD9-81ED-4DB2-BD59-A6C34878D82A}">
                    <a16:rowId xmlns:a16="http://schemas.microsoft.com/office/drawing/2014/main" val="1113875424"/>
                  </a:ext>
                </a:extLst>
              </a:tr>
            </a:tbl>
          </a:graphicData>
        </a:graphic>
      </p:graphicFrame>
      <p:sp>
        <p:nvSpPr>
          <p:cNvPr id="6" name="TextBox 5">
            <a:extLst>
              <a:ext uri="{FF2B5EF4-FFF2-40B4-BE49-F238E27FC236}">
                <a16:creationId xmlns:a16="http://schemas.microsoft.com/office/drawing/2014/main" id="{D54A5501-D618-2E3A-E34F-1B2B3FB78E25}"/>
              </a:ext>
            </a:extLst>
          </p:cNvPr>
          <p:cNvSpPr txBox="1"/>
          <p:nvPr/>
        </p:nvSpPr>
        <p:spPr>
          <a:xfrm>
            <a:off x="340468" y="1536970"/>
            <a:ext cx="4134255" cy="3231654"/>
          </a:xfrm>
          <a:prstGeom prst="rect">
            <a:avLst/>
          </a:prstGeom>
          <a:noFill/>
        </p:spPr>
        <p:txBody>
          <a:bodyPr wrap="square" rtlCol="0">
            <a:spAutoFit/>
          </a:bodyPr>
          <a:lstStyle/>
          <a:p>
            <a:r>
              <a:rPr lang="nb-NO" sz="1200"/>
              <a:t>Vi har valgt ut ti parametere som vi har gruppert i primærparametere i overflatelaget, primærparametere knyttet til bunn og sekundære parametere. </a:t>
            </a:r>
          </a:p>
          <a:p>
            <a:endParaRPr lang="nb-NO" sz="1200"/>
          </a:p>
          <a:p>
            <a:r>
              <a:rPr lang="nb-NO" sz="1200"/>
              <a:t>Dette er et pragmatisk utvalg som er gjort basert på at det skal være praktisk mulig å estimere disse parameterne med de verktøyene vi utvikler i dette prosjektet og basert på eksisterende data, og innenfor tidsrammen til prosjektet. Vi nedvurderer ikke viktigheten av noen av parameterne nevnt ovenfor. </a:t>
            </a:r>
          </a:p>
          <a:p>
            <a:endParaRPr lang="nb-NO" sz="1200"/>
          </a:p>
          <a:p>
            <a:r>
              <a:rPr lang="nb-NO" sz="1200"/>
              <a:t>For syv av disse ti parameterne finnes det allerede definerte klassegrenser i Veileder 02:2018. Disse grenseverdiene vil benyttes, men vil i enkelte tilfeller diskuteres og modifiseres. </a:t>
            </a:r>
          </a:p>
          <a:p>
            <a:r>
              <a:rPr lang="nb-NO" sz="1200"/>
              <a:t>For parameter nummer 5 (POC), 8 (</a:t>
            </a:r>
            <a:r>
              <a:rPr lang="nb-NO" sz="1200" err="1"/>
              <a:t>lurv</a:t>
            </a:r>
            <a:r>
              <a:rPr lang="nb-NO" sz="1200"/>
              <a:t>) og 10 (stortare) definere grenseverdier i denne rapporten. </a:t>
            </a:r>
          </a:p>
        </p:txBody>
      </p:sp>
    </p:spTree>
    <p:extLst>
      <p:ext uri="{BB962C8B-B14F-4D97-AF65-F5344CB8AC3E}">
        <p14:creationId xmlns:p14="http://schemas.microsoft.com/office/powerpoint/2010/main" val="2976365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0C79-7D48-48C4-925C-CAA9228F2C0C}"/>
              </a:ext>
            </a:extLst>
          </p:cNvPr>
          <p:cNvSpPr>
            <a:spLocks noGrp="1"/>
          </p:cNvSpPr>
          <p:nvPr>
            <p:ph type="title"/>
          </p:nvPr>
        </p:nvSpPr>
        <p:spPr>
          <a:xfrm>
            <a:off x="1130338" y="745958"/>
            <a:ext cx="9920101" cy="1616515"/>
          </a:xfrm>
        </p:spPr>
        <p:txBody>
          <a:bodyPr/>
          <a:lstStyle/>
          <a:p>
            <a:r>
              <a:rPr lang="nb-NO"/>
              <a:t>POC</a:t>
            </a:r>
          </a:p>
        </p:txBody>
      </p:sp>
      <p:sp>
        <p:nvSpPr>
          <p:cNvPr id="3" name="Footer Placeholder 2">
            <a:extLst>
              <a:ext uri="{FF2B5EF4-FFF2-40B4-BE49-F238E27FC236}">
                <a16:creationId xmlns:a16="http://schemas.microsoft.com/office/drawing/2014/main" id="{61A902AE-E814-FBBF-5B7A-E788D3DAC7FD}"/>
              </a:ext>
            </a:extLst>
          </p:cNvPr>
          <p:cNvSpPr>
            <a:spLocks noGrp="1"/>
          </p:cNvSpPr>
          <p:nvPr>
            <p:ph type="ftr" sz="quarter" idx="11"/>
          </p:nvPr>
        </p:nvSpPr>
        <p:spPr/>
        <p:txBody>
          <a:bodyPr/>
          <a:lstStyle/>
          <a:p>
            <a:r>
              <a:rPr lang="nb-NO"/>
              <a:t>Oslofjordmodellen</a:t>
            </a:r>
          </a:p>
        </p:txBody>
      </p:sp>
      <p:sp>
        <p:nvSpPr>
          <p:cNvPr id="4" name="TextBox 3">
            <a:extLst>
              <a:ext uri="{FF2B5EF4-FFF2-40B4-BE49-F238E27FC236}">
                <a16:creationId xmlns:a16="http://schemas.microsoft.com/office/drawing/2014/main" id="{CB820B09-1E17-444A-E455-7467778A438E}"/>
              </a:ext>
            </a:extLst>
          </p:cNvPr>
          <p:cNvSpPr txBox="1"/>
          <p:nvPr/>
        </p:nvSpPr>
        <p:spPr>
          <a:xfrm>
            <a:off x="294958" y="1417320"/>
            <a:ext cx="5801042" cy="4616648"/>
          </a:xfrm>
          <a:prstGeom prst="rect">
            <a:avLst/>
          </a:prstGeom>
          <a:noFill/>
        </p:spPr>
        <p:txBody>
          <a:bodyPr wrap="square" rtlCol="0">
            <a:spAutoFit/>
          </a:bodyPr>
          <a:lstStyle/>
          <a:p>
            <a:r>
              <a:rPr lang="nb-NO" sz="1600"/>
              <a:t>Over flere år har det blitt mer og mer tydelig at nedslamming av strandsonen med organiske partikler er et stort problem. </a:t>
            </a:r>
          </a:p>
          <a:p>
            <a:endParaRPr lang="nb-NO" sz="1600"/>
          </a:p>
          <a:p>
            <a:r>
              <a:rPr lang="nb-NO" sz="1600"/>
              <a:t>På bildene ser vi sjøpung fra Indre Oslofjord som kan vokse 5 cm i løpet av vekstsesongen. </a:t>
            </a:r>
          </a:p>
          <a:p>
            <a:endParaRPr lang="nb-NO" sz="1600"/>
          </a:p>
          <a:p>
            <a:r>
              <a:rPr lang="nb-NO" sz="1600"/>
              <a:t>Det øverste bildet er fra Drøbaksjeteen hvor det er lite nedslamming pga. høy strømhastighet. </a:t>
            </a:r>
          </a:p>
          <a:p>
            <a:endParaRPr lang="nb-NO" sz="1600"/>
          </a:p>
          <a:p>
            <a:r>
              <a:rPr lang="nb-NO" sz="1600"/>
              <a:t>Det andre bildet er fra Steilene og viser sjøpung som er nedgravd i marin snø.</a:t>
            </a:r>
          </a:p>
          <a:p>
            <a:endParaRPr lang="nb-NO" sz="1600"/>
          </a:p>
          <a:p>
            <a:endParaRPr lang="nb-NO" sz="1600"/>
          </a:p>
          <a:p>
            <a:endParaRPr lang="nb-NO" sz="1600"/>
          </a:p>
          <a:p>
            <a:endParaRPr lang="nb-NO" sz="1600"/>
          </a:p>
          <a:p>
            <a:endParaRPr lang="nb-NO"/>
          </a:p>
          <a:p>
            <a:endParaRPr lang="nb-NO"/>
          </a:p>
          <a:p>
            <a:endParaRPr lang="nb-NO"/>
          </a:p>
          <a:p>
            <a:endParaRPr lang="nb-NO"/>
          </a:p>
          <a:p>
            <a:endParaRPr lang="nb-NO"/>
          </a:p>
          <a:p>
            <a:endParaRPr lang="nb-NO"/>
          </a:p>
        </p:txBody>
      </p:sp>
      <p:pic>
        <p:nvPicPr>
          <p:cNvPr id="6" name="Picture 5" descr="A blue and purple water flow&#10;&#10;Description automatically generated with medium confidence">
            <a:extLst>
              <a:ext uri="{FF2B5EF4-FFF2-40B4-BE49-F238E27FC236}">
                <a16:creationId xmlns:a16="http://schemas.microsoft.com/office/drawing/2014/main" id="{E8262C0A-702E-E8F2-25F7-24547665A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0119" y="120560"/>
            <a:ext cx="2141124" cy="4266088"/>
          </a:xfrm>
          <a:prstGeom prst="rect">
            <a:avLst/>
          </a:prstGeom>
        </p:spPr>
      </p:pic>
      <p:pic>
        <p:nvPicPr>
          <p:cNvPr id="8" name="Picture 7" descr="Close-up of a sea anemone&#10;&#10;Description automatically generated">
            <a:extLst>
              <a:ext uri="{FF2B5EF4-FFF2-40B4-BE49-F238E27FC236}">
                <a16:creationId xmlns:a16="http://schemas.microsoft.com/office/drawing/2014/main" id="{4A9D9EFD-0365-D04F-557E-9DABDFEFD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164" y="67731"/>
            <a:ext cx="4604951" cy="2309739"/>
          </a:xfrm>
          <a:prstGeom prst="rect">
            <a:avLst/>
          </a:prstGeom>
        </p:spPr>
      </p:pic>
      <p:pic>
        <p:nvPicPr>
          <p:cNvPr id="10" name="Picture 9" descr="A close-up of a seabed&#10;&#10;Description automatically generated">
            <a:extLst>
              <a:ext uri="{FF2B5EF4-FFF2-40B4-BE49-F238E27FC236}">
                <a16:creationId xmlns:a16="http://schemas.microsoft.com/office/drawing/2014/main" id="{440B3F81-B068-7B3A-C660-AE3645F771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447" y="2488185"/>
            <a:ext cx="5568778" cy="4176584"/>
          </a:xfrm>
          <a:prstGeom prst="rect">
            <a:avLst/>
          </a:prstGeom>
        </p:spPr>
      </p:pic>
      <p:cxnSp>
        <p:nvCxnSpPr>
          <p:cNvPr id="12" name="Straight Arrow Connector 11">
            <a:extLst>
              <a:ext uri="{FF2B5EF4-FFF2-40B4-BE49-F238E27FC236}">
                <a16:creationId xmlns:a16="http://schemas.microsoft.com/office/drawing/2014/main" id="{A08719C5-E9A5-BE75-16F1-FE377C0619C7}"/>
              </a:ext>
            </a:extLst>
          </p:cNvPr>
          <p:cNvCxnSpPr>
            <a:cxnSpLocks/>
          </p:cNvCxnSpPr>
          <p:nvPr/>
        </p:nvCxnSpPr>
        <p:spPr>
          <a:xfrm>
            <a:off x="10475230" y="1222600"/>
            <a:ext cx="711754" cy="52829"/>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267E936-E682-B2E9-F96A-44E013BF9B07}"/>
              </a:ext>
            </a:extLst>
          </p:cNvPr>
          <p:cNvCxnSpPr>
            <a:cxnSpLocks/>
          </p:cNvCxnSpPr>
          <p:nvPr/>
        </p:nvCxnSpPr>
        <p:spPr>
          <a:xfrm flipH="1" flipV="1">
            <a:off x="11186984" y="745958"/>
            <a:ext cx="515390" cy="2107209"/>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570648"/>
      </p:ext>
    </p:extLst>
  </p:cSld>
  <p:clrMapOvr>
    <a:masterClrMapping/>
  </p:clrMapOvr>
</p:sld>
</file>

<file path=ppt/theme/theme1.xml><?xml version="1.0" encoding="utf-8"?>
<a:theme xmlns:a="http://schemas.openxmlformats.org/drawingml/2006/main" name="Office Theme">
  <a:themeElements>
    <a:clrScheme name="Niva">
      <a:dk1>
        <a:sysClr val="windowText" lastClr="000000"/>
      </a:dk1>
      <a:lt1>
        <a:sysClr val="window" lastClr="FFFFFF"/>
      </a:lt1>
      <a:dk2>
        <a:srgbClr val="030887"/>
      </a:dk2>
      <a:lt2>
        <a:srgbClr val="F0EDD4"/>
      </a:lt2>
      <a:accent1>
        <a:srgbClr val="030887"/>
      </a:accent1>
      <a:accent2>
        <a:srgbClr val="0069FF"/>
      </a:accent2>
      <a:accent3>
        <a:srgbClr val="F0EDD4"/>
      </a:accent3>
      <a:accent4>
        <a:srgbClr val="A3EDCC"/>
      </a:accent4>
      <a:accent5>
        <a:srgbClr val="004F59"/>
      </a:accent5>
      <a:accent6>
        <a:srgbClr val="DE8F14"/>
      </a:accent6>
      <a:hlink>
        <a:srgbClr val="0563C1"/>
      </a:hlink>
      <a:folHlink>
        <a:srgbClr val="954F72"/>
      </a:folHlink>
    </a:clrScheme>
    <a:fontScheme name="Niva">
      <a:majorFont>
        <a:latin typeface="Sarabun SemiBold"/>
        <a:ea typeface=""/>
        <a:cs typeface=""/>
      </a:majorFont>
      <a:minorFont>
        <a:latin typeface="Sarabu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va_PPT.potx" id="{DC18D27E-D74E-4638-A25B-8AFF38670670}" vid="{4B3B7897-BC00-4621-8298-C2874FA2FB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A21AA96903DD4087936FB6FE421D46" ma:contentTypeVersion="28" ma:contentTypeDescription="Create a new document." ma:contentTypeScope="" ma:versionID="0d168d34678adb78a783794187666c64">
  <xsd:schema xmlns:xsd="http://www.w3.org/2001/XMLSchema" xmlns:xs="http://www.w3.org/2001/XMLSchema" xmlns:p="http://schemas.microsoft.com/office/2006/metadata/properties" xmlns:ns2="3f542a10-ee9b-4cdf-b706-f9ad573c0697" xmlns:ns3="da5804de-6a6d-48b8-a2a5-e42ea2006dd2" targetNamespace="http://schemas.microsoft.com/office/2006/metadata/properties" ma:root="true" ma:fieldsID="e72a08cd40267c74e4b83e26a5845972" ns2:_="" ns3:_="">
    <xsd:import namespace="3f542a10-ee9b-4cdf-b706-f9ad573c0697"/>
    <xsd:import namespace="da5804de-6a6d-48b8-a2a5-e42ea2006dd2"/>
    <xsd:element name="properties">
      <xsd:complexType>
        <xsd:sequence>
          <xsd:element name="documentManagement">
            <xsd:complexType>
              <xsd:all>
                <xsd:element ref="ns2:TemplateType" minOccurs="0"/>
                <xsd:element ref="ns2:TemplateTab" minOccurs="0"/>
                <xsd:element ref="ns2:MediaServiceMetadata" minOccurs="0"/>
                <xsd:element ref="ns2:MediaServiceFastMetadata" minOccurs="0"/>
                <xsd:element ref="ns2:QaParentElement" minOccurs="0"/>
                <xsd:element ref="ns2:QaListView" minOccurs="0"/>
                <xsd:element ref="ns2:Comment_x0020_from_x0020_Responsible" minOccurs="0"/>
                <xsd:element ref="ns3:ApprovalDate" minOccurs="0"/>
                <xsd:element ref="ns3:Approver" minOccurs="0"/>
                <xsd:element ref="ns3:DocumentResponsible" minOccurs="0"/>
                <xsd:element ref="ns3:DocumentNumber" minOccurs="0"/>
                <xsd:element ref="ns2:MediaServiceAutoKeyPoints" minOccurs="0"/>
                <xsd:element ref="ns2:MediaServiceKeyPoints" minOccurs="0"/>
                <xsd:element ref="ns2:_Flow_SignoffStatus" minOccurs="0"/>
                <xsd:element ref="ns2:Revision" minOccurs="0"/>
                <xsd:element ref="ns2:WorkComment" minOccurs="0"/>
                <xsd:element ref="ns3:SharedWithUsers" minOccurs="0"/>
                <xsd:element ref="ns3:SharedWithDetails" minOccurs="0"/>
                <xsd:element ref="ns2:CheckInComment" minOccurs="0"/>
                <xsd:element ref="ns2:CommentToApprover" minOccurs="0"/>
                <xsd:element ref="ns2:CommentToRequestor" minOccurs="0"/>
                <xsd:element ref="ns2:Description_x002f_Ingress" minOccurs="0"/>
                <xsd:element ref="ns2:ApprovalStatus" minOccurs="0"/>
                <xsd:element ref="ns2:BraidedDocumentPath" minOccurs="0"/>
                <xsd:element ref="ns2:Endringe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542a10-ee9b-4cdf-b706-f9ad573c0697" elementFormDefault="qualified">
    <xsd:import namespace="http://schemas.microsoft.com/office/2006/documentManagement/types"/>
    <xsd:import namespace="http://schemas.microsoft.com/office/infopath/2007/PartnerControls"/>
    <xsd:element name="TemplateType" ma:index="8" nillable="true" ma:displayName="Template type" ma:internalName="TemplateType">
      <xsd:complexType>
        <xsd:complexContent>
          <xsd:extension base="dms:MultiChoice">
            <xsd:sequence>
              <xsd:element name="Value" maxOccurs="unbounded" minOccurs="0" nillable="true">
                <xsd:simpleType>
                  <xsd:restriction base="dms:Choice">
                    <xsd:enumeration value="Projects"/>
                    <xsd:enumeration value="Document Center"/>
                  </xsd:restriction>
                </xsd:simpleType>
              </xsd:element>
            </xsd:sequence>
          </xsd:extension>
        </xsd:complexContent>
      </xsd:complexType>
    </xsd:element>
    <xsd:element name="TemplateTab" ma:index="9" nillable="true" ma:displayName="Tab" ma:format="Dropdown" ma:internalName="TemplateTab">
      <xsd:complexType>
        <xsd:complexContent>
          <xsd:extension base="dms:MultiChoice">
            <xsd:sequence>
              <xsd:element name="Value" maxOccurs="unbounded" minOccurs="0" nillable="true">
                <xsd:simpleType>
                  <xsd:restriction base="dms:Choice">
                    <xsd:enumeration value="All documents"/>
                    <xsd:enumeration value="Templates"/>
                    <xsd:enumeration value="Procedures"/>
                    <xsd:enumeration value="Utilities"/>
                  </xsd:restriction>
                </xsd:simpleType>
              </xsd:element>
            </xsd:sequence>
          </xsd:extension>
        </xsd:complexContent>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QaParentElement" ma:index="12" nillable="true" ma:displayName="Parent element" ma:internalName="QaParentElement">
      <xsd:simpleType>
        <xsd:restriction base="dms:Note"/>
      </xsd:simpleType>
    </xsd:element>
    <xsd:element name="QaListView" ma:index="13" nillable="true" ma:displayName="List view" ma:internalName="QaListView">
      <xsd:simpleType>
        <xsd:restriction base="dms:Text"/>
      </xsd:simpleType>
    </xsd:element>
    <xsd:element name="Comment_x0020_from_x0020_Responsible" ma:index="14" nillable="true" ma:displayName="Changes in last major version" ma:internalName="Comment_x0020_from_x0020_Responsible">
      <xsd:simpleType>
        <xsd:restriction base="dms:Not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Flow_SignoffStatus" ma:index="21" nillable="true" ma:displayName="Sign-off status" ma:internalName="Sign_x002d_off_x0020_status">
      <xsd:simpleType>
        <xsd:restriction base="dms:Text"/>
      </xsd:simpleType>
    </xsd:element>
    <xsd:element name="Revision" ma:index="22" nillable="true" ma:displayName="NIVA-version" ma:decimals="0" ma:format="Dropdown" ma:internalName="Revision" ma:percentage="FALSE">
      <xsd:simpleType>
        <xsd:restriction base="dms:Number"/>
      </xsd:simpleType>
    </xsd:element>
    <xsd:element name="WorkComment" ma:index="23" nillable="true" ma:displayName="Work comment" ma:description="Comments" ma:format="Dropdown" ma:internalName="WorkComment">
      <xsd:simpleType>
        <xsd:restriction base="dms:Note">
          <xsd:maxLength value="255"/>
        </xsd:restriction>
      </xsd:simpleType>
    </xsd:element>
    <xsd:element name="CheckInComment" ma:index="26" nillable="true" ma:displayName="Comment from approver" ma:internalName="CheckInComment">
      <xsd:simpleType>
        <xsd:restriction base="dms:Note">
          <xsd:maxLength value="255"/>
        </xsd:restriction>
      </xsd:simpleType>
    </xsd:element>
    <xsd:element name="CommentToApprover" ma:index="27" nillable="true" ma:displayName="Comment to approver" ma:internalName="CommentToApprover">
      <xsd:simpleType>
        <xsd:restriction base="dms:Note">
          <xsd:maxLength value="255"/>
        </xsd:restriction>
      </xsd:simpleType>
    </xsd:element>
    <xsd:element name="CommentToRequestor" ma:index="28" nillable="true" ma:displayName="Comment to requestor" ma:internalName="CommentToRequestor">
      <xsd:simpleType>
        <xsd:restriction base="dms:Note">
          <xsd:maxLength value="255"/>
        </xsd:restriction>
      </xsd:simpleType>
    </xsd:element>
    <xsd:element name="Description_x002f_Ingress" ma:index="29" nillable="true" ma:displayName="Description/ Ingress" ma:description="Information about the document" ma:format="Dropdown" ma:internalName="Description_x002f_Ingress">
      <xsd:simpleType>
        <xsd:restriction base="dms:Note">
          <xsd:maxLength value="255"/>
        </xsd:restriction>
      </xsd:simpleType>
    </xsd:element>
    <xsd:element name="ApprovalStatus" ma:index="30" nillable="true" ma:displayName="Approval status" ma:format="Dropdown" ma:internalName="ApprovalStatus">
      <xsd:simpleType>
        <xsd:restriction base="dms:Choice">
          <xsd:enumeration value="Waiting for approval"/>
          <xsd:enumeration value="Approved"/>
          <xsd:enumeration value="Rejected"/>
        </xsd:restriction>
      </xsd:simpleType>
    </xsd:element>
    <xsd:element name="BraidedDocumentPath" ma:index="31" nillable="true" ma:displayName="BraidedDocumentPath" ma:format="Dropdown" ma:internalName="BraidedDocumentPath">
      <xsd:simpleType>
        <xsd:restriction base="dms:Text">
          <xsd:maxLength value="255"/>
        </xsd:restriction>
      </xsd:simpleType>
    </xsd:element>
    <xsd:element name="Endringer" ma:index="32" nillable="true" ma:displayName="Endringer " ma:description="Endringer som skal beskrives ved neste godkjenning" ma:format="Dropdown" ma:internalName="Endringer">
      <xsd:simpleType>
        <xsd:restriction base="dms:Note">
          <xsd:maxLength value="255"/>
        </xsd:restriction>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a5804de-6a6d-48b8-a2a5-e42ea2006dd2" elementFormDefault="qualified">
    <xsd:import namespace="http://schemas.microsoft.com/office/2006/documentManagement/types"/>
    <xsd:import namespace="http://schemas.microsoft.com/office/infopath/2007/PartnerControls"/>
    <xsd:element name="ApprovalDate" ma:index="15" nillable="true" ma:displayName="Approval date" ma:format="DateOnly" ma:internalName="ApprovalDate">
      <xsd:simpleType>
        <xsd:restriction base="dms:DateTime"/>
      </xsd:simpleType>
    </xsd:element>
    <xsd:element name="Approver" ma:index="16" nillable="true" ma:displayName="Approver" ma:format="Dropdown" ma:list="UserInfo" ma:SharePointGroup="0" ma:internalName="Approv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Responsible" ma:index="17" nillable="true" ma:displayName="Document responsible" ma:list="UserInfo" ma:SharePointGroup="0" ma:internalName="DocumentResponsi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Number" ma:index="18" nillable="true" ma:displayName="Document number" ma:internalName="DocumentNumber">
      <xsd:simpleType>
        <xsd:restriction base="dms:Text">
          <xsd:maxLength value="255"/>
        </xsd:restriction>
      </xsd:simple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QaParentElement xmlns="3f542a10-ee9b-4cdf-b706-f9ad573c0697">;#Prosjektleveranser;#
;#Project deliverables;# ;#Kommunikasjon;#
;#Communication;#</QaParentElement>
    <ApprovalStatus xmlns="3f542a10-ee9b-4cdf-b706-f9ad573c0697">Approved</ApprovalStatus>
    <QaListView xmlns="3f542a10-ee9b-4cdf-b706-f9ad573c0697">;#Templates;#</QaListView>
    <Endringer xmlns="3f542a10-ee9b-4cdf-b706-f9ad573c0697" xsi:nil="true"/>
    <Comment_x0020_from_x0020_Responsible xmlns="3f542a10-ee9b-4cdf-b706-f9ad573c0697">Aktivert "Embed font in file" så presentasjonen blir riktig vist i Powerpoint Live i Teams og når filen deles eksternt</Comment_x0020_from_x0020_Responsible>
    <ApprovalDate xmlns="da5804de-6a6d-48b8-a2a5-e42ea2006dd2">2023-10-15T22:00:00+00:00</ApprovalDate>
    <DocumentResponsible xmlns="da5804de-6a6d-48b8-a2a5-e42ea2006dd2">
      <UserInfo>
        <DisplayName>Jonas Giæver</DisplayName>
        <AccountId>548</AccountId>
        <AccountType/>
      </UserInfo>
    </DocumentResponsible>
    <Approver xmlns="da5804de-6a6d-48b8-a2a5-e42ea2006dd2">
      <UserInfo>
        <DisplayName>Palma Kristin Larsen</DisplayName>
        <AccountId>39</AccountId>
        <AccountType/>
      </UserInfo>
    </Approver>
    <DocumentNumber xmlns="da5804de-6a6d-48b8-a2a5-e42ea2006dd2">18119</DocumentNumber>
    <CheckInComment xmlns="3f542a10-ee9b-4cdf-b706-f9ad573c0697" xsi:nil="true"/>
    <BraidedDocumentPath xmlns="3f542a10-ee9b-4cdf-b706-f9ad573c0697" xsi:nil="true"/>
    <WorkComment xmlns="3f542a10-ee9b-4cdf-b706-f9ad573c0697" xsi:nil="true"/>
    <Revision xmlns="3f542a10-ee9b-4cdf-b706-f9ad573c0697">2</Revision>
    <CommentToRequestor xmlns="3f542a10-ee9b-4cdf-b706-f9ad573c0697" xsi:nil="true"/>
    <TemplateType xmlns="3f542a10-ee9b-4cdf-b706-f9ad573c0697">
      <Value>Document Center</Value>
      <Value>Projects</Value>
    </TemplateType>
    <_Flow_SignoffStatus xmlns="3f542a10-ee9b-4cdf-b706-f9ad573c0697" xsi:nil="true"/>
    <CommentToApprover xmlns="3f542a10-ee9b-4cdf-b706-f9ad573c0697" xsi:nil="true"/>
    <TemplateTab xmlns="3f542a10-ee9b-4cdf-b706-f9ad573c0697">
      <Value>All documents</Value>
      <Value>Templates</Value>
    </TemplateTab>
    <Description_x002f_Ingress xmlns="3f542a10-ee9b-4cdf-b706-f9ad573c069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E95D39-45A5-4ECB-8812-B94D44F3F3AF}">
  <ds:schemaRefs>
    <ds:schemaRef ds:uri="3f542a10-ee9b-4cdf-b706-f9ad573c0697"/>
    <ds:schemaRef ds:uri="da5804de-6a6d-48b8-a2a5-e42ea2006d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D6C744B-E7E3-46A3-B2AB-C02718D922D4}">
  <ds:schemaRefs>
    <ds:schemaRef ds:uri="3f542a10-ee9b-4cdf-b706-f9ad573c0697"/>
    <ds:schemaRef ds:uri="da5804de-6a6d-48b8-a2a5-e42ea2006d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50E2535-D5A6-4351-B3B6-07A97B90C0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Niva_PPT</Template>
  <TotalTime>70</TotalTime>
  <Words>2265</Words>
  <Application>Microsoft Office PowerPoint</Application>
  <PresentationFormat>Widescreen</PresentationFormat>
  <Paragraphs>546</Paragraphs>
  <Slides>26</Slides>
  <Notes>1</Notes>
  <HiddenSlides>0</HiddenSlides>
  <MMClips>1</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26</vt:i4>
      </vt:variant>
    </vt:vector>
  </HeadingPairs>
  <TitlesOfParts>
    <vt:vector size="31" baseType="lpstr">
      <vt:lpstr>Sarabun SemiBold</vt:lpstr>
      <vt:lpstr>Arial</vt:lpstr>
      <vt:lpstr>Sarabun</vt:lpstr>
      <vt:lpstr>Calibri</vt:lpstr>
      <vt:lpstr>Office Theme</vt:lpstr>
      <vt:lpstr> Oslofjordmodellen  Hva er avlastningsbehovet for å oppnå god økologisk tilstand?  </vt:lpstr>
      <vt:lpstr>Hva er Oslofjordmodellen?</vt:lpstr>
      <vt:lpstr>Hva er Oslofjordmodellen?</vt:lpstr>
      <vt:lpstr>Hvordan definerer vi avlastningsbehovet?</vt:lpstr>
      <vt:lpstr>Hvordan definerer vi avlastningsbehovet?</vt:lpstr>
      <vt:lpstr>Hvordan definerer vi avlastningsbehovet?</vt:lpstr>
      <vt:lpstr>Hvordan definerer vi avlastningsbehovet?</vt:lpstr>
      <vt:lpstr>Hvordan definerer vi avlastningsbehovet?</vt:lpstr>
      <vt:lpstr>POC</vt:lpstr>
      <vt:lpstr>Validering av modellresultater mot overvåkningsdata</vt:lpstr>
      <vt:lpstr>21 % reduksjon i stortareskogens arealutbredelse i dag sammenlignet med 2005-2009</vt:lpstr>
      <vt:lpstr>En negativ sammenheng mellom forekomst av stortareskog og økende sommertemperatur og økt mengde partikler</vt:lpstr>
      <vt:lpstr>Modellering av sammenheng mellom POC og TOC i sediment – inkludert oksygenforhold</vt:lpstr>
      <vt:lpstr>Modellering av sammenheng mellom POC og TOC i sediment – inkludert oksygenforhold</vt:lpstr>
      <vt:lpstr>PowerPoint-presentasjon</vt:lpstr>
      <vt:lpstr>PowerPoint-presentasjon</vt:lpstr>
      <vt:lpstr>PowerPoint-presentasjon</vt:lpstr>
      <vt:lpstr>Hovedscenarier</vt:lpstr>
      <vt:lpstr>Indre Oslofjord – flat reduksjon i C, N og P</vt:lpstr>
      <vt:lpstr>Indre Oslofjord – flat reduksjon i C, N og P</vt:lpstr>
      <vt:lpstr>Drammensfjorden– flat reduksjon i C, N og P</vt:lpstr>
      <vt:lpstr>Drammensfjorden– flat reduksjon i C, N og P</vt:lpstr>
      <vt:lpstr>Kilsfjorden– flat reduksjon i C, N og P</vt:lpstr>
      <vt:lpstr>Hvaler – hva er avlastningsbehovet i følge Veileder 02:2018</vt:lpstr>
      <vt:lpstr>Iddefjorden – hva er avlastningsbehovet i følge Veileder 02:2018</vt:lpstr>
      <vt:lpstr>Iddefjorden– flat reduksjon i C, N og 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Jonas Giæver</dc:creator>
  <cp:lastModifiedBy>Elisabeth Blom Solheim</cp:lastModifiedBy>
  <cp:revision>2</cp:revision>
  <dcterms:created xsi:type="dcterms:W3CDTF">2023-06-14T12:19:37Z</dcterms:created>
  <dcterms:modified xsi:type="dcterms:W3CDTF">2023-12-08T15:10:43Z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0x010100AFA21AA96903DD4087936FB6FE421D46</vt:lpwstr>
  </property>
</Properties>
</file>