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7F0B96-705D-435D-A0FC-4184115B8DE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826816-5180-4569-AC6D-7A6C256EEB65}">
      <dgm:prSet/>
      <dgm:spPr/>
      <dgm:t>
        <a:bodyPr/>
        <a:lstStyle/>
        <a:p>
          <a:r>
            <a:rPr lang="nb-NO" dirty="0"/>
            <a:t>Partene var enige om at det er riktig og relevant å se på Indre Oslofjord som en felles resipient for alle avløpsanleggene</a:t>
          </a:r>
          <a:endParaRPr lang="en-US" dirty="0"/>
        </a:p>
      </dgm:t>
    </dgm:pt>
    <dgm:pt modelId="{B0C7C255-D968-49B6-8CD0-A4B20032F2CF}" type="parTrans" cxnId="{4D61E86E-7BBB-4B5F-812B-4521276AEDEE}">
      <dgm:prSet/>
      <dgm:spPr/>
      <dgm:t>
        <a:bodyPr/>
        <a:lstStyle/>
        <a:p>
          <a:endParaRPr lang="en-US"/>
        </a:p>
      </dgm:t>
    </dgm:pt>
    <dgm:pt modelId="{7653963B-5334-4923-AE16-D42FD5E77BCE}" type="sibTrans" cxnId="{4D61E86E-7BBB-4B5F-812B-4521276AEDEE}">
      <dgm:prSet/>
      <dgm:spPr/>
      <dgm:t>
        <a:bodyPr/>
        <a:lstStyle/>
        <a:p>
          <a:endParaRPr lang="en-US"/>
        </a:p>
      </dgm:t>
    </dgm:pt>
    <dgm:pt modelId="{7DF73211-5243-4719-B943-FEBEF8F100C9}">
      <dgm:prSet/>
      <dgm:spPr/>
      <dgm:t>
        <a:bodyPr/>
        <a:lstStyle/>
        <a:p>
          <a:r>
            <a:rPr lang="nb-NO"/>
            <a:t>Målet med Fagrådets arbeid i denne fasen, er å jobbe på tvers for å fram felles maler og resipientvurdering for søknader til utslippstillatelse rundt Indre Oslofjord</a:t>
          </a:r>
          <a:endParaRPr lang="en-US"/>
        </a:p>
      </dgm:t>
    </dgm:pt>
    <dgm:pt modelId="{958FB3B0-2A7A-45E4-B1EA-A51664A2C1E2}" type="parTrans" cxnId="{98268741-4610-46B0-A921-22071EE0E219}">
      <dgm:prSet/>
      <dgm:spPr/>
      <dgm:t>
        <a:bodyPr/>
        <a:lstStyle/>
        <a:p>
          <a:endParaRPr lang="en-US"/>
        </a:p>
      </dgm:t>
    </dgm:pt>
    <dgm:pt modelId="{90361BAF-BE9F-4A84-AB3F-C6D1838A92F7}" type="sibTrans" cxnId="{98268741-4610-46B0-A921-22071EE0E219}">
      <dgm:prSet/>
      <dgm:spPr/>
      <dgm:t>
        <a:bodyPr/>
        <a:lstStyle/>
        <a:p>
          <a:endParaRPr lang="en-US"/>
        </a:p>
      </dgm:t>
    </dgm:pt>
    <dgm:pt modelId="{A046F1CF-70FE-4B20-A30F-807F9BAF19C1}" type="pres">
      <dgm:prSet presAssocID="{FD7F0B96-705D-435D-A0FC-4184115B8D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1DDEF74-F0EC-4E36-975C-2B1EF7CFDD88}" type="pres">
      <dgm:prSet presAssocID="{13826816-5180-4569-AC6D-7A6C256EEB65}" presName="hierRoot1" presStyleCnt="0"/>
      <dgm:spPr/>
    </dgm:pt>
    <dgm:pt modelId="{C67925DA-1A5C-45C6-8D0A-D7F64221D7F9}" type="pres">
      <dgm:prSet presAssocID="{13826816-5180-4569-AC6D-7A6C256EEB65}" presName="composite" presStyleCnt="0"/>
      <dgm:spPr/>
    </dgm:pt>
    <dgm:pt modelId="{523C1D28-44BB-402E-A869-6EC814507B5B}" type="pres">
      <dgm:prSet presAssocID="{13826816-5180-4569-AC6D-7A6C256EEB65}" presName="background" presStyleLbl="node0" presStyleIdx="0" presStyleCnt="2"/>
      <dgm:spPr/>
    </dgm:pt>
    <dgm:pt modelId="{00CB89DA-752A-41B1-9B54-700343DD3FB1}" type="pres">
      <dgm:prSet presAssocID="{13826816-5180-4569-AC6D-7A6C256EEB65}" presName="text" presStyleLbl="fgAcc0" presStyleIdx="0" presStyleCnt="2">
        <dgm:presLayoutVars>
          <dgm:chPref val="3"/>
        </dgm:presLayoutVars>
      </dgm:prSet>
      <dgm:spPr/>
    </dgm:pt>
    <dgm:pt modelId="{63A2876A-26D2-4266-9DC6-1EA7BCC2FF11}" type="pres">
      <dgm:prSet presAssocID="{13826816-5180-4569-AC6D-7A6C256EEB65}" presName="hierChild2" presStyleCnt="0"/>
      <dgm:spPr/>
    </dgm:pt>
    <dgm:pt modelId="{407794DB-98B0-40A6-8A7F-C45746501B72}" type="pres">
      <dgm:prSet presAssocID="{7DF73211-5243-4719-B943-FEBEF8F100C9}" presName="hierRoot1" presStyleCnt="0"/>
      <dgm:spPr/>
    </dgm:pt>
    <dgm:pt modelId="{04BADD4C-FC4E-4CA3-B98D-2C19174BB93A}" type="pres">
      <dgm:prSet presAssocID="{7DF73211-5243-4719-B943-FEBEF8F100C9}" presName="composite" presStyleCnt="0"/>
      <dgm:spPr/>
    </dgm:pt>
    <dgm:pt modelId="{5179988A-239E-459D-8579-F2BCAD827B79}" type="pres">
      <dgm:prSet presAssocID="{7DF73211-5243-4719-B943-FEBEF8F100C9}" presName="background" presStyleLbl="node0" presStyleIdx="1" presStyleCnt="2"/>
      <dgm:spPr/>
    </dgm:pt>
    <dgm:pt modelId="{0C575FCE-EB55-464F-A784-F962375AEECA}" type="pres">
      <dgm:prSet presAssocID="{7DF73211-5243-4719-B943-FEBEF8F100C9}" presName="text" presStyleLbl="fgAcc0" presStyleIdx="1" presStyleCnt="2">
        <dgm:presLayoutVars>
          <dgm:chPref val="3"/>
        </dgm:presLayoutVars>
      </dgm:prSet>
      <dgm:spPr/>
    </dgm:pt>
    <dgm:pt modelId="{D99202F2-5B59-45A1-A93E-E3F0944E812D}" type="pres">
      <dgm:prSet presAssocID="{7DF73211-5243-4719-B943-FEBEF8F100C9}" presName="hierChild2" presStyleCnt="0"/>
      <dgm:spPr/>
    </dgm:pt>
  </dgm:ptLst>
  <dgm:cxnLst>
    <dgm:cxn modelId="{98268741-4610-46B0-A921-22071EE0E219}" srcId="{FD7F0B96-705D-435D-A0FC-4184115B8DEA}" destId="{7DF73211-5243-4719-B943-FEBEF8F100C9}" srcOrd="1" destOrd="0" parTransId="{958FB3B0-2A7A-45E4-B1EA-A51664A2C1E2}" sibTransId="{90361BAF-BE9F-4A84-AB3F-C6D1838A92F7}"/>
    <dgm:cxn modelId="{4D61E86E-7BBB-4B5F-812B-4521276AEDEE}" srcId="{FD7F0B96-705D-435D-A0FC-4184115B8DEA}" destId="{13826816-5180-4569-AC6D-7A6C256EEB65}" srcOrd="0" destOrd="0" parTransId="{B0C7C255-D968-49B6-8CD0-A4B20032F2CF}" sibTransId="{7653963B-5334-4923-AE16-D42FD5E77BCE}"/>
    <dgm:cxn modelId="{A28C7158-153F-429E-8C99-22612C80E872}" type="presOf" srcId="{FD7F0B96-705D-435D-A0FC-4184115B8DEA}" destId="{A046F1CF-70FE-4B20-A30F-807F9BAF19C1}" srcOrd="0" destOrd="0" presId="urn:microsoft.com/office/officeart/2005/8/layout/hierarchy1"/>
    <dgm:cxn modelId="{C1C49DC5-076D-4BB5-A4C5-541507533798}" type="presOf" srcId="{7DF73211-5243-4719-B943-FEBEF8F100C9}" destId="{0C575FCE-EB55-464F-A784-F962375AEECA}" srcOrd="0" destOrd="0" presId="urn:microsoft.com/office/officeart/2005/8/layout/hierarchy1"/>
    <dgm:cxn modelId="{E1AAA1C6-6F95-46A4-8124-C2A472EFDDCC}" type="presOf" srcId="{13826816-5180-4569-AC6D-7A6C256EEB65}" destId="{00CB89DA-752A-41B1-9B54-700343DD3FB1}" srcOrd="0" destOrd="0" presId="urn:microsoft.com/office/officeart/2005/8/layout/hierarchy1"/>
    <dgm:cxn modelId="{9CFFD359-1F4A-4996-8021-E4FA02A96B85}" type="presParOf" srcId="{A046F1CF-70FE-4B20-A30F-807F9BAF19C1}" destId="{91DDEF74-F0EC-4E36-975C-2B1EF7CFDD88}" srcOrd="0" destOrd="0" presId="urn:microsoft.com/office/officeart/2005/8/layout/hierarchy1"/>
    <dgm:cxn modelId="{CAFF116E-E333-4018-9904-7AD95EFF1E55}" type="presParOf" srcId="{91DDEF74-F0EC-4E36-975C-2B1EF7CFDD88}" destId="{C67925DA-1A5C-45C6-8D0A-D7F64221D7F9}" srcOrd="0" destOrd="0" presId="urn:microsoft.com/office/officeart/2005/8/layout/hierarchy1"/>
    <dgm:cxn modelId="{7638C7F7-34C7-4EE6-A5D7-BF5B49965ADD}" type="presParOf" srcId="{C67925DA-1A5C-45C6-8D0A-D7F64221D7F9}" destId="{523C1D28-44BB-402E-A869-6EC814507B5B}" srcOrd="0" destOrd="0" presId="urn:microsoft.com/office/officeart/2005/8/layout/hierarchy1"/>
    <dgm:cxn modelId="{BAA0DCC2-91CA-49E0-89CC-CC3AA8BE66D0}" type="presParOf" srcId="{C67925DA-1A5C-45C6-8D0A-D7F64221D7F9}" destId="{00CB89DA-752A-41B1-9B54-700343DD3FB1}" srcOrd="1" destOrd="0" presId="urn:microsoft.com/office/officeart/2005/8/layout/hierarchy1"/>
    <dgm:cxn modelId="{E9DD403E-F074-4669-B8B6-BA40B52510E0}" type="presParOf" srcId="{91DDEF74-F0EC-4E36-975C-2B1EF7CFDD88}" destId="{63A2876A-26D2-4266-9DC6-1EA7BCC2FF11}" srcOrd="1" destOrd="0" presId="urn:microsoft.com/office/officeart/2005/8/layout/hierarchy1"/>
    <dgm:cxn modelId="{7F0A6E5F-D42C-44AB-B0C2-D5F5C84AA262}" type="presParOf" srcId="{A046F1CF-70FE-4B20-A30F-807F9BAF19C1}" destId="{407794DB-98B0-40A6-8A7F-C45746501B72}" srcOrd="1" destOrd="0" presId="urn:microsoft.com/office/officeart/2005/8/layout/hierarchy1"/>
    <dgm:cxn modelId="{A9F0EC98-07EE-49A9-98B7-3969040ED094}" type="presParOf" srcId="{407794DB-98B0-40A6-8A7F-C45746501B72}" destId="{04BADD4C-FC4E-4CA3-B98D-2C19174BB93A}" srcOrd="0" destOrd="0" presId="urn:microsoft.com/office/officeart/2005/8/layout/hierarchy1"/>
    <dgm:cxn modelId="{BD13AC30-93CA-4719-A737-540C1EDE3117}" type="presParOf" srcId="{04BADD4C-FC4E-4CA3-B98D-2C19174BB93A}" destId="{5179988A-239E-459D-8579-F2BCAD827B79}" srcOrd="0" destOrd="0" presId="urn:microsoft.com/office/officeart/2005/8/layout/hierarchy1"/>
    <dgm:cxn modelId="{0E22535A-8FA2-44B6-BD37-93A508042FDB}" type="presParOf" srcId="{04BADD4C-FC4E-4CA3-B98D-2C19174BB93A}" destId="{0C575FCE-EB55-464F-A784-F962375AEECA}" srcOrd="1" destOrd="0" presId="urn:microsoft.com/office/officeart/2005/8/layout/hierarchy1"/>
    <dgm:cxn modelId="{386231EF-AEA7-4522-AFC7-38808B0A231E}" type="presParOf" srcId="{407794DB-98B0-40A6-8A7F-C45746501B72}" destId="{D99202F2-5B59-45A1-A93E-E3F0944E81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82500C-82F1-4666-A476-F15185A87B0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50C7B4-4BAD-4C5D-A8A3-20E615194628}">
      <dgm:prSet/>
      <dgm:spPr/>
      <dgm:t>
        <a:bodyPr/>
        <a:lstStyle/>
        <a:p>
          <a:r>
            <a:rPr lang="nb-NO"/>
            <a:t>Revidert avløpsdirektiv og utslippstillatelser: Strengeste kravet gjelder. Det vil ta tid før nytt avløpsdirektiv er implementert i norsk rett</a:t>
          </a:r>
          <a:endParaRPr lang="en-US"/>
        </a:p>
      </dgm:t>
    </dgm:pt>
    <dgm:pt modelId="{D4EF9812-6414-45CA-A474-C953EC86FD8B}" type="parTrans" cxnId="{93E04D1C-4D9F-435F-983F-644084680B7D}">
      <dgm:prSet/>
      <dgm:spPr/>
      <dgm:t>
        <a:bodyPr/>
        <a:lstStyle/>
        <a:p>
          <a:endParaRPr lang="en-US"/>
        </a:p>
      </dgm:t>
    </dgm:pt>
    <dgm:pt modelId="{0A67765E-AF79-48A8-B2A1-70C9BD84FB77}" type="sibTrans" cxnId="{93E04D1C-4D9F-435F-983F-644084680B7D}">
      <dgm:prSet/>
      <dgm:spPr/>
      <dgm:t>
        <a:bodyPr/>
        <a:lstStyle/>
        <a:p>
          <a:endParaRPr lang="en-US"/>
        </a:p>
      </dgm:t>
    </dgm:pt>
    <dgm:pt modelId="{2AA132D0-EDB5-406B-93C8-050049F591DA}">
      <dgm:prSet/>
      <dgm:spPr/>
      <dgm:t>
        <a:bodyPr/>
        <a:lstStyle/>
        <a:p>
          <a:r>
            <a:rPr lang="nb-NO"/>
            <a:t>Statsforvalteren anbefalte Fagrådet å kontakte Norsk Vann for informasjon om avløpsdirektivet</a:t>
          </a:r>
          <a:endParaRPr lang="en-US"/>
        </a:p>
      </dgm:t>
    </dgm:pt>
    <dgm:pt modelId="{52492DC8-DECF-4869-93A3-677E5153D661}" type="parTrans" cxnId="{CA89F923-E215-48F0-A386-93C21116B6B6}">
      <dgm:prSet/>
      <dgm:spPr/>
      <dgm:t>
        <a:bodyPr/>
        <a:lstStyle/>
        <a:p>
          <a:endParaRPr lang="en-US"/>
        </a:p>
      </dgm:t>
    </dgm:pt>
    <dgm:pt modelId="{EF3A5B2D-6A12-4AAF-9ACD-3E8B4D438B02}" type="sibTrans" cxnId="{CA89F923-E215-48F0-A386-93C21116B6B6}">
      <dgm:prSet/>
      <dgm:spPr/>
      <dgm:t>
        <a:bodyPr/>
        <a:lstStyle/>
        <a:p>
          <a:endParaRPr lang="en-US"/>
        </a:p>
      </dgm:t>
    </dgm:pt>
    <dgm:pt modelId="{F0A9F178-CEA3-4F52-ADBD-21E6913FBD6A}">
      <dgm:prSet/>
      <dgm:spPr/>
      <dgm:t>
        <a:bodyPr/>
        <a:lstStyle/>
        <a:p>
          <a:r>
            <a:rPr lang="nb-NO"/>
            <a:t>Fagrådet: Mange av kommunene ønsker å ha på plass kravene før de prosjekterer anlegget. Statsforvalteren påpekte at det er viktig at anleggene ikke prosjekteres for minstekravene i forurensningsforskriften</a:t>
          </a:r>
          <a:endParaRPr lang="en-US"/>
        </a:p>
      </dgm:t>
    </dgm:pt>
    <dgm:pt modelId="{A41252B2-2297-400A-98B9-729B93D2B4C4}" type="parTrans" cxnId="{BB46BAB8-AE09-461A-8C84-AF2FA36B5197}">
      <dgm:prSet/>
      <dgm:spPr/>
      <dgm:t>
        <a:bodyPr/>
        <a:lstStyle/>
        <a:p>
          <a:endParaRPr lang="en-US"/>
        </a:p>
      </dgm:t>
    </dgm:pt>
    <dgm:pt modelId="{4B8C31D1-4BE7-4CAD-AE99-C99B17B675B8}" type="sibTrans" cxnId="{BB46BAB8-AE09-461A-8C84-AF2FA36B5197}">
      <dgm:prSet/>
      <dgm:spPr/>
      <dgm:t>
        <a:bodyPr/>
        <a:lstStyle/>
        <a:p>
          <a:endParaRPr lang="en-US"/>
        </a:p>
      </dgm:t>
    </dgm:pt>
    <dgm:pt modelId="{7F9C0E1D-3A9F-4937-81F4-2A4E842B4312}">
      <dgm:prSet/>
      <dgm:spPr/>
      <dgm:t>
        <a:bodyPr/>
        <a:lstStyle/>
        <a:p>
          <a:r>
            <a:rPr lang="nb-NO"/>
            <a:t>Kommunene må vurdere forventet belastning inn til avløpsrenseanlegget, forventet utvikling i kommunene, og hva som må til for å nå målet om god tilstand i resipientene</a:t>
          </a:r>
          <a:endParaRPr lang="en-US"/>
        </a:p>
      </dgm:t>
    </dgm:pt>
    <dgm:pt modelId="{530248B6-53DC-418D-83AA-EFFA2774BBD7}" type="parTrans" cxnId="{57F37CC1-8982-4F82-ADD2-AA0811A64148}">
      <dgm:prSet/>
      <dgm:spPr/>
      <dgm:t>
        <a:bodyPr/>
        <a:lstStyle/>
        <a:p>
          <a:endParaRPr lang="en-US"/>
        </a:p>
      </dgm:t>
    </dgm:pt>
    <dgm:pt modelId="{DDEF5C48-75FC-456E-9F2F-7D9E14969D0D}" type="sibTrans" cxnId="{57F37CC1-8982-4F82-ADD2-AA0811A64148}">
      <dgm:prSet/>
      <dgm:spPr/>
      <dgm:t>
        <a:bodyPr/>
        <a:lstStyle/>
        <a:p>
          <a:endParaRPr lang="en-US"/>
        </a:p>
      </dgm:t>
    </dgm:pt>
    <dgm:pt modelId="{0088AA07-6BED-4D96-8471-75A0EED68854}" type="pres">
      <dgm:prSet presAssocID="{DA82500C-82F1-4666-A476-F15185A87B02}" presName="matrix" presStyleCnt="0">
        <dgm:presLayoutVars>
          <dgm:chMax val="1"/>
          <dgm:dir/>
          <dgm:resizeHandles val="exact"/>
        </dgm:presLayoutVars>
      </dgm:prSet>
      <dgm:spPr/>
    </dgm:pt>
    <dgm:pt modelId="{C7A119E1-569F-4A17-9521-3C65696E6030}" type="pres">
      <dgm:prSet presAssocID="{DA82500C-82F1-4666-A476-F15185A87B02}" presName="diamond" presStyleLbl="bgShp" presStyleIdx="0" presStyleCnt="1"/>
      <dgm:spPr/>
    </dgm:pt>
    <dgm:pt modelId="{7D598840-9155-4787-AD0A-891D9A4B8764}" type="pres">
      <dgm:prSet presAssocID="{DA82500C-82F1-4666-A476-F15185A87B0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2A86141-9A23-45B7-9467-CCCE2F8FBF6E}" type="pres">
      <dgm:prSet presAssocID="{DA82500C-82F1-4666-A476-F15185A87B0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3390B05-7E8D-45F6-9204-233B58AE5C3B}" type="pres">
      <dgm:prSet presAssocID="{DA82500C-82F1-4666-A476-F15185A87B0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19DB134-7EFC-485D-B09B-E10AE8BC6E16}" type="pres">
      <dgm:prSet presAssocID="{DA82500C-82F1-4666-A476-F15185A87B0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A1A1405-379A-405A-929B-02359E337FB4}" type="presOf" srcId="{2AA132D0-EDB5-406B-93C8-050049F591DA}" destId="{62A86141-9A23-45B7-9467-CCCE2F8FBF6E}" srcOrd="0" destOrd="0" presId="urn:microsoft.com/office/officeart/2005/8/layout/matrix3"/>
    <dgm:cxn modelId="{93E04D1C-4D9F-435F-983F-644084680B7D}" srcId="{DA82500C-82F1-4666-A476-F15185A87B02}" destId="{E350C7B4-4BAD-4C5D-A8A3-20E615194628}" srcOrd="0" destOrd="0" parTransId="{D4EF9812-6414-45CA-A474-C953EC86FD8B}" sibTransId="{0A67765E-AF79-48A8-B2A1-70C9BD84FB77}"/>
    <dgm:cxn modelId="{6021D21F-9432-4313-A1AB-69A23149674E}" type="presOf" srcId="{E350C7B4-4BAD-4C5D-A8A3-20E615194628}" destId="{7D598840-9155-4787-AD0A-891D9A4B8764}" srcOrd="0" destOrd="0" presId="urn:microsoft.com/office/officeart/2005/8/layout/matrix3"/>
    <dgm:cxn modelId="{CA89F923-E215-48F0-A386-93C21116B6B6}" srcId="{DA82500C-82F1-4666-A476-F15185A87B02}" destId="{2AA132D0-EDB5-406B-93C8-050049F591DA}" srcOrd="1" destOrd="0" parTransId="{52492DC8-DECF-4869-93A3-677E5153D661}" sibTransId="{EF3A5B2D-6A12-4AAF-9ACD-3E8B4D438B02}"/>
    <dgm:cxn modelId="{E3D6C39A-2936-4213-8965-0B2E8C7939DC}" type="presOf" srcId="{DA82500C-82F1-4666-A476-F15185A87B02}" destId="{0088AA07-6BED-4D96-8471-75A0EED68854}" srcOrd="0" destOrd="0" presId="urn:microsoft.com/office/officeart/2005/8/layout/matrix3"/>
    <dgm:cxn modelId="{BB46BAB8-AE09-461A-8C84-AF2FA36B5197}" srcId="{DA82500C-82F1-4666-A476-F15185A87B02}" destId="{F0A9F178-CEA3-4F52-ADBD-21E6913FBD6A}" srcOrd="2" destOrd="0" parTransId="{A41252B2-2297-400A-98B9-729B93D2B4C4}" sibTransId="{4B8C31D1-4BE7-4CAD-AE99-C99B17B675B8}"/>
    <dgm:cxn modelId="{57F37CC1-8982-4F82-ADD2-AA0811A64148}" srcId="{DA82500C-82F1-4666-A476-F15185A87B02}" destId="{7F9C0E1D-3A9F-4937-81F4-2A4E842B4312}" srcOrd="3" destOrd="0" parTransId="{530248B6-53DC-418D-83AA-EFFA2774BBD7}" sibTransId="{DDEF5C48-75FC-456E-9F2F-7D9E14969D0D}"/>
    <dgm:cxn modelId="{4C6A0BD9-4A24-4180-B06E-C34BB9E4A394}" type="presOf" srcId="{F0A9F178-CEA3-4F52-ADBD-21E6913FBD6A}" destId="{D3390B05-7E8D-45F6-9204-233B58AE5C3B}" srcOrd="0" destOrd="0" presId="urn:microsoft.com/office/officeart/2005/8/layout/matrix3"/>
    <dgm:cxn modelId="{45D253F4-E359-4A8A-B542-ABAC5784FCDC}" type="presOf" srcId="{7F9C0E1D-3A9F-4937-81F4-2A4E842B4312}" destId="{B19DB134-7EFC-485D-B09B-E10AE8BC6E16}" srcOrd="0" destOrd="0" presId="urn:microsoft.com/office/officeart/2005/8/layout/matrix3"/>
    <dgm:cxn modelId="{836F9422-6EE2-4BFB-9B88-6992E1DBAFAA}" type="presParOf" srcId="{0088AA07-6BED-4D96-8471-75A0EED68854}" destId="{C7A119E1-569F-4A17-9521-3C65696E6030}" srcOrd="0" destOrd="0" presId="urn:microsoft.com/office/officeart/2005/8/layout/matrix3"/>
    <dgm:cxn modelId="{47ED25CF-7599-4E48-B462-FE917D411E11}" type="presParOf" srcId="{0088AA07-6BED-4D96-8471-75A0EED68854}" destId="{7D598840-9155-4787-AD0A-891D9A4B8764}" srcOrd="1" destOrd="0" presId="urn:microsoft.com/office/officeart/2005/8/layout/matrix3"/>
    <dgm:cxn modelId="{BEF76765-4794-4D56-BFB9-B2320B7C0321}" type="presParOf" srcId="{0088AA07-6BED-4D96-8471-75A0EED68854}" destId="{62A86141-9A23-45B7-9467-CCCE2F8FBF6E}" srcOrd="2" destOrd="0" presId="urn:microsoft.com/office/officeart/2005/8/layout/matrix3"/>
    <dgm:cxn modelId="{CF74ED53-686B-44A0-A251-07890B4D9975}" type="presParOf" srcId="{0088AA07-6BED-4D96-8471-75A0EED68854}" destId="{D3390B05-7E8D-45F6-9204-233B58AE5C3B}" srcOrd="3" destOrd="0" presId="urn:microsoft.com/office/officeart/2005/8/layout/matrix3"/>
    <dgm:cxn modelId="{77D0B0CA-B479-4E48-9261-DCC2261DE301}" type="presParOf" srcId="{0088AA07-6BED-4D96-8471-75A0EED68854}" destId="{B19DB134-7EFC-485D-B09B-E10AE8BC6E1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8231D7-FEA7-4B69-8CE8-9786968A60A5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0488D57-155D-4AF5-87A8-8274261A8A25}">
      <dgm:prSet custT="1"/>
      <dgm:spPr/>
      <dgm:t>
        <a:bodyPr/>
        <a:lstStyle/>
        <a:p>
          <a:r>
            <a:rPr lang="nb-NO" sz="1400" dirty="0"/>
            <a:t>Viktig at søker har god dokumentasjon og gode resipientvurderinger</a:t>
          </a:r>
          <a:endParaRPr lang="en-US" sz="1400" dirty="0"/>
        </a:p>
      </dgm:t>
    </dgm:pt>
    <dgm:pt modelId="{D4A63926-3937-4AB8-8093-8AAD7DC20A92}" type="parTrans" cxnId="{4D227AC2-0D62-4467-8D94-D2232804101B}">
      <dgm:prSet/>
      <dgm:spPr/>
      <dgm:t>
        <a:bodyPr/>
        <a:lstStyle/>
        <a:p>
          <a:endParaRPr lang="en-US"/>
        </a:p>
      </dgm:t>
    </dgm:pt>
    <dgm:pt modelId="{040CF1CC-7C02-4501-8B81-60071A6E88CA}" type="sibTrans" cxnId="{4D227AC2-0D62-4467-8D94-D2232804101B}">
      <dgm:prSet/>
      <dgm:spPr/>
      <dgm:t>
        <a:bodyPr/>
        <a:lstStyle/>
        <a:p>
          <a:endParaRPr lang="en-US"/>
        </a:p>
      </dgm:t>
    </dgm:pt>
    <dgm:pt modelId="{F809DD11-1519-4162-A48F-2AC78FE87794}">
      <dgm:prSet custT="1"/>
      <dgm:spPr/>
      <dgm:t>
        <a:bodyPr/>
        <a:lstStyle/>
        <a:p>
          <a:r>
            <a:rPr lang="nb-NO" sz="1400" dirty="0"/>
            <a:t>Viktig at kommunene vurderer hvilken informasjon som foreligger i dag, og om det er godt nok til å kunne sende inn søknad nå</a:t>
          </a:r>
          <a:endParaRPr lang="en-US" sz="1400" dirty="0"/>
        </a:p>
      </dgm:t>
    </dgm:pt>
    <dgm:pt modelId="{D1492B6F-7EFA-4786-9565-7665F2D664BF}" type="parTrans" cxnId="{35E061F9-AC3F-4A17-9515-9B289B47AFB1}">
      <dgm:prSet/>
      <dgm:spPr/>
      <dgm:t>
        <a:bodyPr/>
        <a:lstStyle/>
        <a:p>
          <a:endParaRPr lang="en-US"/>
        </a:p>
      </dgm:t>
    </dgm:pt>
    <dgm:pt modelId="{3EA2C304-F0CF-4C3A-92E7-820736F27FAE}" type="sibTrans" cxnId="{35E061F9-AC3F-4A17-9515-9B289B47AFB1}">
      <dgm:prSet/>
      <dgm:spPr/>
      <dgm:t>
        <a:bodyPr/>
        <a:lstStyle/>
        <a:p>
          <a:endParaRPr lang="en-US"/>
        </a:p>
      </dgm:t>
    </dgm:pt>
    <dgm:pt modelId="{D154A6F4-2603-4425-AE81-163BDC0D39DB}">
      <dgm:prSet custT="1"/>
      <dgm:spPr/>
      <dgm:t>
        <a:bodyPr/>
        <a:lstStyle/>
        <a:p>
          <a:r>
            <a:rPr lang="nb-NO" sz="1400" dirty="0"/>
            <a:t>Viktig at avløpsnett og overløpspunkter beskrives i søknaden. Må ha oversikt over ledningsnett, overløpspunkter og tilstand på disse, samt vurdere påvirkning på vannforekomstene. </a:t>
          </a:r>
          <a:endParaRPr lang="en-US" sz="1400" dirty="0"/>
        </a:p>
      </dgm:t>
    </dgm:pt>
    <dgm:pt modelId="{E2C42388-71D2-4189-8170-D456E84E14A9}" type="parTrans" cxnId="{94946C6A-87D2-4C53-8FD4-D936E7E88F49}">
      <dgm:prSet/>
      <dgm:spPr/>
      <dgm:t>
        <a:bodyPr/>
        <a:lstStyle/>
        <a:p>
          <a:endParaRPr lang="en-US"/>
        </a:p>
      </dgm:t>
    </dgm:pt>
    <dgm:pt modelId="{C95DD033-1E06-472B-80C1-9E67B7933531}" type="sibTrans" cxnId="{94946C6A-87D2-4C53-8FD4-D936E7E88F49}">
      <dgm:prSet/>
      <dgm:spPr/>
      <dgm:t>
        <a:bodyPr/>
        <a:lstStyle/>
        <a:p>
          <a:endParaRPr lang="en-US"/>
        </a:p>
      </dgm:t>
    </dgm:pt>
    <dgm:pt modelId="{04C023FD-32A9-4E79-B8BD-EF87E3B13CBF}">
      <dgm:prSet custT="1"/>
      <dgm:spPr/>
      <dgm:t>
        <a:bodyPr/>
        <a:lstStyle/>
        <a:p>
          <a:r>
            <a:rPr lang="nb-NO" sz="1400" dirty="0"/>
            <a:t>Avløpsdirektivet og strengere krav: Statsforvalteren understrekte at kommunene kan forberede søknadene før de har et fullstendig grunnlag</a:t>
          </a:r>
          <a:endParaRPr lang="en-US" sz="1400" dirty="0"/>
        </a:p>
      </dgm:t>
    </dgm:pt>
    <dgm:pt modelId="{98C6B45D-BF03-4305-9B88-A53B612673ED}" type="parTrans" cxnId="{EDBD96D1-ED2D-4985-B925-72096B28864D}">
      <dgm:prSet/>
      <dgm:spPr/>
      <dgm:t>
        <a:bodyPr/>
        <a:lstStyle/>
        <a:p>
          <a:endParaRPr lang="en-US"/>
        </a:p>
      </dgm:t>
    </dgm:pt>
    <dgm:pt modelId="{4969EE1E-487B-498F-9DAC-FF916DB0F5F9}" type="sibTrans" cxnId="{EDBD96D1-ED2D-4985-B925-72096B28864D}">
      <dgm:prSet/>
      <dgm:spPr/>
      <dgm:t>
        <a:bodyPr/>
        <a:lstStyle/>
        <a:p>
          <a:endParaRPr lang="en-US"/>
        </a:p>
      </dgm:t>
    </dgm:pt>
    <dgm:pt modelId="{D198B94D-654B-471A-8F69-9127D44412F1}" type="pres">
      <dgm:prSet presAssocID="{3F8231D7-FEA7-4B69-8CE8-9786968A60A5}" presName="matrix" presStyleCnt="0">
        <dgm:presLayoutVars>
          <dgm:chMax val="1"/>
          <dgm:dir/>
          <dgm:resizeHandles val="exact"/>
        </dgm:presLayoutVars>
      </dgm:prSet>
      <dgm:spPr/>
    </dgm:pt>
    <dgm:pt modelId="{C9D4BC4D-A33A-40D5-BF88-3FF8A222C2E8}" type="pres">
      <dgm:prSet presAssocID="{3F8231D7-FEA7-4B69-8CE8-9786968A60A5}" presName="diamond" presStyleLbl="bgShp" presStyleIdx="0" presStyleCnt="1"/>
      <dgm:spPr/>
    </dgm:pt>
    <dgm:pt modelId="{0DBFED09-9237-4DAD-B198-0D8F457D1478}" type="pres">
      <dgm:prSet presAssocID="{3F8231D7-FEA7-4B69-8CE8-9786968A60A5}" presName="quad1" presStyleLbl="node1" presStyleIdx="0" presStyleCnt="4" custScaleX="100891" custScaleY="97696" custLinFactNeighborX="-7172" custLinFactNeighborY="2117">
        <dgm:presLayoutVars>
          <dgm:chMax val="0"/>
          <dgm:chPref val="0"/>
          <dgm:bulletEnabled val="1"/>
        </dgm:presLayoutVars>
      </dgm:prSet>
      <dgm:spPr/>
    </dgm:pt>
    <dgm:pt modelId="{39325F9E-8315-42DB-BAD5-19806AAF3D5C}" type="pres">
      <dgm:prSet presAssocID="{3F8231D7-FEA7-4B69-8CE8-9786968A60A5}" presName="quad2" presStyleLbl="node1" presStyleIdx="1" presStyleCnt="4" custScaleY="96460" custLinFactNeighborX="447" custLinFactNeighborY="2735">
        <dgm:presLayoutVars>
          <dgm:chMax val="0"/>
          <dgm:chPref val="0"/>
          <dgm:bulletEnabled val="1"/>
        </dgm:presLayoutVars>
      </dgm:prSet>
      <dgm:spPr/>
    </dgm:pt>
    <dgm:pt modelId="{4A22F0E1-DDB3-4AFE-ADD8-95306777F31C}" type="pres">
      <dgm:prSet presAssocID="{3F8231D7-FEA7-4B69-8CE8-9786968A60A5}" presName="quad3" presStyleLbl="node1" presStyleIdx="2" presStyleCnt="4" custLinFactNeighborX="-7172" custLinFactNeighborY="2218">
        <dgm:presLayoutVars>
          <dgm:chMax val="0"/>
          <dgm:chPref val="0"/>
          <dgm:bulletEnabled val="1"/>
        </dgm:presLayoutVars>
      </dgm:prSet>
      <dgm:spPr/>
    </dgm:pt>
    <dgm:pt modelId="{037E4EC0-6532-4EB8-A766-489E3A5554D2}" type="pres">
      <dgm:prSet presAssocID="{3F8231D7-FEA7-4B69-8CE8-9786968A60A5}" presName="quad4" presStyleLbl="node1" presStyleIdx="3" presStyleCnt="4" custLinFactNeighborX="447" custLinFactNeighborY="2218">
        <dgm:presLayoutVars>
          <dgm:chMax val="0"/>
          <dgm:chPref val="0"/>
          <dgm:bulletEnabled val="1"/>
        </dgm:presLayoutVars>
      </dgm:prSet>
      <dgm:spPr/>
    </dgm:pt>
  </dgm:ptLst>
  <dgm:cxnLst>
    <dgm:cxn modelId="{94946C6A-87D2-4C53-8FD4-D936E7E88F49}" srcId="{3F8231D7-FEA7-4B69-8CE8-9786968A60A5}" destId="{D154A6F4-2603-4425-AE81-163BDC0D39DB}" srcOrd="2" destOrd="0" parTransId="{E2C42388-71D2-4189-8170-D456E84E14A9}" sibTransId="{C95DD033-1E06-472B-80C1-9E67B7933531}"/>
    <dgm:cxn modelId="{2CABAB96-477F-417D-BDE4-3F80BDDE6DA2}" type="presOf" srcId="{04C023FD-32A9-4E79-B8BD-EF87E3B13CBF}" destId="{037E4EC0-6532-4EB8-A766-489E3A5554D2}" srcOrd="0" destOrd="0" presId="urn:microsoft.com/office/officeart/2005/8/layout/matrix3"/>
    <dgm:cxn modelId="{EABF9C9E-8145-4133-BD5F-E74AFA34EDD5}" type="presOf" srcId="{D154A6F4-2603-4425-AE81-163BDC0D39DB}" destId="{4A22F0E1-DDB3-4AFE-ADD8-95306777F31C}" srcOrd="0" destOrd="0" presId="urn:microsoft.com/office/officeart/2005/8/layout/matrix3"/>
    <dgm:cxn modelId="{4D227AC2-0D62-4467-8D94-D2232804101B}" srcId="{3F8231D7-FEA7-4B69-8CE8-9786968A60A5}" destId="{A0488D57-155D-4AF5-87A8-8274261A8A25}" srcOrd="0" destOrd="0" parTransId="{D4A63926-3937-4AB8-8093-8AAD7DC20A92}" sibTransId="{040CF1CC-7C02-4501-8B81-60071A6E88CA}"/>
    <dgm:cxn modelId="{317FC8CA-3B46-4F50-A179-3F77FB769AAF}" type="presOf" srcId="{A0488D57-155D-4AF5-87A8-8274261A8A25}" destId="{0DBFED09-9237-4DAD-B198-0D8F457D1478}" srcOrd="0" destOrd="0" presId="urn:microsoft.com/office/officeart/2005/8/layout/matrix3"/>
    <dgm:cxn modelId="{EDBD96D1-ED2D-4985-B925-72096B28864D}" srcId="{3F8231D7-FEA7-4B69-8CE8-9786968A60A5}" destId="{04C023FD-32A9-4E79-B8BD-EF87E3B13CBF}" srcOrd="3" destOrd="0" parTransId="{98C6B45D-BF03-4305-9B88-A53B612673ED}" sibTransId="{4969EE1E-487B-498F-9DAC-FF916DB0F5F9}"/>
    <dgm:cxn modelId="{4A02C4D1-C1E2-4D62-885E-1BD2EB175846}" type="presOf" srcId="{3F8231D7-FEA7-4B69-8CE8-9786968A60A5}" destId="{D198B94D-654B-471A-8F69-9127D44412F1}" srcOrd="0" destOrd="0" presId="urn:microsoft.com/office/officeart/2005/8/layout/matrix3"/>
    <dgm:cxn modelId="{6DE869E4-E881-4FA0-9344-C2C28A08A632}" type="presOf" srcId="{F809DD11-1519-4162-A48F-2AC78FE87794}" destId="{39325F9E-8315-42DB-BAD5-19806AAF3D5C}" srcOrd="0" destOrd="0" presId="urn:microsoft.com/office/officeart/2005/8/layout/matrix3"/>
    <dgm:cxn modelId="{35E061F9-AC3F-4A17-9515-9B289B47AFB1}" srcId="{3F8231D7-FEA7-4B69-8CE8-9786968A60A5}" destId="{F809DD11-1519-4162-A48F-2AC78FE87794}" srcOrd="1" destOrd="0" parTransId="{D1492B6F-7EFA-4786-9565-7665F2D664BF}" sibTransId="{3EA2C304-F0CF-4C3A-92E7-820736F27FAE}"/>
    <dgm:cxn modelId="{E8520DD0-C05A-40CA-A4E7-7660F1A18662}" type="presParOf" srcId="{D198B94D-654B-471A-8F69-9127D44412F1}" destId="{C9D4BC4D-A33A-40D5-BF88-3FF8A222C2E8}" srcOrd="0" destOrd="0" presId="urn:microsoft.com/office/officeart/2005/8/layout/matrix3"/>
    <dgm:cxn modelId="{4FEDF8B9-6466-4216-B543-746687D83D00}" type="presParOf" srcId="{D198B94D-654B-471A-8F69-9127D44412F1}" destId="{0DBFED09-9237-4DAD-B198-0D8F457D1478}" srcOrd="1" destOrd="0" presId="urn:microsoft.com/office/officeart/2005/8/layout/matrix3"/>
    <dgm:cxn modelId="{A9D5286B-8243-4D57-BE5F-02CCDDADDD24}" type="presParOf" srcId="{D198B94D-654B-471A-8F69-9127D44412F1}" destId="{39325F9E-8315-42DB-BAD5-19806AAF3D5C}" srcOrd="2" destOrd="0" presId="urn:microsoft.com/office/officeart/2005/8/layout/matrix3"/>
    <dgm:cxn modelId="{4EE25E10-3479-4E2F-B247-BEB55E07835C}" type="presParOf" srcId="{D198B94D-654B-471A-8F69-9127D44412F1}" destId="{4A22F0E1-DDB3-4AFE-ADD8-95306777F31C}" srcOrd="3" destOrd="0" presId="urn:microsoft.com/office/officeart/2005/8/layout/matrix3"/>
    <dgm:cxn modelId="{475C1FF6-CB01-445E-A11F-5A3A4313E55F}" type="presParOf" srcId="{D198B94D-654B-471A-8F69-9127D44412F1}" destId="{037E4EC0-6532-4EB8-A766-489E3A5554D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F00963-D893-4F57-A362-2C9267071B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4DBC15-0DC3-4558-A08B-BED3A4B65A49}">
      <dgm:prSet custT="1"/>
      <dgm:spPr/>
      <dgm:t>
        <a:bodyPr/>
        <a:lstStyle/>
        <a:p>
          <a:r>
            <a:rPr lang="nb-NO" sz="1800" dirty="0"/>
            <a:t>Statsforvalteren ønsker å få inn søknader nå, og har ikke mulighet til å avvente Miljødirektoratets undersøkelser (modellering av Oslofjorden)</a:t>
          </a:r>
          <a:endParaRPr lang="en-US" sz="1800" dirty="0"/>
        </a:p>
      </dgm:t>
    </dgm:pt>
    <dgm:pt modelId="{D23B21FF-299D-49F9-875E-3B61595BE81A}" type="parTrans" cxnId="{2E9D2842-7A71-4A63-A77D-DCA8229DBBB0}">
      <dgm:prSet/>
      <dgm:spPr/>
      <dgm:t>
        <a:bodyPr/>
        <a:lstStyle/>
        <a:p>
          <a:endParaRPr lang="en-US"/>
        </a:p>
      </dgm:t>
    </dgm:pt>
    <dgm:pt modelId="{0E69180A-CF45-4752-8420-7CDE5E81B399}" type="sibTrans" cxnId="{2E9D2842-7A71-4A63-A77D-DCA8229DBBB0}">
      <dgm:prSet/>
      <dgm:spPr/>
      <dgm:t>
        <a:bodyPr/>
        <a:lstStyle/>
        <a:p>
          <a:endParaRPr lang="en-US"/>
        </a:p>
      </dgm:t>
    </dgm:pt>
    <dgm:pt modelId="{1AD8A874-9102-443D-B3C4-D0AD56F6DC0A}">
      <dgm:prSet custT="1"/>
      <dgm:spPr/>
      <dgm:t>
        <a:bodyPr/>
        <a:lstStyle/>
        <a:p>
          <a:r>
            <a:rPr lang="nb-NO" sz="1800" dirty="0"/>
            <a:t>Biogassanlegg kan være omfattet av Industriutslippsdirektivet (IED) og skulle i så tilfelle hatt nye tillatelser innen 2022</a:t>
          </a:r>
          <a:endParaRPr lang="en-US" sz="1800" dirty="0"/>
        </a:p>
      </dgm:t>
    </dgm:pt>
    <dgm:pt modelId="{B8AC773A-3247-49A0-9301-07126B0DD58A}" type="parTrans" cxnId="{06AA5AC9-DEAC-4168-8DFB-EA8F75D55811}">
      <dgm:prSet/>
      <dgm:spPr/>
      <dgm:t>
        <a:bodyPr/>
        <a:lstStyle/>
        <a:p>
          <a:endParaRPr lang="en-US"/>
        </a:p>
      </dgm:t>
    </dgm:pt>
    <dgm:pt modelId="{E5751CA7-FB72-408A-AE0F-D9763CA4B228}" type="sibTrans" cxnId="{06AA5AC9-DEAC-4168-8DFB-EA8F75D55811}">
      <dgm:prSet/>
      <dgm:spPr/>
      <dgm:t>
        <a:bodyPr/>
        <a:lstStyle/>
        <a:p>
          <a:endParaRPr lang="en-US"/>
        </a:p>
      </dgm:t>
    </dgm:pt>
    <dgm:pt modelId="{F0DD0352-2AAF-40BE-9D56-AADBB5E9990F}">
      <dgm:prSet custT="1"/>
      <dgm:spPr/>
      <dgm:t>
        <a:bodyPr/>
        <a:lstStyle/>
        <a:p>
          <a:r>
            <a:rPr lang="nb-NO" sz="1800" dirty="0"/>
            <a:t>Viktig at søknaden beskriver </a:t>
          </a:r>
          <a:r>
            <a:rPr lang="nb-NO" sz="1800" dirty="0" err="1"/>
            <a:t>slambehandling</a:t>
          </a:r>
          <a:r>
            <a:rPr lang="nb-NO" sz="1800" dirty="0"/>
            <a:t> sett opp mot forurensningsforskriften kap. 36 vedlegg I, og om denne aktiviteten er omfattet av BREF Waste </a:t>
          </a:r>
          <a:r>
            <a:rPr lang="nb-NO" sz="1800" dirty="0" err="1"/>
            <a:t>Treatment</a:t>
          </a:r>
          <a:r>
            <a:rPr lang="nb-NO" sz="1800" dirty="0"/>
            <a:t> (BREF for avfallshåndtering)</a:t>
          </a:r>
          <a:endParaRPr lang="en-US" sz="1800" dirty="0"/>
        </a:p>
      </dgm:t>
    </dgm:pt>
    <dgm:pt modelId="{DF16DCE8-3306-4BCC-995D-DCD289F00772}" type="parTrans" cxnId="{1B650841-72A1-4852-9642-B1D26BB41158}">
      <dgm:prSet/>
      <dgm:spPr/>
      <dgm:t>
        <a:bodyPr/>
        <a:lstStyle/>
        <a:p>
          <a:endParaRPr lang="en-US"/>
        </a:p>
      </dgm:t>
    </dgm:pt>
    <dgm:pt modelId="{F02ADD74-A51E-4199-8523-0ECB099DE610}" type="sibTrans" cxnId="{1B650841-72A1-4852-9642-B1D26BB41158}">
      <dgm:prSet/>
      <dgm:spPr/>
      <dgm:t>
        <a:bodyPr/>
        <a:lstStyle/>
        <a:p>
          <a:endParaRPr lang="en-US"/>
        </a:p>
      </dgm:t>
    </dgm:pt>
    <dgm:pt modelId="{680040EC-A43C-4452-A5BD-2113695A7236}">
      <dgm:prSet custT="1"/>
      <dgm:spPr/>
      <dgm:t>
        <a:bodyPr/>
        <a:lstStyle/>
        <a:p>
          <a:r>
            <a:rPr lang="nb-NO" sz="1800" dirty="0"/>
            <a:t>I søknaden må det beskrives både behandlingsmetode og behandlingskapasitet</a:t>
          </a:r>
          <a:endParaRPr lang="en-US" sz="1400" dirty="0"/>
        </a:p>
      </dgm:t>
    </dgm:pt>
    <dgm:pt modelId="{02ACE922-7982-4916-8360-ED31D2A36090}" type="parTrans" cxnId="{4168E139-5E13-45A6-BA05-37A99D4ADB5A}">
      <dgm:prSet/>
      <dgm:spPr/>
      <dgm:t>
        <a:bodyPr/>
        <a:lstStyle/>
        <a:p>
          <a:endParaRPr lang="en-US"/>
        </a:p>
      </dgm:t>
    </dgm:pt>
    <dgm:pt modelId="{E0996958-3C87-4825-847B-E2087DB859B7}" type="sibTrans" cxnId="{4168E139-5E13-45A6-BA05-37A99D4ADB5A}">
      <dgm:prSet/>
      <dgm:spPr/>
      <dgm:t>
        <a:bodyPr/>
        <a:lstStyle/>
        <a:p>
          <a:endParaRPr lang="en-US"/>
        </a:p>
      </dgm:t>
    </dgm:pt>
    <dgm:pt modelId="{62FFD51D-D825-4353-A357-FD04A7FC150D}">
      <dgm:prSet custT="1"/>
      <dgm:spPr/>
      <dgm:t>
        <a:bodyPr/>
        <a:lstStyle/>
        <a:p>
          <a:r>
            <a:rPr lang="nb-NO" sz="1800" dirty="0"/>
            <a:t>Rejektvannet vil få krav til utslippsgrenser i </a:t>
          </a:r>
          <a:r>
            <a:rPr lang="nb-NO" sz="1800" dirty="0" err="1"/>
            <a:t>påslippspunktet</a:t>
          </a:r>
          <a:r>
            <a:rPr lang="nb-NO" sz="1800" dirty="0"/>
            <a:t> til avløpsrenseanlegget. Vi kan hensynta rensegraden ved avløpsrenseanlegget i vurderingen av overholdelse av forpliktende utslippskrav (BAT-AEL) til vann</a:t>
          </a:r>
          <a:endParaRPr lang="en-US" sz="1800" dirty="0"/>
        </a:p>
      </dgm:t>
    </dgm:pt>
    <dgm:pt modelId="{9735D92B-81A1-427F-BF55-059BCD6DDE8A}" type="parTrans" cxnId="{291CE12D-ED45-4C06-A092-D2E121B61963}">
      <dgm:prSet/>
      <dgm:spPr/>
      <dgm:t>
        <a:bodyPr/>
        <a:lstStyle/>
        <a:p>
          <a:endParaRPr lang="en-US"/>
        </a:p>
      </dgm:t>
    </dgm:pt>
    <dgm:pt modelId="{BAAB4354-F72B-45D5-AFA3-7390B5EFE06A}" type="sibTrans" cxnId="{291CE12D-ED45-4C06-A092-D2E121B61963}">
      <dgm:prSet/>
      <dgm:spPr/>
      <dgm:t>
        <a:bodyPr/>
        <a:lstStyle/>
        <a:p>
          <a:endParaRPr lang="en-US"/>
        </a:p>
      </dgm:t>
    </dgm:pt>
    <dgm:pt modelId="{AE2DBEB8-E324-4099-83C9-4B1DDFE460D6}">
      <dgm:prSet custT="1"/>
      <dgm:spPr/>
      <dgm:t>
        <a:bodyPr/>
        <a:lstStyle/>
        <a:p>
          <a:r>
            <a:rPr lang="nb-NO" sz="1800" dirty="0"/>
            <a:t>Ulike avløpsrenseanlegg slipper ut ulike N-sammensetninger. Noen nitrogrenfraksjoner er mer biotilgjengelig. Gis det ulike rensekrav? Statsforvalteren informerte om at det er satt like krav til Tot-N og ikke skilt på type/sammensetning av nitrogen</a:t>
          </a:r>
          <a:endParaRPr lang="en-US" sz="1800" dirty="0"/>
        </a:p>
      </dgm:t>
    </dgm:pt>
    <dgm:pt modelId="{4DDF2F88-AAB3-4C1F-8C49-DD8A505B4E7E}" type="parTrans" cxnId="{1703BAA2-C03D-4604-B635-1E4F55436B06}">
      <dgm:prSet/>
      <dgm:spPr/>
      <dgm:t>
        <a:bodyPr/>
        <a:lstStyle/>
        <a:p>
          <a:endParaRPr lang="en-US"/>
        </a:p>
      </dgm:t>
    </dgm:pt>
    <dgm:pt modelId="{2010CE50-8D76-4AEE-A4A1-C0FA64D2EF63}" type="sibTrans" cxnId="{1703BAA2-C03D-4604-B635-1E4F55436B06}">
      <dgm:prSet/>
      <dgm:spPr/>
      <dgm:t>
        <a:bodyPr/>
        <a:lstStyle/>
        <a:p>
          <a:endParaRPr lang="en-US"/>
        </a:p>
      </dgm:t>
    </dgm:pt>
    <dgm:pt modelId="{39600183-C7EA-4A4C-A4F5-3C61BE350111}" type="pres">
      <dgm:prSet presAssocID="{6EF00963-D893-4F57-A362-2C9267071B07}" presName="linear" presStyleCnt="0">
        <dgm:presLayoutVars>
          <dgm:animLvl val="lvl"/>
          <dgm:resizeHandles val="exact"/>
        </dgm:presLayoutVars>
      </dgm:prSet>
      <dgm:spPr/>
    </dgm:pt>
    <dgm:pt modelId="{59F5F73C-53BA-4E3C-8A9B-EC5ACAFF0620}" type="pres">
      <dgm:prSet presAssocID="{684DBC15-0DC3-4558-A08B-BED3A4B65A4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AE47CE5-4AAE-4E2E-AF42-81C1222C8C57}" type="pres">
      <dgm:prSet presAssocID="{0E69180A-CF45-4752-8420-7CDE5E81B399}" presName="spacer" presStyleCnt="0"/>
      <dgm:spPr/>
    </dgm:pt>
    <dgm:pt modelId="{43A1F9D4-69E0-4A28-BF7D-63315D069139}" type="pres">
      <dgm:prSet presAssocID="{1AD8A874-9102-443D-B3C4-D0AD56F6DC0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2693466-EB6C-40A6-BCB6-8DD4DA7DED2C}" type="pres">
      <dgm:prSet presAssocID="{E5751CA7-FB72-408A-AE0F-D9763CA4B228}" presName="spacer" presStyleCnt="0"/>
      <dgm:spPr/>
    </dgm:pt>
    <dgm:pt modelId="{3F68C733-5B8F-4B97-9B90-9A84B87DE5A8}" type="pres">
      <dgm:prSet presAssocID="{F0DD0352-2AAF-40BE-9D56-AADBB5E9990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1311005-44DE-4B62-9907-443BBA2D2BBF}" type="pres">
      <dgm:prSet presAssocID="{F02ADD74-A51E-4199-8523-0ECB099DE610}" presName="spacer" presStyleCnt="0"/>
      <dgm:spPr/>
    </dgm:pt>
    <dgm:pt modelId="{69029C93-F9BA-4D0B-A15C-A5D3752DE752}" type="pres">
      <dgm:prSet presAssocID="{680040EC-A43C-4452-A5BD-2113695A7236}" presName="parentText" presStyleLbl="node1" presStyleIdx="3" presStyleCnt="6" custScaleY="77534">
        <dgm:presLayoutVars>
          <dgm:chMax val="0"/>
          <dgm:bulletEnabled val="1"/>
        </dgm:presLayoutVars>
      </dgm:prSet>
      <dgm:spPr/>
    </dgm:pt>
    <dgm:pt modelId="{3F7B96C6-DC66-48CC-BD1C-43D1A92C8D11}" type="pres">
      <dgm:prSet presAssocID="{E0996958-3C87-4825-847B-E2087DB859B7}" presName="spacer" presStyleCnt="0"/>
      <dgm:spPr/>
    </dgm:pt>
    <dgm:pt modelId="{EFC2622F-2391-48CF-8E5E-BEE889B90448}" type="pres">
      <dgm:prSet presAssocID="{62FFD51D-D825-4353-A357-FD04A7FC150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C852E93-B088-4A30-8D1F-94E985027537}" type="pres">
      <dgm:prSet presAssocID="{BAAB4354-F72B-45D5-AFA3-7390B5EFE06A}" presName="spacer" presStyleCnt="0"/>
      <dgm:spPr/>
    </dgm:pt>
    <dgm:pt modelId="{E250C975-0A1E-45F8-8ABD-051236289BD9}" type="pres">
      <dgm:prSet presAssocID="{AE2DBEB8-E324-4099-83C9-4B1DDFE460D6}" presName="parentText" presStyleLbl="node1" presStyleIdx="5" presStyleCnt="6" custLinFactY="-2296" custLinFactNeighborX="-304" custLinFactNeighborY="-100000">
        <dgm:presLayoutVars>
          <dgm:chMax val="0"/>
          <dgm:bulletEnabled val="1"/>
        </dgm:presLayoutVars>
      </dgm:prSet>
      <dgm:spPr/>
    </dgm:pt>
  </dgm:ptLst>
  <dgm:cxnLst>
    <dgm:cxn modelId="{BA59B727-6B9A-4B88-8C85-FCA088794A2D}" type="presOf" srcId="{680040EC-A43C-4452-A5BD-2113695A7236}" destId="{69029C93-F9BA-4D0B-A15C-A5D3752DE752}" srcOrd="0" destOrd="0" presId="urn:microsoft.com/office/officeart/2005/8/layout/vList2"/>
    <dgm:cxn modelId="{291CE12D-ED45-4C06-A092-D2E121B61963}" srcId="{6EF00963-D893-4F57-A362-2C9267071B07}" destId="{62FFD51D-D825-4353-A357-FD04A7FC150D}" srcOrd="4" destOrd="0" parTransId="{9735D92B-81A1-427F-BF55-059BCD6DDE8A}" sibTransId="{BAAB4354-F72B-45D5-AFA3-7390B5EFE06A}"/>
    <dgm:cxn modelId="{4168E139-5E13-45A6-BA05-37A99D4ADB5A}" srcId="{6EF00963-D893-4F57-A362-2C9267071B07}" destId="{680040EC-A43C-4452-A5BD-2113695A7236}" srcOrd="3" destOrd="0" parTransId="{02ACE922-7982-4916-8360-ED31D2A36090}" sibTransId="{E0996958-3C87-4825-847B-E2087DB859B7}"/>
    <dgm:cxn modelId="{1B650841-72A1-4852-9642-B1D26BB41158}" srcId="{6EF00963-D893-4F57-A362-2C9267071B07}" destId="{F0DD0352-2AAF-40BE-9D56-AADBB5E9990F}" srcOrd="2" destOrd="0" parTransId="{DF16DCE8-3306-4BCC-995D-DCD289F00772}" sibTransId="{F02ADD74-A51E-4199-8523-0ECB099DE610}"/>
    <dgm:cxn modelId="{2E9D2842-7A71-4A63-A77D-DCA8229DBBB0}" srcId="{6EF00963-D893-4F57-A362-2C9267071B07}" destId="{684DBC15-0DC3-4558-A08B-BED3A4B65A49}" srcOrd="0" destOrd="0" parTransId="{D23B21FF-299D-49F9-875E-3B61595BE81A}" sibTransId="{0E69180A-CF45-4752-8420-7CDE5E81B399}"/>
    <dgm:cxn modelId="{CF48F168-6087-4C57-98FA-8E9BB87401B3}" type="presOf" srcId="{6EF00963-D893-4F57-A362-2C9267071B07}" destId="{39600183-C7EA-4A4C-A4F5-3C61BE350111}" srcOrd="0" destOrd="0" presId="urn:microsoft.com/office/officeart/2005/8/layout/vList2"/>
    <dgm:cxn modelId="{B137E44F-FD8F-4C55-843B-B64A2652B9E6}" type="presOf" srcId="{AE2DBEB8-E324-4099-83C9-4B1DDFE460D6}" destId="{E250C975-0A1E-45F8-8ABD-051236289BD9}" srcOrd="0" destOrd="0" presId="urn:microsoft.com/office/officeart/2005/8/layout/vList2"/>
    <dgm:cxn modelId="{4268F97E-35E3-461B-AA8E-9EDAAFB19A73}" type="presOf" srcId="{684DBC15-0DC3-4558-A08B-BED3A4B65A49}" destId="{59F5F73C-53BA-4E3C-8A9B-EC5ACAFF0620}" srcOrd="0" destOrd="0" presId="urn:microsoft.com/office/officeart/2005/8/layout/vList2"/>
    <dgm:cxn modelId="{1703BAA2-C03D-4604-B635-1E4F55436B06}" srcId="{6EF00963-D893-4F57-A362-2C9267071B07}" destId="{AE2DBEB8-E324-4099-83C9-4B1DDFE460D6}" srcOrd="5" destOrd="0" parTransId="{4DDF2F88-AAB3-4C1F-8C49-DD8A505B4E7E}" sibTransId="{2010CE50-8D76-4AEE-A4A1-C0FA64D2EF63}"/>
    <dgm:cxn modelId="{991440AA-79C6-4F5D-8FC3-5A4171C63BEB}" type="presOf" srcId="{62FFD51D-D825-4353-A357-FD04A7FC150D}" destId="{EFC2622F-2391-48CF-8E5E-BEE889B90448}" srcOrd="0" destOrd="0" presId="urn:microsoft.com/office/officeart/2005/8/layout/vList2"/>
    <dgm:cxn modelId="{35A71CC8-30CF-485C-9013-8035939455CA}" type="presOf" srcId="{F0DD0352-2AAF-40BE-9D56-AADBB5E9990F}" destId="{3F68C733-5B8F-4B97-9B90-9A84B87DE5A8}" srcOrd="0" destOrd="0" presId="urn:microsoft.com/office/officeart/2005/8/layout/vList2"/>
    <dgm:cxn modelId="{06AA5AC9-DEAC-4168-8DFB-EA8F75D55811}" srcId="{6EF00963-D893-4F57-A362-2C9267071B07}" destId="{1AD8A874-9102-443D-B3C4-D0AD56F6DC0A}" srcOrd="1" destOrd="0" parTransId="{B8AC773A-3247-49A0-9301-07126B0DD58A}" sibTransId="{E5751CA7-FB72-408A-AE0F-D9763CA4B228}"/>
    <dgm:cxn modelId="{88BEFDD0-B436-49A2-8C0D-07BD94CCAD9E}" type="presOf" srcId="{1AD8A874-9102-443D-B3C4-D0AD56F6DC0A}" destId="{43A1F9D4-69E0-4A28-BF7D-63315D069139}" srcOrd="0" destOrd="0" presId="urn:microsoft.com/office/officeart/2005/8/layout/vList2"/>
    <dgm:cxn modelId="{6647DD7B-C7B3-46F6-9041-98EE948D503C}" type="presParOf" srcId="{39600183-C7EA-4A4C-A4F5-3C61BE350111}" destId="{59F5F73C-53BA-4E3C-8A9B-EC5ACAFF0620}" srcOrd="0" destOrd="0" presId="urn:microsoft.com/office/officeart/2005/8/layout/vList2"/>
    <dgm:cxn modelId="{1E0B5D4A-3199-41FF-A01F-032F1A939B9A}" type="presParOf" srcId="{39600183-C7EA-4A4C-A4F5-3C61BE350111}" destId="{EAE47CE5-4AAE-4E2E-AF42-81C1222C8C57}" srcOrd="1" destOrd="0" presId="urn:microsoft.com/office/officeart/2005/8/layout/vList2"/>
    <dgm:cxn modelId="{F93019EC-7D4C-4849-92A8-E943FBC2574C}" type="presParOf" srcId="{39600183-C7EA-4A4C-A4F5-3C61BE350111}" destId="{43A1F9D4-69E0-4A28-BF7D-63315D069139}" srcOrd="2" destOrd="0" presId="urn:microsoft.com/office/officeart/2005/8/layout/vList2"/>
    <dgm:cxn modelId="{905B4567-C88C-4AAB-813F-B64F0BB997A9}" type="presParOf" srcId="{39600183-C7EA-4A4C-A4F5-3C61BE350111}" destId="{52693466-EB6C-40A6-BCB6-8DD4DA7DED2C}" srcOrd="3" destOrd="0" presId="urn:microsoft.com/office/officeart/2005/8/layout/vList2"/>
    <dgm:cxn modelId="{4E658344-2C87-499B-9C1C-C44FDCF6ECD9}" type="presParOf" srcId="{39600183-C7EA-4A4C-A4F5-3C61BE350111}" destId="{3F68C733-5B8F-4B97-9B90-9A84B87DE5A8}" srcOrd="4" destOrd="0" presId="urn:microsoft.com/office/officeart/2005/8/layout/vList2"/>
    <dgm:cxn modelId="{7B54F10A-D579-4440-8CD6-741361A8A549}" type="presParOf" srcId="{39600183-C7EA-4A4C-A4F5-3C61BE350111}" destId="{81311005-44DE-4B62-9907-443BBA2D2BBF}" srcOrd="5" destOrd="0" presId="urn:microsoft.com/office/officeart/2005/8/layout/vList2"/>
    <dgm:cxn modelId="{734903B2-2728-4A29-9466-2F3021645FF8}" type="presParOf" srcId="{39600183-C7EA-4A4C-A4F5-3C61BE350111}" destId="{69029C93-F9BA-4D0B-A15C-A5D3752DE752}" srcOrd="6" destOrd="0" presId="urn:microsoft.com/office/officeart/2005/8/layout/vList2"/>
    <dgm:cxn modelId="{EDDCDC25-2D2D-4A6D-821E-F287BBDA31CD}" type="presParOf" srcId="{39600183-C7EA-4A4C-A4F5-3C61BE350111}" destId="{3F7B96C6-DC66-48CC-BD1C-43D1A92C8D11}" srcOrd="7" destOrd="0" presId="urn:microsoft.com/office/officeart/2005/8/layout/vList2"/>
    <dgm:cxn modelId="{3B342B2A-E30B-445A-B11E-B327A9C91B74}" type="presParOf" srcId="{39600183-C7EA-4A4C-A4F5-3C61BE350111}" destId="{EFC2622F-2391-48CF-8E5E-BEE889B90448}" srcOrd="8" destOrd="0" presId="urn:microsoft.com/office/officeart/2005/8/layout/vList2"/>
    <dgm:cxn modelId="{507707FF-B724-43B9-B295-AD545DC8D1EB}" type="presParOf" srcId="{39600183-C7EA-4A4C-A4F5-3C61BE350111}" destId="{9C852E93-B088-4A30-8D1F-94E985027537}" srcOrd="9" destOrd="0" presId="urn:microsoft.com/office/officeart/2005/8/layout/vList2"/>
    <dgm:cxn modelId="{EC8E7A4D-FFCC-4731-A4BB-FADD6FDE8129}" type="presParOf" srcId="{39600183-C7EA-4A4C-A4F5-3C61BE350111}" destId="{E250C975-0A1E-45F8-8ABD-051236289BD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A8E2A1-D8A4-426F-8C8F-7C7320E376F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66E73FE-A53F-4C59-865D-B54BD08C9DCD}">
      <dgm:prSet/>
      <dgm:spPr/>
      <dgm:t>
        <a:bodyPr/>
        <a:lstStyle/>
        <a:p>
          <a:r>
            <a:rPr lang="nb-NO"/>
            <a:t>Statsforvalters veiledningen om innhold i søknader vedr resipientvurderinger «Resipientvurderingen skal gjøres både direkte ved utslippspunktet, og i en gradient fra utslippspunktet. For avløpsanlegg skal det foretas undersøkelser både ved utslippspunktet for renset avløpsvann ved selve avløpsrenseanlegget, og ved utslippspunkter for eventuelle overløp langs avløpsnettet».</a:t>
          </a:r>
          <a:endParaRPr lang="en-US"/>
        </a:p>
      </dgm:t>
    </dgm:pt>
    <dgm:pt modelId="{7830CFF7-DE6C-4F04-A6BB-336DCC1E7B30}" type="parTrans" cxnId="{8016ED8C-24F1-40E4-847F-7E85BD48B652}">
      <dgm:prSet/>
      <dgm:spPr/>
      <dgm:t>
        <a:bodyPr/>
        <a:lstStyle/>
        <a:p>
          <a:endParaRPr lang="en-US"/>
        </a:p>
      </dgm:t>
    </dgm:pt>
    <dgm:pt modelId="{A55C421D-CC32-402B-8C28-9C1508C0C4EE}" type="sibTrans" cxnId="{8016ED8C-24F1-40E4-847F-7E85BD48B652}">
      <dgm:prSet/>
      <dgm:spPr/>
      <dgm:t>
        <a:bodyPr/>
        <a:lstStyle/>
        <a:p>
          <a:endParaRPr lang="en-US"/>
        </a:p>
      </dgm:t>
    </dgm:pt>
    <dgm:pt modelId="{7D4190E6-E9FB-45A9-BE3F-D129351FF2D6}">
      <dgm:prSet/>
      <dgm:spPr/>
      <dgm:t>
        <a:bodyPr/>
        <a:lstStyle/>
        <a:p>
          <a:r>
            <a:rPr lang="nb-NO"/>
            <a:t>Statsforvalteren har altså ikke satt krav til at overvåkingen skal utføres etter en bestemt modell (vifteform etc.). Statsforvalter er opptatt av at overvåkingen skjer i en gradient. Det kan hende en modellering er godt nok. Vi vil vurdere i hvert enkelt tilfelle og hver enkel søknad for seg. </a:t>
          </a:r>
          <a:r>
            <a:rPr lang="nb-NO" b="1"/>
            <a:t>Det er viktig å ha et godt kunnskapsgrunnlag.</a:t>
          </a:r>
          <a:endParaRPr lang="en-US"/>
        </a:p>
      </dgm:t>
    </dgm:pt>
    <dgm:pt modelId="{E4E1F113-3C60-49F2-996F-1681165B4B0F}" type="parTrans" cxnId="{0F614816-4446-4AFB-875F-96B897F8E719}">
      <dgm:prSet/>
      <dgm:spPr/>
      <dgm:t>
        <a:bodyPr/>
        <a:lstStyle/>
        <a:p>
          <a:endParaRPr lang="en-US"/>
        </a:p>
      </dgm:t>
    </dgm:pt>
    <dgm:pt modelId="{133F4149-2675-4FAC-9D10-22119C545136}" type="sibTrans" cxnId="{0F614816-4446-4AFB-875F-96B897F8E719}">
      <dgm:prSet/>
      <dgm:spPr/>
      <dgm:t>
        <a:bodyPr/>
        <a:lstStyle/>
        <a:p>
          <a:endParaRPr lang="en-US"/>
        </a:p>
      </dgm:t>
    </dgm:pt>
    <dgm:pt modelId="{90F4CBE9-D0B3-4748-A967-5031C647DA01}" type="pres">
      <dgm:prSet presAssocID="{AAA8E2A1-D8A4-426F-8C8F-7C7320E376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D58ACF-EEDE-4712-AB57-96DE438E59AD}" type="pres">
      <dgm:prSet presAssocID="{166E73FE-A53F-4C59-865D-B54BD08C9DCD}" presName="hierRoot1" presStyleCnt="0"/>
      <dgm:spPr/>
    </dgm:pt>
    <dgm:pt modelId="{EBD5226F-C49E-48A9-8097-AC4150AED8DA}" type="pres">
      <dgm:prSet presAssocID="{166E73FE-A53F-4C59-865D-B54BD08C9DCD}" presName="composite" presStyleCnt="0"/>
      <dgm:spPr/>
    </dgm:pt>
    <dgm:pt modelId="{40560506-B90D-45B8-9A42-A114D7B294EF}" type="pres">
      <dgm:prSet presAssocID="{166E73FE-A53F-4C59-865D-B54BD08C9DCD}" presName="background" presStyleLbl="node0" presStyleIdx="0" presStyleCnt="2"/>
      <dgm:spPr/>
    </dgm:pt>
    <dgm:pt modelId="{E256CE0D-1439-48EF-94A1-B070A5DB310F}" type="pres">
      <dgm:prSet presAssocID="{166E73FE-A53F-4C59-865D-B54BD08C9DCD}" presName="text" presStyleLbl="fgAcc0" presStyleIdx="0" presStyleCnt="2">
        <dgm:presLayoutVars>
          <dgm:chPref val="3"/>
        </dgm:presLayoutVars>
      </dgm:prSet>
      <dgm:spPr/>
    </dgm:pt>
    <dgm:pt modelId="{0EEBA8E3-EB30-414B-92BD-C52955F1285F}" type="pres">
      <dgm:prSet presAssocID="{166E73FE-A53F-4C59-865D-B54BD08C9DCD}" presName="hierChild2" presStyleCnt="0"/>
      <dgm:spPr/>
    </dgm:pt>
    <dgm:pt modelId="{27504E58-422D-470A-AECD-382EC6CD5C6D}" type="pres">
      <dgm:prSet presAssocID="{7D4190E6-E9FB-45A9-BE3F-D129351FF2D6}" presName="hierRoot1" presStyleCnt="0"/>
      <dgm:spPr/>
    </dgm:pt>
    <dgm:pt modelId="{D468B495-68E0-472F-BA51-0D251B89E16D}" type="pres">
      <dgm:prSet presAssocID="{7D4190E6-E9FB-45A9-BE3F-D129351FF2D6}" presName="composite" presStyleCnt="0"/>
      <dgm:spPr/>
    </dgm:pt>
    <dgm:pt modelId="{D3452B55-251E-431C-A727-B62D2BEFA92E}" type="pres">
      <dgm:prSet presAssocID="{7D4190E6-E9FB-45A9-BE3F-D129351FF2D6}" presName="background" presStyleLbl="node0" presStyleIdx="1" presStyleCnt="2"/>
      <dgm:spPr/>
    </dgm:pt>
    <dgm:pt modelId="{1523FC87-F83D-455D-9DB6-5384FF1A919D}" type="pres">
      <dgm:prSet presAssocID="{7D4190E6-E9FB-45A9-BE3F-D129351FF2D6}" presName="text" presStyleLbl="fgAcc0" presStyleIdx="1" presStyleCnt="2">
        <dgm:presLayoutVars>
          <dgm:chPref val="3"/>
        </dgm:presLayoutVars>
      </dgm:prSet>
      <dgm:spPr/>
    </dgm:pt>
    <dgm:pt modelId="{CB088530-6F8E-4141-8645-111702969D11}" type="pres">
      <dgm:prSet presAssocID="{7D4190E6-E9FB-45A9-BE3F-D129351FF2D6}" presName="hierChild2" presStyleCnt="0"/>
      <dgm:spPr/>
    </dgm:pt>
  </dgm:ptLst>
  <dgm:cxnLst>
    <dgm:cxn modelId="{0F614816-4446-4AFB-875F-96B897F8E719}" srcId="{AAA8E2A1-D8A4-426F-8C8F-7C7320E376F6}" destId="{7D4190E6-E9FB-45A9-BE3F-D129351FF2D6}" srcOrd="1" destOrd="0" parTransId="{E4E1F113-3C60-49F2-996F-1681165B4B0F}" sibTransId="{133F4149-2675-4FAC-9D10-22119C545136}"/>
    <dgm:cxn modelId="{87A9F249-3DFF-4D1F-8C75-3FE51F992CD0}" type="presOf" srcId="{7D4190E6-E9FB-45A9-BE3F-D129351FF2D6}" destId="{1523FC87-F83D-455D-9DB6-5384FF1A919D}" srcOrd="0" destOrd="0" presId="urn:microsoft.com/office/officeart/2005/8/layout/hierarchy1"/>
    <dgm:cxn modelId="{C6839850-7AF7-4235-B14A-74B2DFE09D1C}" type="presOf" srcId="{AAA8E2A1-D8A4-426F-8C8F-7C7320E376F6}" destId="{90F4CBE9-D0B3-4748-A967-5031C647DA01}" srcOrd="0" destOrd="0" presId="urn:microsoft.com/office/officeart/2005/8/layout/hierarchy1"/>
    <dgm:cxn modelId="{8016ED8C-24F1-40E4-847F-7E85BD48B652}" srcId="{AAA8E2A1-D8A4-426F-8C8F-7C7320E376F6}" destId="{166E73FE-A53F-4C59-865D-B54BD08C9DCD}" srcOrd="0" destOrd="0" parTransId="{7830CFF7-DE6C-4F04-A6BB-336DCC1E7B30}" sibTransId="{A55C421D-CC32-402B-8C28-9C1508C0C4EE}"/>
    <dgm:cxn modelId="{F7DF63A2-DB62-41E7-B25D-4AA91BC28565}" type="presOf" srcId="{166E73FE-A53F-4C59-865D-B54BD08C9DCD}" destId="{E256CE0D-1439-48EF-94A1-B070A5DB310F}" srcOrd="0" destOrd="0" presId="urn:microsoft.com/office/officeart/2005/8/layout/hierarchy1"/>
    <dgm:cxn modelId="{29E14B8C-C148-4BE2-8AB6-858C522B6655}" type="presParOf" srcId="{90F4CBE9-D0B3-4748-A967-5031C647DA01}" destId="{79D58ACF-EEDE-4712-AB57-96DE438E59AD}" srcOrd="0" destOrd="0" presId="urn:microsoft.com/office/officeart/2005/8/layout/hierarchy1"/>
    <dgm:cxn modelId="{2C8C0735-B490-48DB-97A7-D4443FC536D0}" type="presParOf" srcId="{79D58ACF-EEDE-4712-AB57-96DE438E59AD}" destId="{EBD5226F-C49E-48A9-8097-AC4150AED8DA}" srcOrd="0" destOrd="0" presId="urn:microsoft.com/office/officeart/2005/8/layout/hierarchy1"/>
    <dgm:cxn modelId="{EEBCC4B8-81EB-4282-AF97-6C476F40054E}" type="presParOf" srcId="{EBD5226F-C49E-48A9-8097-AC4150AED8DA}" destId="{40560506-B90D-45B8-9A42-A114D7B294EF}" srcOrd="0" destOrd="0" presId="urn:microsoft.com/office/officeart/2005/8/layout/hierarchy1"/>
    <dgm:cxn modelId="{796DA13C-3BCB-40F2-8FF0-3BDE23E6DDE2}" type="presParOf" srcId="{EBD5226F-C49E-48A9-8097-AC4150AED8DA}" destId="{E256CE0D-1439-48EF-94A1-B070A5DB310F}" srcOrd="1" destOrd="0" presId="urn:microsoft.com/office/officeart/2005/8/layout/hierarchy1"/>
    <dgm:cxn modelId="{7BA0D7BF-84A1-408F-AE0F-052FDD52BF01}" type="presParOf" srcId="{79D58ACF-EEDE-4712-AB57-96DE438E59AD}" destId="{0EEBA8E3-EB30-414B-92BD-C52955F1285F}" srcOrd="1" destOrd="0" presId="urn:microsoft.com/office/officeart/2005/8/layout/hierarchy1"/>
    <dgm:cxn modelId="{F59F6C2B-FC33-447C-AB40-67C2207E941E}" type="presParOf" srcId="{90F4CBE9-D0B3-4748-A967-5031C647DA01}" destId="{27504E58-422D-470A-AECD-382EC6CD5C6D}" srcOrd="1" destOrd="0" presId="urn:microsoft.com/office/officeart/2005/8/layout/hierarchy1"/>
    <dgm:cxn modelId="{408F5F6C-BCDE-4794-98A0-C159114D3F9C}" type="presParOf" srcId="{27504E58-422D-470A-AECD-382EC6CD5C6D}" destId="{D468B495-68E0-472F-BA51-0D251B89E16D}" srcOrd="0" destOrd="0" presId="urn:microsoft.com/office/officeart/2005/8/layout/hierarchy1"/>
    <dgm:cxn modelId="{2E291D50-AF6E-4DB5-A77A-6C13729E6EAC}" type="presParOf" srcId="{D468B495-68E0-472F-BA51-0D251B89E16D}" destId="{D3452B55-251E-431C-A727-B62D2BEFA92E}" srcOrd="0" destOrd="0" presId="urn:microsoft.com/office/officeart/2005/8/layout/hierarchy1"/>
    <dgm:cxn modelId="{98C61248-C7C4-4CA0-AD3B-996EAA8A8FF3}" type="presParOf" srcId="{D468B495-68E0-472F-BA51-0D251B89E16D}" destId="{1523FC87-F83D-455D-9DB6-5384FF1A919D}" srcOrd="1" destOrd="0" presId="urn:microsoft.com/office/officeart/2005/8/layout/hierarchy1"/>
    <dgm:cxn modelId="{91955415-AF3D-4FE8-84E6-37724F05B5BE}" type="presParOf" srcId="{27504E58-422D-470A-AECD-382EC6CD5C6D}" destId="{CB088530-6F8E-4141-8645-111702969D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C1D28-44BB-402E-A869-6EC814507B5B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B89DA-752A-41B1-9B54-700343DD3FB1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 dirty="0"/>
            <a:t>Partene var enige om at det er riktig og relevant å se på Indre Oslofjord som en felles resipient for alle avløpsanleggene</a:t>
          </a:r>
          <a:endParaRPr lang="en-US" sz="2600" kern="1200" dirty="0"/>
        </a:p>
      </dsp:txBody>
      <dsp:txXfrm>
        <a:off x="696297" y="538547"/>
        <a:ext cx="4171627" cy="2590157"/>
      </dsp:txXfrm>
    </dsp:sp>
    <dsp:sp modelId="{5179988A-239E-459D-8579-F2BCAD827B79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75FCE-EB55-464F-A784-F962375AEECA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/>
            <a:t>Målet med Fagrådets arbeid i denne fasen, er å jobbe på tvers for å fram felles maler og resipientvurdering for søknader til utslippstillatelse rundt Indre Oslofjord</a:t>
          </a:r>
          <a:endParaRPr lang="en-US" sz="2600" kern="1200"/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119E1-569F-4A17-9521-3C65696E6030}">
      <dsp:nvSpPr>
        <dsp:cNvPr id="0" name=""/>
        <dsp:cNvSpPr/>
      </dsp:nvSpPr>
      <dsp:spPr>
        <a:xfrm>
          <a:off x="0" y="18850"/>
          <a:ext cx="6367912" cy="636791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598840-9155-4787-AD0A-891D9A4B8764}">
      <dsp:nvSpPr>
        <dsp:cNvPr id="0" name=""/>
        <dsp:cNvSpPr/>
      </dsp:nvSpPr>
      <dsp:spPr>
        <a:xfrm>
          <a:off x="604951" y="623801"/>
          <a:ext cx="2483486" cy="2483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Revidert avløpsdirektiv og utslippstillatelser: Strengeste kravet gjelder. Det vil ta tid før nytt avløpsdirektiv er implementert i norsk rett</a:t>
          </a:r>
          <a:endParaRPr lang="en-US" sz="1500" kern="1200"/>
        </a:p>
      </dsp:txBody>
      <dsp:txXfrm>
        <a:off x="726185" y="745035"/>
        <a:ext cx="2241018" cy="2241018"/>
      </dsp:txXfrm>
    </dsp:sp>
    <dsp:sp modelId="{62A86141-9A23-45B7-9467-CCCE2F8FBF6E}">
      <dsp:nvSpPr>
        <dsp:cNvPr id="0" name=""/>
        <dsp:cNvSpPr/>
      </dsp:nvSpPr>
      <dsp:spPr>
        <a:xfrm>
          <a:off x="3279475" y="623801"/>
          <a:ext cx="2483486" cy="2483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Statsforvalteren anbefalte Fagrådet å kontakte Norsk Vann for informasjon om avløpsdirektivet</a:t>
          </a:r>
          <a:endParaRPr lang="en-US" sz="1500" kern="1200"/>
        </a:p>
      </dsp:txBody>
      <dsp:txXfrm>
        <a:off x="3400709" y="745035"/>
        <a:ext cx="2241018" cy="2241018"/>
      </dsp:txXfrm>
    </dsp:sp>
    <dsp:sp modelId="{D3390B05-7E8D-45F6-9204-233B58AE5C3B}">
      <dsp:nvSpPr>
        <dsp:cNvPr id="0" name=""/>
        <dsp:cNvSpPr/>
      </dsp:nvSpPr>
      <dsp:spPr>
        <a:xfrm>
          <a:off x="604951" y="3298325"/>
          <a:ext cx="2483486" cy="2483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Fagrådet: Mange av kommunene ønsker å ha på plass kravene før de prosjekterer anlegget. Statsforvalteren påpekte at det er viktig at anleggene ikke prosjekteres for minstekravene i forurensningsforskriften</a:t>
          </a:r>
          <a:endParaRPr lang="en-US" sz="1500" kern="1200"/>
        </a:p>
      </dsp:txBody>
      <dsp:txXfrm>
        <a:off x="726185" y="3419559"/>
        <a:ext cx="2241018" cy="2241018"/>
      </dsp:txXfrm>
    </dsp:sp>
    <dsp:sp modelId="{B19DB134-7EFC-485D-B09B-E10AE8BC6E16}">
      <dsp:nvSpPr>
        <dsp:cNvPr id="0" name=""/>
        <dsp:cNvSpPr/>
      </dsp:nvSpPr>
      <dsp:spPr>
        <a:xfrm>
          <a:off x="3279475" y="3298325"/>
          <a:ext cx="2483486" cy="2483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Kommunene må vurdere forventet belastning inn til avløpsrenseanlegget, forventet utvikling i kommunene, og hva som må til for å nå målet om god tilstand i resipientene</a:t>
          </a:r>
          <a:endParaRPr lang="en-US" sz="1500" kern="1200"/>
        </a:p>
      </dsp:txBody>
      <dsp:txXfrm>
        <a:off x="3400709" y="3419559"/>
        <a:ext cx="2241018" cy="2241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D4BC4D-A33A-40D5-BF88-3FF8A222C2E8}">
      <dsp:nvSpPr>
        <dsp:cNvPr id="0" name=""/>
        <dsp:cNvSpPr/>
      </dsp:nvSpPr>
      <dsp:spPr>
        <a:xfrm>
          <a:off x="0" y="351439"/>
          <a:ext cx="5381892" cy="5381892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FED09-9237-4DAD-B198-0D8F457D1478}">
      <dsp:nvSpPr>
        <dsp:cNvPr id="0" name=""/>
        <dsp:cNvSpPr/>
      </dsp:nvSpPr>
      <dsp:spPr>
        <a:xfrm>
          <a:off x="351393" y="931334"/>
          <a:ext cx="2117639" cy="20505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Viktig at søker har god dokumentasjon og gode resipientvurderinger</a:t>
          </a:r>
          <a:endParaRPr lang="en-US" sz="1400" kern="1200" dirty="0"/>
        </a:p>
      </dsp:txBody>
      <dsp:txXfrm>
        <a:off x="451494" y="1031435"/>
        <a:ext cx="1917437" cy="1850376"/>
      </dsp:txXfrm>
    </dsp:sp>
    <dsp:sp modelId="{39325F9E-8315-42DB-BAD5-19806AAF3D5C}">
      <dsp:nvSpPr>
        <dsp:cNvPr id="0" name=""/>
        <dsp:cNvSpPr/>
      </dsp:nvSpPr>
      <dsp:spPr>
        <a:xfrm>
          <a:off x="2781056" y="957276"/>
          <a:ext cx="2098937" cy="202463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Viktig at kommunene vurderer hvilken informasjon som foreligger i dag, og om det er godt nok til å kunne sende inn søknad nå</a:t>
          </a:r>
          <a:endParaRPr lang="en-US" sz="1400" kern="1200" dirty="0"/>
        </a:p>
      </dsp:txBody>
      <dsp:txXfrm>
        <a:off x="2879891" y="1056111"/>
        <a:ext cx="1901267" cy="1826965"/>
      </dsp:txXfrm>
    </dsp:sp>
    <dsp:sp modelId="{4A22F0E1-DDB3-4AFE-ADD8-95306777F31C}">
      <dsp:nvSpPr>
        <dsp:cNvPr id="0" name=""/>
        <dsp:cNvSpPr/>
      </dsp:nvSpPr>
      <dsp:spPr>
        <a:xfrm>
          <a:off x="360743" y="3169668"/>
          <a:ext cx="2098937" cy="2098937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Viktig at avløpsnett og overløpspunkter beskrives i søknaden. Må ha oversikt over ledningsnett, overløpspunkter og tilstand på disse, samt vurdere påvirkning på vannforekomstene. </a:t>
          </a:r>
          <a:endParaRPr lang="en-US" sz="1400" kern="1200" dirty="0"/>
        </a:p>
      </dsp:txBody>
      <dsp:txXfrm>
        <a:off x="463205" y="3272130"/>
        <a:ext cx="1894013" cy="1894013"/>
      </dsp:txXfrm>
    </dsp:sp>
    <dsp:sp modelId="{037E4EC0-6532-4EB8-A766-489E3A5554D2}">
      <dsp:nvSpPr>
        <dsp:cNvPr id="0" name=""/>
        <dsp:cNvSpPr/>
      </dsp:nvSpPr>
      <dsp:spPr>
        <a:xfrm>
          <a:off x="2781056" y="3169668"/>
          <a:ext cx="2098937" cy="209893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Avløpsdirektivet og strengere krav: Statsforvalteren understrekte at kommunene kan forberede søknadene før de har et fullstendig grunnlag</a:t>
          </a:r>
          <a:endParaRPr lang="en-US" sz="1400" kern="1200" dirty="0"/>
        </a:p>
      </dsp:txBody>
      <dsp:txXfrm>
        <a:off x="2883518" y="3272130"/>
        <a:ext cx="1894013" cy="18940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5F73C-53BA-4E3C-8A9B-EC5ACAFF0620}">
      <dsp:nvSpPr>
        <dsp:cNvPr id="0" name=""/>
        <dsp:cNvSpPr/>
      </dsp:nvSpPr>
      <dsp:spPr>
        <a:xfrm>
          <a:off x="0" y="3771"/>
          <a:ext cx="7559504" cy="10788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Statsforvalteren ønsker å få inn søknader nå, og har ikke mulighet til å avvente Miljødirektoratets undersøkelser (modellering av Oslofjorden)</a:t>
          </a:r>
          <a:endParaRPr lang="en-US" sz="1800" kern="1200" dirty="0"/>
        </a:p>
      </dsp:txBody>
      <dsp:txXfrm>
        <a:off x="52667" y="56438"/>
        <a:ext cx="7454170" cy="973549"/>
      </dsp:txXfrm>
    </dsp:sp>
    <dsp:sp modelId="{43A1F9D4-69E0-4A28-BF7D-63315D069139}">
      <dsp:nvSpPr>
        <dsp:cNvPr id="0" name=""/>
        <dsp:cNvSpPr/>
      </dsp:nvSpPr>
      <dsp:spPr>
        <a:xfrm>
          <a:off x="0" y="1092022"/>
          <a:ext cx="7559504" cy="1078883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Biogassanlegg kan være omfattet av Industriutslippsdirektivet (IED) og skulle i så tilfelle hatt nye tillatelser innen 2022</a:t>
          </a:r>
          <a:endParaRPr lang="en-US" sz="1800" kern="1200" dirty="0"/>
        </a:p>
      </dsp:txBody>
      <dsp:txXfrm>
        <a:off x="52667" y="1144689"/>
        <a:ext cx="7454170" cy="973549"/>
      </dsp:txXfrm>
    </dsp:sp>
    <dsp:sp modelId="{3F68C733-5B8F-4B97-9B90-9A84B87DE5A8}">
      <dsp:nvSpPr>
        <dsp:cNvPr id="0" name=""/>
        <dsp:cNvSpPr/>
      </dsp:nvSpPr>
      <dsp:spPr>
        <a:xfrm>
          <a:off x="0" y="2180272"/>
          <a:ext cx="7559504" cy="1078883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Viktig at søknaden beskriver </a:t>
          </a:r>
          <a:r>
            <a:rPr lang="nb-NO" sz="1800" kern="1200" dirty="0" err="1"/>
            <a:t>slambehandling</a:t>
          </a:r>
          <a:r>
            <a:rPr lang="nb-NO" sz="1800" kern="1200" dirty="0"/>
            <a:t> sett opp mot forurensningsforskriften kap. 36 vedlegg I, og om denne aktiviteten er omfattet av BREF Waste </a:t>
          </a:r>
          <a:r>
            <a:rPr lang="nb-NO" sz="1800" kern="1200" dirty="0" err="1"/>
            <a:t>Treatment</a:t>
          </a:r>
          <a:r>
            <a:rPr lang="nb-NO" sz="1800" kern="1200" dirty="0"/>
            <a:t> (BREF for avfallshåndtering)</a:t>
          </a:r>
          <a:endParaRPr lang="en-US" sz="1800" kern="1200" dirty="0"/>
        </a:p>
      </dsp:txBody>
      <dsp:txXfrm>
        <a:off x="52667" y="2232939"/>
        <a:ext cx="7454170" cy="973549"/>
      </dsp:txXfrm>
    </dsp:sp>
    <dsp:sp modelId="{69029C93-F9BA-4D0B-A15C-A5D3752DE752}">
      <dsp:nvSpPr>
        <dsp:cNvPr id="0" name=""/>
        <dsp:cNvSpPr/>
      </dsp:nvSpPr>
      <dsp:spPr>
        <a:xfrm>
          <a:off x="0" y="3268523"/>
          <a:ext cx="7559504" cy="836501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I søknaden må det beskrives både behandlingsmetode og behandlingskapasitet</a:t>
          </a:r>
          <a:endParaRPr lang="en-US" sz="1400" kern="1200" dirty="0"/>
        </a:p>
      </dsp:txBody>
      <dsp:txXfrm>
        <a:off x="40835" y="3309358"/>
        <a:ext cx="7477834" cy="754831"/>
      </dsp:txXfrm>
    </dsp:sp>
    <dsp:sp modelId="{EFC2622F-2391-48CF-8E5E-BEE889B90448}">
      <dsp:nvSpPr>
        <dsp:cNvPr id="0" name=""/>
        <dsp:cNvSpPr/>
      </dsp:nvSpPr>
      <dsp:spPr>
        <a:xfrm>
          <a:off x="0" y="4114391"/>
          <a:ext cx="7559504" cy="1078883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Rejektvannet vil få krav til utslippsgrenser i </a:t>
          </a:r>
          <a:r>
            <a:rPr lang="nb-NO" sz="1800" kern="1200" dirty="0" err="1"/>
            <a:t>påslippspunktet</a:t>
          </a:r>
          <a:r>
            <a:rPr lang="nb-NO" sz="1800" kern="1200" dirty="0"/>
            <a:t> til avløpsrenseanlegget. Vi kan hensynta rensegraden ved avløpsrenseanlegget i vurderingen av overholdelse av forpliktende utslippskrav (BAT-AEL) til vann</a:t>
          </a:r>
          <a:endParaRPr lang="en-US" sz="1800" kern="1200" dirty="0"/>
        </a:p>
      </dsp:txBody>
      <dsp:txXfrm>
        <a:off x="52667" y="4167058"/>
        <a:ext cx="7454170" cy="973549"/>
      </dsp:txXfrm>
    </dsp:sp>
    <dsp:sp modelId="{E250C975-0A1E-45F8-8ABD-051236289BD9}">
      <dsp:nvSpPr>
        <dsp:cNvPr id="0" name=""/>
        <dsp:cNvSpPr/>
      </dsp:nvSpPr>
      <dsp:spPr>
        <a:xfrm>
          <a:off x="0" y="5168503"/>
          <a:ext cx="7559504" cy="107888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Ulike avløpsrenseanlegg slipper ut ulike N-sammensetninger. Noen nitrogrenfraksjoner er mer biotilgjengelig. Gis det ulike rensekrav? Statsforvalteren informerte om at det er satt like krav til Tot-N og ikke skilt på type/sammensetning av nitrogen</a:t>
          </a:r>
          <a:endParaRPr lang="en-US" sz="1800" kern="1200" dirty="0"/>
        </a:p>
      </dsp:txBody>
      <dsp:txXfrm>
        <a:off x="52667" y="5221170"/>
        <a:ext cx="7454170" cy="9735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60506-B90D-45B8-9A42-A114D7B294EF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6CE0D-1439-48EF-94A1-B070A5DB310F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Statsforvalters veiledningen om innhold i søknader vedr resipientvurderinger «Resipientvurderingen skal gjøres både direkte ved utslippspunktet, og i en gradient fra utslippspunktet. For avløpsanlegg skal det foretas undersøkelser både ved utslippspunktet for renset avløpsvann ved selve avløpsrenseanlegget, og ved utslippspunkter for eventuelle overløp langs avløpsnettet».</a:t>
          </a:r>
          <a:endParaRPr lang="en-US" sz="1900" kern="1200"/>
        </a:p>
      </dsp:txBody>
      <dsp:txXfrm>
        <a:off x="608661" y="692298"/>
        <a:ext cx="4508047" cy="2799040"/>
      </dsp:txXfrm>
    </dsp:sp>
    <dsp:sp modelId="{D3452B55-251E-431C-A727-B62D2BEFA92E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3FC87-F83D-455D-9DB6-5384FF1A919D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Statsforvalteren har altså ikke satt krav til at overvåkingen skal utføres etter en bestemt modell (vifteform etc.). Statsforvalter er opptatt av at overvåkingen skjer i en gradient. Det kan hende en modellering er godt nok. Vi vil vurdere i hvert enkelt tilfelle og hver enkel søknad for seg. </a:t>
          </a:r>
          <a:r>
            <a:rPr lang="nb-NO" sz="1900" b="1" kern="1200"/>
            <a:t>Det er viktig å ha et godt kunnskapsgrunnlag.</a:t>
          </a:r>
          <a:endParaRPr lang="en-US" sz="1900" kern="1200"/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3B1CD0-8123-6F0C-BCF3-D5660C795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C5A3085-0176-1517-8926-318921391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D4B56D-EE1A-9D63-3691-2A953102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4B81A4-39BC-D1DB-0C8E-E672BCED0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D7A44-D1E7-04EC-190F-809187DC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843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F7B9331-1E1E-CC4F-505B-9D6D2201F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D320139-FB80-971A-BC6B-FE02196D6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6E41E6-A73D-FA1A-CE3D-5CFF8FD2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CC3740-7BC5-08B8-8ABD-F0627F310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1FC0EBA-EDB5-1D40-EB33-41009D27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959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91F62B8-16DC-7905-ECE7-90C027A28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1E41C18-9A15-E585-2134-FACF6A07B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D8CD69-F93F-CBB8-D55B-271C9957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F2E839-A195-87CE-8E23-7033CB5B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1EF8E6C-5939-A773-3096-4D860985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94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69C5A0-69F4-D3CF-67A1-7FA7DC17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960C11-12B5-2AFC-CF5C-198DAACC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003A42-E5F9-96E2-70EF-B92460C1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CDA43A-5C6C-E9DF-7566-D4766E12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DE6322-B1B2-6BAA-28CC-1A8E66D1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43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4FB3E9-A73E-9562-F4C9-0F7C5444F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B08B72-6BA9-ACDA-7CFC-B7A29339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6E14B77-5E55-6E60-56F3-4920BDED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040C71-64F0-49E9-F33B-37A7E2BE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9B1F087-76BB-44C8-EB71-7B62595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060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127730-1D42-80D3-5FF6-C46D3073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81BC18-FD6A-F8F5-50A4-3B402DE62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522D64C-89B1-AD64-FEB8-DC0F0A5D8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2FE81E-983B-F23D-E02F-3858E3E4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01EA246-4D02-D561-80FB-31B2F69A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C621A2-DB4B-C071-6964-E6AC569A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69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456A91-812E-0D9A-9B4F-972D53EAB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4D2B8DD-5B9A-AA00-8119-9457A2617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ADA4810-E71D-2204-AEBF-1E785BEC2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9D2711F-6B68-DEB1-C613-22113FAD0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0FC9FC-AD5D-1E0B-198F-EC982A104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2B84659-F2B8-5A94-7AB5-F07DB36F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FF41159-DE9A-EE51-8591-65439D81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5FC3C3A-CC88-2667-F957-13F9B9B8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8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297D70-AF1B-654E-4013-78FAAEEB6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E7C9F12-7908-EEB3-C420-70608681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B414C19-92C5-FC0A-33CD-30C61206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BF75CB4-A98A-52AC-FFB5-DA4399CB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93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264E2F2-CC31-DF38-60D6-2172A3AF5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57156DC-BDEE-C533-5CC3-78C4BD95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354EFEC-0BCD-1E66-41E5-E4D36B30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986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49424C-EE01-C26D-0BB3-5F5EDE3C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D89BB8-BFB0-4CE0-CCC6-ADAA3F34D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62F24F-A399-DFDA-734E-7BBD3ED16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B5D0E9C-463F-EAD9-9DFD-1E6C41DA6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B551B43-D5E9-FFA8-448A-72A763BB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29EF87-6224-FAFB-6FDE-6D300210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73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AA840A-685B-5CDE-B6E5-9F31F1D1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CABFF07-9F61-0E52-15FA-14F78A9AA5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5F27A12-AD84-8274-EFAF-884FB3D6B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6FFBEEC-F93B-0633-BACA-7FFE50EF4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93FF103-54D3-1689-36AB-54BB821E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56BDBFB-19D2-C2AC-3E5E-48765F73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687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B1C4493-74A1-608D-AD7E-32702D6A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E446C22-7E6F-82CB-0344-75165C37D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74DD25-3210-738C-A7A1-07AFF1BA8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EC51-27B0-4EFB-8FD3-6863DF6C173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A38E225-55CA-016B-2671-592698D89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06C0907-E109-680D-5AC7-1CE990FE4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D3BC-3192-4917-91EC-7DE6646195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949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BE9D51-5A99-5AB3-BDF2-58A7F4C64C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Søknad om utslippstillatelser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15F0DA8-70B6-0030-34C6-5FC95920D1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Møte mellom Fagrådet og Statsforvalter 20.10</a:t>
            </a:r>
          </a:p>
          <a:p>
            <a:r>
              <a:rPr lang="nb-NO" dirty="0"/>
              <a:t>Tekst basert på godkjent referat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D400AFEE-B815-2AB4-7B30-C9AEE02E8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98" y="81081"/>
            <a:ext cx="944662" cy="113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434C1AC-9B54-753A-73BC-BF120B57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nb-NO" sz="4800" dirty="0"/>
              <a:t>Overordna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Plassholder for innhold 2">
            <a:extLst>
              <a:ext uri="{FF2B5EF4-FFF2-40B4-BE49-F238E27FC236}">
                <a16:creationId xmlns:a16="http://schemas.microsoft.com/office/drawing/2014/main" id="{71EF19E5-BB3A-4A0D-6738-B9A5E13E4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6393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634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28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A8B04D94-2D6C-3378-54E0-4036CF513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EU-direktiv- mål om god tilstand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D645AF19-29EB-E42E-8351-B2E530298C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214351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990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907E470A-25F4-47D0-8FEC-EE9FD606B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220E63-99E1-482A-A0A6-B47EB4BF8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1" name="Color Cover">
              <a:extLst>
                <a:ext uri="{FF2B5EF4-FFF2-40B4-BE49-F238E27FC236}">
                  <a16:creationId xmlns:a16="http://schemas.microsoft.com/office/drawing/2014/main" id="{F8610896-EA5E-4BE8-8398-C1AFC049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 Cover">
              <a:extLst>
                <a:ext uri="{FF2B5EF4-FFF2-40B4-BE49-F238E27FC236}">
                  <a16:creationId xmlns:a16="http://schemas.microsoft.com/office/drawing/2014/main" id="{F44E9794-9C4B-427F-BB50-89D89334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18EE54-271A-4FE8-B6B3-D0FCF55A7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ECA6F781-4382-4525-9DA8-9D66605F8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209C186B-2883-498E-A176-6B60F8B51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1EEDF4F1-24E9-86E1-E714-72A11EC6A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891712"/>
            <a:ext cx="5309616" cy="5160789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Utslippssøknad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D74CB0-2BAA-7F75-DD9D-D8C6DB4FE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840" y="891713"/>
            <a:ext cx="5673344" cy="5160790"/>
          </a:xfrm>
        </p:spPr>
        <p:txBody>
          <a:bodyPr anchor="ctr">
            <a:noAutofit/>
          </a:bodyPr>
          <a:lstStyle/>
          <a:p>
            <a:r>
              <a:rPr lang="nb-NO" sz="1800" dirty="0">
                <a:solidFill>
                  <a:schemeClr val="bg1"/>
                </a:solidFill>
              </a:rPr>
              <a:t>Kommunene og andre selskaper rundt indre Oslofjord, sender selv inn søknad om ny utslippstillatelse til Statsforvalteren</a:t>
            </a:r>
          </a:p>
          <a:p>
            <a:r>
              <a:rPr lang="nb-NO" sz="1800" dirty="0">
                <a:solidFill>
                  <a:schemeClr val="bg1"/>
                </a:solidFill>
              </a:rPr>
              <a:t>Kommunene sørger selv for at </a:t>
            </a:r>
            <a:r>
              <a:rPr lang="nb-NO" sz="1800" dirty="0" err="1">
                <a:solidFill>
                  <a:schemeClr val="bg1"/>
                </a:solidFill>
              </a:rPr>
              <a:t>pe</a:t>
            </a:r>
            <a:r>
              <a:rPr lang="nb-NO" sz="1800" dirty="0">
                <a:solidFill>
                  <a:schemeClr val="bg1"/>
                </a:solidFill>
              </a:rPr>
              <a:t>- tellingen skjer</a:t>
            </a:r>
          </a:p>
          <a:p>
            <a:r>
              <a:rPr lang="nb-NO" sz="1800" dirty="0">
                <a:solidFill>
                  <a:schemeClr val="bg1"/>
                </a:solidFill>
              </a:rPr>
              <a:t>Fagrådet ønsker at samtlige avløpsrenseanlegg og kommuner bruker samme resipientundersøkelse som grunnlag, siden indre Oslofjord anses som felles resipient </a:t>
            </a:r>
          </a:p>
          <a:p>
            <a:r>
              <a:rPr lang="nb-NO" sz="1800" dirty="0">
                <a:solidFill>
                  <a:schemeClr val="bg1"/>
                </a:solidFill>
              </a:rPr>
              <a:t>Fagrådet utarbeider felles maler for de andre delene av søknaden</a:t>
            </a:r>
          </a:p>
          <a:p>
            <a:r>
              <a:rPr lang="nb-NO" sz="1800" dirty="0">
                <a:solidFill>
                  <a:schemeClr val="bg1"/>
                </a:solidFill>
              </a:rPr>
              <a:t>Hver enkelt kommune kan bruke malene og konsulenter, men må sikre at de selv sitter med eierskap til tillatelsen. Søker kan søke om hvilke vilkår de ønsker – rensekrav og/eller utslippskrav i mg/l</a:t>
            </a:r>
          </a:p>
          <a:p>
            <a:r>
              <a:rPr lang="nb-NO" sz="1800" dirty="0">
                <a:solidFill>
                  <a:schemeClr val="bg1"/>
                </a:solidFill>
              </a:rPr>
              <a:t>Viktig at søker har god dokumentasjon og gode resipientvurderinger. Det er viktig at kommunene vurderer hvilken informasjon som foreligger i dag, og om det er godt nok til å kunne sende inn søknad nå. </a:t>
            </a:r>
          </a:p>
        </p:txBody>
      </p:sp>
    </p:spTree>
    <p:extLst>
      <p:ext uri="{BB962C8B-B14F-4D97-AF65-F5344CB8AC3E}">
        <p14:creationId xmlns:p14="http://schemas.microsoft.com/office/powerpoint/2010/main" val="423334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33E28854-4D9B-0034-2050-E3E623FA4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Utslippssøknad fortsettelse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63761BEA-D7F9-8890-1553-9C3F9AFCA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413799"/>
              </p:ext>
            </p:extLst>
          </p:nvPr>
        </p:nvGraphicFramePr>
        <p:xfrm>
          <a:off x="6525628" y="529388"/>
          <a:ext cx="5381892" cy="6084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37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F910A1D0-A2BB-F162-621B-7BE85FE0E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r>
              <a:rPr lang="nb-NO" sz="4800">
                <a:solidFill>
                  <a:schemeClr val="bg1"/>
                </a:solidFill>
              </a:rPr>
              <a:t>Renseanleggene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73EADBD9-5A4F-B9AA-8DE2-51AB65C54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030648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985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B0DC3B3-1A16-81D2-FE23-1CD81387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b-NO" sz="4000">
                <a:solidFill>
                  <a:srgbClr val="FFFFFF"/>
                </a:solidFill>
              </a:rPr>
              <a:t>Resipientvurdering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4DC63E84-AF97-D349-2E56-954742E47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62391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66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631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Søknad om utslippstillatelser</vt:lpstr>
      <vt:lpstr>Overordna</vt:lpstr>
      <vt:lpstr>EU-direktiv- mål om god tilstand</vt:lpstr>
      <vt:lpstr>Utslippssøknad</vt:lpstr>
      <vt:lpstr>Utslippssøknad fortsettelse</vt:lpstr>
      <vt:lpstr>Renseanleggene</vt:lpstr>
      <vt:lpstr>Resipientvurdering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Søknad om utslippstillatelser</dc:title>
  <dc:creator>Kari Anette Briseid Thingnes</dc:creator>
  <cp:lastModifiedBy>Elisabeth Blom Solheim</cp:lastModifiedBy>
  <cp:revision>5</cp:revision>
  <dcterms:created xsi:type="dcterms:W3CDTF">2023-12-08T09:52:02Z</dcterms:created>
  <dcterms:modified xsi:type="dcterms:W3CDTF">2023-12-10T22:11:42Z</dcterms:modified>
</cp:coreProperties>
</file>