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80" r:id="rId2"/>
    <p:sldId id="281" r:id="rId3"/>
    <p:sldId id="282" r:id="rId4"/>
    <p:sldId id="283" r:id="rId5"/>
    <p:sldId id="284" r:id="rId6"/>
    <p:sldId id="285" r:id="rId7"/>
    <p:sldId id="286" r:id="rId8"/>
    <p:sldId id="288" r:id="rId9"/>
    <p:sldId id="289" r:id="rId10"/>
    <p:sldId id="291" r:id="rId11"/>
    <p:sldId id="296" r:id="rId12"/>
    <p:sldId id="292" r:id="rId13"/>
    <p:sldId id="298" r:id="rId14"/>
    <p:sldId id="293" r:id="rId15"/>
    <p:sldId id="294" r:id="rId16"/>
    <p:sldId id="297" r:id="rId17"/>
    <p:sldId id="300" r:id="rId18"/>
    <p:sldId id="301" r:id="rId19"/>
    <p:sldId id="302" r:id="rId20"/>
    <p:sldId id="303" r:id="rId21"/>
    <p:sldId id="304" r:id="rId22"/>
    <p:sldId id="305" r:id="rId23"/>
  </p:sldIdLst>
  <p:sldSz cx="9144000" cy="5143500" type="screen16x9"/>
  <p:notesSz cx="6810375" cy="99425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8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aks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88327" autoAdjust="0"/>
  </p:normalViewPr>
  <p:slideViewPr>
    <p:cSldViewPr>
      <p:cViewPr>
        <p:scale>
          <a:sx n="100" d="100"/>
          <a:sy n="100" d="100"/>
        </p:scale>
        <p:origin x="-389" y="-1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a:defRPr sz="1200"/>
            </a:lvl1pPr>
          </a:lstStyle>
          <a:p>
            <a:fld id="{E72890CB-13D3-472F-98D0-520357446D2D}" type="datetimeFigureOut">
              <a:rPr lang="nb-NO" smtClean="0"/>
              <a:pPr/>
              <a:t>12.10.2015</a:t>
            </a:fld>
            <a:endParaRPr lang="nb-NO"/>
          </a:p>
        </p:txBody>
      </p:sp>
      <p:sp>
        <p:nvSpPr>
          <p:cNvPr id="4" name="Plassholder for bunntekst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7625" y="9444038"/>
            <a:ext cx="2951163" cy="496887"/>
          </a:xfrm>
          <a:prstGeom prst="rect">
            <a:avLst/>
          </a:prstGeom>
        </p:spPr>
        <p:txBody>
          <a:bodyPr vert="horz" lIns="91440" tIns="45720" rIns="91440" bIns="45720" rtlCol="0" anchor="b"/>
          <a:lstStyle>
            <a:lvl1pPr algn="r">
              <a:defRPr sz="1200"/>
            </a:lvl1pPr>
          </a:lstStyle>
          <a:p>
            <a:fld id="{5C21132C-DC77-4F2D-BA02-CF1C6724C8E9}" type="slidenum">
              <a:rPr lang="nb-NO" smtClean="0"/>
              <a:pPr/>
              <a:t>‹#›</a:t>
            </a:fld>
            <a:endParaRPr lang="nb-NO"/>
          </a:p>
        </p:txBody>
      </p:sp>
    </p:spTree>
    <p:extLst>
      <p:ext uri="{BB962C8B-B14F-4D97-AF65-F5344CB8AC3E}">
        <p14:creationId xmlns:p14="http://schemas.microsoft.com/office/powerpoint/2010/main" val="1318698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7625" y="0"/>
            <a:ext cx="2951163" cy="496888"/>
          </a:xfrm>
          <a:prstGeom prst="rect">
            <a:avLst/>
          </a:prstGeom>
        </p:spPr>
        <p:txBody>
          <a:bodyPr vert="horz" lIns="91440" tIns="45720" rIns="91440" bIns="45720" rtlCol="0"/>
          <a:lstStyle>
            <a:lvl1pPr algn="r">
              <a:defRPr sz="1200"/>
            </a:lvl1pPr>
          </a:lstStyle>
          <a:p>
            <a:fld id="{30999B11-9E58-4718-AA52-56EDD20BC79F}" type="datetimeFigureOut">
              <a:rPr lang="nb-NO" smtClean="0"/>
              <a:pPr/>
              <a:t>12.10.2015</a:t>
            </a:fld>
            <a:endParaRPr lang="nb-NO"/>
          </a:p>
        </p:txBody>
      </p:sp>
      <p:sp>
        <p:nvSpPr>
          <p:cNvPr id="4" name="Plassholder for lysbilde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1038" y="4722813"/>
            <a:ext cx="5448300" cy="4473575"/>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7625" y="9444038"/>
            <a:ext cx="2951163" cy="496887"/>
          </a:xfrm>
          <a:prstGeom prst="rect">
            <a:avLst/>
          </a:prstGeom>
        </p:spPr>
        <p:txBody>
          <a:bodyPr vert="horz" lIns="91440" tIns="45720" rIns="91440" bIns="45720" rtlCol="0" anchor="b"/>
          <a:lstStyle>
            <a:lvl1pPr algn="r">
              <a:defRPr sz="1200"/>
            </a:lvl1pPr>
          </a:lstStyle>
          <a:p>
            <a:fld id="{D9BF5D71-4474-493A-8B02-20073661D1FE}" type="slidenum">
              <a:rPr lang="nb-NO" smtClean="0"/>
              <a:pPr/>
              <a:t>‹#›</a:t>
            </a:fld>
            <a:endParaRPr lang="nb-NO"/>
          </a:p>
        </p:txBody>
      </p:sp>
    </p:spTree>
    <p:extLst>
      <p:ext uri="{BB962C8B-B14F-4D97-AF65-F5344CB8AC3E}">
        <p14:creationId xmlns:p14="http://schemas.microsoft.com/office/powerpoint/2010/main" val="369390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1</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10</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11</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12</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13</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14</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15</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16</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17</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18</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19</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2</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20</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21</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22</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3</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4</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5</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6</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7</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8</a:t>
            </a:fld>
            <a:endParaRPr lang="nb-NO"/>
          </a:p>
        </p:txBody>
      </p:sp>
    </p:spTree>
    <p:extLst>
      <p:ext uri="{BB962C8B-B14F-4D97-AF65-F5344CB8AC3E}">
        <p14:creationId xmlns:p14="http://schemas.microsoft.com/office/powerpoint/2010/main" val="97254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B229D53-B670-4E97-A54A-DA7595B08D07}" type="slidenum">
              <a:rPr lang="nb-NO" smtClean="0"/>
              <a:pPr/>
              <a:t>9</a:t>
            </a:fld>
            <a:endParaRPr lang="nb-NO"/>
          </a:p>
        </p:txBody>
      </p:sp>
    </p:spTree>
    <p:extLst>
      <p:ext uri="{BB962C8B-B14F-4D97-AF65-F5344CB8AC3E}">
        <p14:creationId xmlns:p14="http://schemas.microsoft.com/office/powerpoint/2010/main" val="97254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597819"/>
            <a:ext cx="7772400" cy="1102519"/>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AF838C2B-554E-4C14-AC09-2A644CC004C5}" type="datetime1">
              <a:rPr lang="nb-NO" smtClean="0"/>
              <a:pPr/>
              <a:t>12.10.2015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1F8944-9592-4E65-853C-C627C4E18573}" type="slidenum">
              <a:rPr lang="nb-NO" smtClean="0"/>
              <a:pPr/>
              <a:t>‹#›</a:t>
            </a:fld>
            <a:endParaRPr lang="nb-NO"/>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D8EC8DF-9676-4A14-98CF-F956067F9504}" type="datetime1">
              <a:rPr lang="nb-NO" smtClean="0"/>
              <a:pPr/>
              <a:t>12.10.2015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1F8944-9592-4E65-853C-C627C4E18573}" type="slidenum">
              <a:rPr lang="nb-NO" smtClean="0"/>
              <a:pPr/>
              <a:t>‹#›</a:t>
            </a:fld>
            <a:endParaRPr lang="nb-NO"/>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C5FF656-878C-4AB7-9276-790BB22EDC6B}" type="datetime1">
              <a:rPr lang="nb-NO" smtClean="0"/>
              <a:pPr/>
              <a:t>12.10.2015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1F8944-9592-4E65-853C-C627C4E18573}" type="slidenum">
              <a:rPr lang="nb-NO" smtClean="0"/>
              <a:pPr/>
              <a:t>‹#›</a:t>
            </a:fld>
            <a:endParaRPr lang="nb-NO"/>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7A7F8972-DC20-4C6A-81F3-FCC8E7ACAECB}" type="datetime1">
              <a:rPr lang="nb-NO" smtClean="0"/>
              <a:pPr/>
              <a:t>12.10.2015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1F8944-9592-4E65-853C-C627C4E18573}" type="slidenum">
              <a:rPr lang="nb-NO" smtClean="0"/>
              <a:pPr/>
              <a:t>‹#›</a:t>
            </a:fld>
            <a:endParaRPr lang="nb-NO"/>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47E85D89-F420-4DC5-B9E3-C5D27A7B85A8}" type="datetime1">
              <a:rPr lang="nb-NO" smtClean="0"/>
              <a:pPr/>
              <a:t>12.10.2015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11F8944-9592-4E65-853C-C627C4E18573}" type="slidenum">
              <a:rPr lang="nb-NO" smtClean="0"/>
              <a:pPr/>
              <a:t>‹#›</a:t>
            </a:fld>
            <a:endParaRPr lang="nb-NO"/>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A60CE76-E271-4EBF-A125-235606242278}" type="datetime1">
              <a:rPr lang="nb-NO" smtClean="0"/>
              <a:pPr/>
              <a:t>12.10.2015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11F8944-9592-4E65-853C-C627C4E18573}" type="slidenum">
              <a:rPr lang="nb-NO" smtClean="0"/>
              <a:pPr/>
              <a:t>‹#›</a:t>
            </a:fld>
            <a:endParaRPr lang="nb-NO"/>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1538CBEB-74BE-4946-974A-17A681F588DC}" type="datetime1">
              <a:rPr lang="nb-NO" smtClean="0"/>
              <a:pPr/>
              <a:t>12.10.2015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811F8944-9592-4E65-853C-C627C4E18573}" type="slidenum">
              <a:rPr lang="nb-NO" smtClean="0"/>
              <a:pPr/>
              <a:t>‹#›</a:t>
            </a:fld>
            <a:endParaRPr lang="nb-NO"/>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67A8814D-FA02-4A76-B459-8B7B85C1C2A6}" type="datetime1">
              <a:rPr lang="nb-NO" smtClean="0"/>
              <a:pPr/>
              <a:t>12.10.2015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811F8944-9592-4E65-853C-C627C4E18573}" type="slidenum">
              <a:rPr lang="nb-NO" smtClean="0"/>
              <a:pPr/>
              <a:t>‹#›</a:t>
            </a:fld>
            <a:endParaRPr lang="nb-NO"/>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627D97-E52A-4D3D-BAE0-CF2A95655A3C}" type="datetime1">
              <a:rPr lang="nb-NO" smtClean="0"/>
              <a:pPr/>
              <a:t>12.10.2015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811F8944-9592-4E65-853C-C627C4E18573}" type="slidenum">
              <a:rPr lang="nb-NO" smtClean="0"/>
              <a:pPr/>
              <a:t>‹#›</a:t>
            </a:fld>
            <a:endParaRPr lang="nb-NO"/>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82104CF-A073-4AAF-BD75-2FB8D054AC98}" type="datetime1">
              <a:rPr lang="nb-NO" smtClean="0"/>
              <a:pPr/>
              <a:t>12.10.2015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11F8944-9592-4E65-853C-C627C4E18573}" type="slidenum">
              <a:rPr lang="nb-NO" smtClean="0"/>
              <a:pPr/>
              <a:t>‹#›</a:t>
            </a:fld>
            <a:endParaRPr lang="nb-NO"/>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CEC0C685-D28A-4DDE-AB49-023D99ACA2C9}" type="datetime1">
              <a:rPr lang="nb-NO" smtClean="0"/>
              <a:pPr/>
              <a:t>12.10.2015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11F8944-9592-4E65-853C-C627C4E18573}" type="slidenum">
              <a:rPr lang="nb-NO" smtClean="0"/>
              <a:pPr/>
              <a:t>‹#›</a:t>
            </a:fld>
            <a:endParaRPr lang="nb-NO"/>
          </a:p>
        </p:txBody>
      </p:sp>
    </p:spTree>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C9BE706-E92A-427F-B0B6-CD178B4D0E49}" type="datetime1">
              <a:rPr lang="nb-NO" smtClean="0"/>
              <a:pPr/>
              <a:t>12.10.2015</a:t>
            </a:fld>
            <a:endParaRPr lang="nb-NO"/>
          </a:p>
        </p:txBody>
      </p:sp>
      <p:sp>
        <p:nvSpPr>
          <p:cNvPr id="5" name="Plassholder for bunn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1F8944-9592-4E65-853C-C627C4E18573}"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937403" y="483518"/>
            <a:ext cx="3088666" cy="646331"/>
          </a:xfrm>
          <a:prstGeom prst="rect">
            <a:avLst/>
          </a:prstGeom>
        </p:spPr>
        <p:txBody>
          <a:bodyPr wrap="none">
            <a:spAutoFit/>
          </a:bodyPr>
          <a:lstStyle/>
          <a:p>
            <a:r>
              <a:rPr lang="nb-NO" sz="3600" b="1" dirty="0"/>
              <a:t>3GA-prosjektet</a:t>
            </a:r>
          </a:p>
        </p:txBody>
      </p:sp>
      <p:sp>
        <p:nvSpPr>
          <p:cNvPr id="6" name="Rektangel 5"/>
          <p:cNvSpPr/>
          <p:nvPr/>
        </p:nvSpPr>
        <p:spPr>
          <a:xfrm>
            <a:off x="1061356" y="1555681"/>
            <a:ext cx="6840760" cy="707886"/>
          </a:xfrm>
          <a:prstGeom prst="rect">
            <a:avLst/>
          </a:prstGeom>
        </p:spPr>
        <p:txBody>
          <a:bodyPr wrap="square">
            <a:spAutoFit/>
          </a:bodyPr>
          <a:lstStyle/>
          <a:p>
            <a:r>
              <a:rPr lang="nb-NO" sz="2000" b="1" i="1" dirty="0"/>
              <a:t>Et tre-generasjoners perspektiv på utformingen av den sentrale avløpsinfrastrukturen rundt Indre Oslofjord mot år 2100</a:t>
            </a:r>
            <a:endParaRPr lang="nb-NO" sz="2000" i="1" dirty="0"/>
          </a:p>
        </p:txBody>
      </p:sp>
      <p:pic>
        <p:nvPicPr>
          <p:cNvPr id="7" name="Bilde 6"/>
          <p:cNvPicPr/>
          <p:nvPr/>
        </p:nvPicPr>
        <p:blipFill>
          <a:blip r:embed="rId3" cstate="print">
            <a:extLst>
              <a:ext uri="{28A0092B-C50C-407E-A947-70E740481C1C}">
                <a14:useLocalDpi xmlns:a14="http://schemas.microsoft.com/office/drawing/2010/main" val="0"/>
              </a:ext>
            </a:extLst>
          </a:blip>
          <a:stretch>
            <a:fillRect/>
          </a:stretch>
        </p:blipFill>
        <p:spPr>
          <a:xfrm>
            <a:off x="1835695" y="3122156"/>
            <a:ext cx="1743075" cy="773430"/>
          </a:xfrm>
          <a:prstGeom prst="rect">
            <a:avLst/>
          </a:prstGeom>
        </p:spPr>
      </p:pic>
      <p:pic>
        <p:nvPicPr>
          <p:cNvPr id="8" name="Bilde 7" descr="C:\Users\fhu\AppData\Local\Microsoft\Windows\Temporary Internet Files\Content.Outlook\ES02M1XU\Oslo kommune signatur - liten.png"/>
          <p:cNvPicPr/>
          <p:nvPr/>
        </p:nvPicPr>
        <p:blipFill>
          <a:blip r:embed="rId4">
            <a:extLst>
              <a:ext uri="{28A0092B-C50C-407E-A947-70E740481C1C}">
                <a14:useLocalDpi xmlns:a14="http://schemas.microsoft.com/office/drawing/2010/main" val="0"/>
              </a:ext>
            </a:extLst>
          </a:blip>
          <a:srcRect/>
          <a:stretch>
            <a:fillRect/>
          </a:stretch>
        </p:blipFill>
        <p:spPr bwMode="auto">
          <a:xfrm>
            <a:off x="5065550" y="3122156"/>
            <a:ext cx="1872615" cy="721360"/>
          </a:xfrm>
          <a:prstGeom prst="rect">
            <a:avLst/>
          </a:prstGeom>
          <a:noFill/>
          <a:ln>
            <a:solidFill>
              <a:schemeClr val="bg1"/>
            </a:solidFill>
          </a:ln>
        </p:spPr>
      </p:pic>
      <p:pic>
        <p:nvPicPr>
          <p:cNvPr id="9" name="Bild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6376" y="3291830"/>
            <a:ext cx="8699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p:nvSpPr>
        <p:spPr bwMode="auto">
          <a:xfrm>
            <a:off x="6084168" y="4371950"/>
            <a:ext cx="2833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2400">
                <a:solidFill>
                  <a:schemeClr val="tx1"/>
                </a:solidFill>
                <a:latin typeface="Arial" charset="0"/>
                <a:cs typeface="Arial" charset="0"/>
              </a:defRPr>
            </a:lvl1pPr>
            <a:lvl2pPr marL="742950" indent="-285750" algn="l" eaLnBrk="0" hangingPunct="0">
              <a:spcBef>
                <a:spcPct val="20000"/>
              </a:spcBef>
              <a:buFont typeface="Arial" charset="0"/>
              <a:buChar char="–"/>
              <a:defRPr sz="2000">
                <a:solidFill>
                  <a:schemeClr val="tx1"/>
                </a:solidFill>
                <a:latin typeface="Arial" charset="0"/>
                <a:cs typeface="Arial" charset="0"/>
              </a:defRPr>
            </a:lvl2pPr>
            <a:lvl3pPr marL="1143000" indent="-228600" algn="l" eaLnBrk="0" hangingPunct="0">
              <a:spcBef>
                <a:spcPct val="20000"/>
              </a:spcBef>
              <a:buFont typeface="Arial" charset="0"/>
              <a:buChar char="•"/>
              <a:defRPr>
                <a:solidFill>
                  <a:schemeClr val="tx1"/>
                </a:solidFill>
                <a:latin typeface="Arial" charset="0"/>
                <a:cs typeface="Arial" charset="0"/>
              </a:defRPr>
            </a:lvl3pPr>
            <a:lvl4pPr marL="1600200" indent="-228600" algn="l" eaLnBrk="0" hangingPunct="0">
              <a:spcBef>
                <a:spcPct val="20000"/>
              </a:spcBef>
              <a:buFont typeface="Arial" charset="0"/>
              <a:buChar char="–"/>
              <a:defRPr sz="1600">
                <a:solidFill>
                  <a:schemeClr val="tx1"/>
                </a:solidFill>
                <a:latin typeface="Arial" charset="0"/>
                <a:cs typeface="Arial" charset="0"/>
              </a:defRPr>
            </a:lvl4pPr>
            <a:lvl5pPr marL="2057400" indent="-228600" algn="l"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algn="r" eaLnBrk="1" hangingPunct="1">
              <a:spcBef>
                <a:spcPct val="0"/>
              </a:spcBef>
              <a:buFontTx/>
              <a:buNone/>
            </a:pPr>
            <a:r>
              <a:rPr lang="nb-NO" altLang="nb-NO" sz="1000" dirty="0">
                <a:latin typeface="Tahoma" pitchFamily="34" charset="0"/>
                <a:cs typeface="Tahoma" pitchFamily="34" charset="0"/>
              </a:rPr>
              <a:t>Frode Hult, </a:t>
            </a:r>
            <a:r>
              <a:rPr lang="nb-NO" altLang="nb-NO" sz="1000" dirty="0" smtClean="0">
                <a:latin typeface="Tahoma" pitchFamily="34" charset="0"/>
                <a:cs typeface="Tahoma" pitchFamily="34" charset="0"/>
              </a:rPr>
              <a:t>seksjonsleder</a:t>
            </a:r>
            <a:endParaRPr lang="nb-NO" altLang="nb-NO" sz="1000" dirty="0">
              <a:latin typeface="Tahoma" pitchFamily="34" charset="0"/>
              <a:cs typeface="Tahoma" pitchFamily="34" charset="0"/>
            </a:endParaRPr>
          </a:p>
          <a:p>
            <a:pPr algn="r" eaLnBrk="1" hangingPunct="1">
              <a:spcBef>
                <a:spcPct val="0"/>
              </a:spcBef>
              <a:buFontTx/>
              <a:buNone/>
            </a:pPr>
            <a:r>
              <a:rPr lang="nb-NO" altLang="nb-NO" sz="1000" dirty="0" smtClean="0">
                <a:latin typeface="Tahoma" pitchFamily="34" charset="0"/>
                <a:cs typeface="Tahoma" pitchFamily="34" charset="0"/>
              </a:rPr>
              <a:t>Oslo kommune, Vann- og avløpsetaten</a:t>
            </a:r>
            <a:endParaRPr lang="nb-NO" altLang="nb-NO" sz="1000" dirty="0">
              <a:latin typeface="Tahoma" pitchFamily="34" charset="0"/>
              <a:cs typeface="Tahoma" pitchFamily="34" charset="0"/>
            </a:endParaRPr>
          </a:p>
          <a:p>
            <a:pPr algn="r" eaLnBrk="1" hangingPunct="1">
              <a:spcBef>
                <a:spcPct val="0"/>
              </a:spcBef>
              <a:buFontTx/>
              <a:buNone/>
            </a:pPr>
            <a:r>
              <a:rPr lang="nb-NO" altLang="nb-NO" sz="1000" dirty="0" smtClean="0">
                <a:latin typeface="Tahoma" pitchFamily="34" charset="0"/>
                <a:cs typeface="Tahoma" pitchFamily="34" charset="0"/>
              </a:rPr>
              <a:t>Fagrådets styremøte</a:t>
            </a:r>
            <a:endParaRPr lang="nb-NO" altLang="nb-NO" sz="1000" dirty="0">
              <a:latin typeface="Tahoma" pitchFamily="34" charset="0"/>
              <a:cs typeface="Tahoma" pitchFamily="34" charset="0"/>
            </a:endParaRPr>
          </a:p>
          <a:p>
            <a:pPr algn="r" eaLnBrk="1" hangingPunct="1">
              <a:spcBef>
                <a:spcPct val="0"/>
              </a:spcBef>
              <a:buFontTx/>
              <a:buNone/>
            </a:pPr>
            <a:r>
              <a:rPr lang="nb-NO" altLang="nb-NO" sz="1000" dirty="0" smtClean="0">
                <a:latin typeface="Tahoma" pitchFamily="34" charset="0"/>
                <a:cs typeface="Tahoma" pitchFamily="34" charset="0"/>
              </a:rPr>
              <a:t>Oslo, 08.10.2015</a:t>
            </a:r>
            <a:endParaRPr lang="nb-NO" altLang="nb-NO" sz="1000" dirty="0">
              <a:latin typeface="Tahoma" pitchFamily="34" charset="0"/>
              <a:cs typeface="Tahoma" pitchFamily="34" charset="0"/>
            </a:endParaRPr>
          </a:p>
        </p:txBody>
      </p:sp>
    </p:spTree>
    <p:extLst>
      <p:ext uri="{BB962C8B-B14F-4D97-AF65-F5344CB8AC3E}">
        <p14:creationId xmlns:p14="http://schemas.microsoft.com/office/powerpoint/2010/main" val="2699527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827584" y="123478"/>
            <a:ext cx="7272808" cy="4893647"/>
          </a:xfrm>
          <a:prstGeom prst="rect">
            <a:avLst/>
          </a:prstGeom>
          <a:noFill/>
        </p:spPr>
        <p:txBody>
          <a:bodyPr wrap="square" rtlCol="0">
            <a:spAutoFit/>
          </a:bodyPr>
          <a:lstStyle/>
          <a:p>
            <a:r>
              <a:rPr lang="nb-NO" sz="2400" b="1" dirty="0" smtClean="0"/>
              <a:t>Reell fleksibilitet i systemet</a:t>
            </a:r>
          </a:p>
          <a:p>
            <a:endParaRPr lang="nb-NO" dirty="0"/>
          </a:p>
          <a:p>
            <a:r>
              <a:rPr lang="nb-NO" b="1" dirty="0" smtClean="0"/>
              <a:t>Tørrvær</a:t>
            </a:r>
          </a:p>
          <a:p>
            <a:r>
              <a:rPr lang="nb-NO" dirty="0" smtClean="0"/>
              <a:t>Kan avlaste hhv. BRA og VEAS noe ved å koble om på </a:t>
            </a:r>
            <a:r>
              <a:rPr lang="nb-NO" dirty="0" err="1" smtClean="0"/>
              <a:t>Fagerlia</a:t>
            </a:r>
            <a:r>
              <a:rPr lang="nb-NO" dirty="0" smtClean="0"/>
              <a:t> og tre påslipp (ved planlagt stopp, arbeider på renseanleggene)</a:t>
            </a:r>
          </a:p>
          <a:p>
            <a:endParaRPr lang="nb-NO" dirty="0"/>
          </a:p>
          <a:p>
            <a:r>
              <a:rPr lang="nb-NO" b="1" dirty="0" smtClean="0"/>
              <a:t>Store nedbørshendelser</a:t>
            </a:r>
          </a:p>
          <a:p>
            <a:r>
              <a:rPr lang="nb-NO" dirty="0" smtClean="0"/>
              <a:t>Vanskelig da man ikke helt vet hvor nedbøren treffer og med hvilken intensitet og til hvilken tid. Tar tid å koble om </a:t>
            </a:r>
            <a:r>
              <a:rPr lang="nb-NO" dirty="0" err="1" smtClean="0"/>
              <a:t>Fagerlia</a:t>
            </a:r>
            <a:r>
              <a:rPr lang="nb-NO" dirty="0" smtClean="0"/>
              <a:t> og tre påslipp (manuelt). Begrensede vannmengder i det store bildet.</a:t>
            </a:r>
          </a:p>
          <a:p>
            <a:endParaRPr lang="nb-NO" dirty="0" smtClean="0"/>
          </a:p>
          <a:p>
            <a:r>
              <a:rPr lang="nb-NO" b="1" dirty="0" smtClean="0"/>
              <a:t>Konklusjon</a:t>
            </a:r>
            <a:endParaRPr lang="nb-NO" b="1" dirty="0"/>
          </a:p>
          <a:p>
            <a:r>
              <a:rPr lang="nb-NO" dirty="0" smtClean="0"/>
              <a:t>Avløpstunnelene har kun magasinvolum tilgjengelig for fordrøyning ved tørrvær eller moderate nedbørsmengder.</a:t>
            </a:r>
          </a:p>
          <a:p>
            <a:endParaRPr lang="nb-NO" dirty="0"/>
          </a:p>
          <a:p>
            <a:r>
              <a:rPr lang="nb-NO" dirty="0" smtClean="0"/>
              <a:t>Ved høy vannføring i tunnelene er de ikke-vannfylte volumene knapt tilstrekkelige og vil raskt kun fungere transportvolum.</a:t>
            </a:r>
            <a:endParaRPr lang="nb-NO" dirty="0"/>
          </a:p>
        </p:txBody>
      </p:sp>
    </p:spTree>
    <p:extLst>
      <p:ext uri="{BB962C8B-B14F-4D97-AF65-F5344CB8AC3E}">
        <p14:creationId xmlns:p14="http://schemas.microsoft.com/office/powerpoint/2010/main" val="1970769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83568" y="411510"/>
            <a:ext cx="7272808" cy="4062651"/>
          </a:xfrm>
          <a:prstGeom prst="rect">
            <a:avLst/>
          </a:prstGeom>
          <a:noFill/>
        </p:spPr>
        <p:txBody>
          <a:bodyPr wrap="square" rtlCol="0">
            <a:spAutoFit/>
          </a:bodyPr>
          <a:lstStyle/>
          <a:p>
            <a:r>
              <a:rPr lang="nb-NO" sz="2400" b="1" dirty="0" smtClean="0"/>
              <a:t>Forbedringsmuligheter i systemet</a:t>
            </a:r>
          </a:p>
          <a:p>
            <a:endParaRPr lang="nb-NO" dirty="0"/>
          </a:p>
          <a:p>
            <a:endParaRPr lang="nb-NO" dirty="0" smtClean="0"/>
          </a:p>
          <a:p>
            <a:r>
              <a:rPr lang="nb-NO" b="1" dirty="0" smtClean="0"/>
              <a:t>Potensiale</a:t>
            </a:r>
            <a:endParaRPr lang="nb-NO" b="1" dirty="0"/>
          </a:p>
          <a:p>
            <a:pPr marL="285750" indent="-285750">
              <a:buFont typeface="Arial" panose="020B0604020202020204" pitchFamily="34" charset="0"/>
              <a:buChar char="•"/>
            </a:pPr>
            <a:r>
              <a:rPr lang="nb-NO" dirty="0" smtClean="0"/>
              <a:t>Bruk av Midgardsormen har potensiale</a:t>
            </a:r>
          </a:p>
          <a:p>
            <a:pPr marL="285750" indent="-285750">
              <a:buFont typeface="Arial" panose="020B0604020202020204" pitchFamily="34" charset="0"/>
              <a:buChar char="•"/>
            </a:pPr>
            <a:r>
              <a:rPr lang="nb-NO" dirty="0" smtClean="0"/>
              <a:t>Online vannmengdemålinger for alle påslipp direkte til renseanleggene vil være en klar forbedring for optimert styring</a:t>
            </a:r>
          </a:p>
          <a:p>
            <a:pPr marL="285750" indent="-285750">
              <a:buFont typeface="Arial" panose="020B0604020202020204" pitchFamily="34" charset="0"/>
              <a:buChar char="•"/>
            </a:pPr>
            <a:r>
              <a:rPr lang="nb-NO" dirty="0" smtClean="0"/>
              <a:t>Tilgjengelighet på høyoppløselig værradar vil også forbedre dette</a:t>
            </a:r>
          </a:p>
          <a:p>
            <a:endParaRPr lang="nb-NO" dirty="0" smtClean="0"/>
          </a:p>
          <a:p>
            <a:r>
              <a:rPr lang="nb-NO" b="1" dirty="0" smtClean="0"/>
              <a:t>Nye løsninger?</a:t>
            </a:r>
          </a:p>
          <a:p>
            <a:pPr marL="285750" indent="-285750">
              <a:buFont typeface="Arial" panose="020B0604020202020204" pitchFamily="34" charset="0"/>
              <a:buChar char="•"/>
            </a:pPr>
            <a:r>
              <a:rPr lang="nb-NO" dirty="0" smtClean="0"/>
              <a:t>nytt stort magasin mot VEAS, og/eller</a:t>
            </a:r>
          </a:p>
          <a:p>
            <a:pPr marL="285750" indent="-285750">
              <a:buFont typeface="Arial" panose="020B0604020202020204" pitchFamily="34" charset="0"/>
              <a:buChar char="•"/>
            </a:pPr>
            <a:r>
              <a:rPr lang="nb-NO" dirty="0" smtClean="0"/>
              <a:t>et nødoverløp ved VEAS (kan da kjøre med høyere vannføring gjennom luka på Engervann)</a:t>
            </a:r>
          </a:p>
          <a:p>
            <a:r>
              <a:rPr lang="nb-NO" dirty="0" smtClean="0">
                <a:sym typeface="Wingdings" panose="05000000000000000000" pitchFamily="2" charset="2"/>
              </a:rPr>
              <a:t> utredes i en ROS-analyse</a:t>
            </a:r>
            <a:endParaRPr lang="nb-NO" dirty="0"/>
          </a:p>
        </p:txBody>
      </p:sp>
    </p:spTree>
    <p:extLst>
      <p:ext uri="{BB962C8B-B14F-4D97-AF65-F5344CB8AC3E}">
        <p14:creationId xmlns:p14="http://schemas.microsoft.com/office/powerpoint/2010/main" val="105227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83568" y="267494"/>
            <a:ext cx="7704856" cy="4015586"/>
          </a:xfrm>
          <a:prstGeom prst="rect">
            <a:avLst/>
          </a:prstGeom>
          <a:noFill/>
        </p:spPr>
        <p:txBody>
          <a:bodyPr wrap="square" rtlCol="0">
            <a:spAutoFit/>
          </a:bodyPr>
          <a:lstStyle/>
          <a:p>
            <a:r>
              <a:rPr lang="nb-NO" sz="2400" b="1" dirty="0" smtClean="0"/>
              <a:t>Anbefalinger for videre arbeid</a:t>
            </a:r>
          </a:p>
          <a:p>
            <a:endParaRPr lang="nb-NO" dirty="0"/>
          </a:p>
          <a:p>
            <a:pPr marL="342900" indent="-342900">
              <a:buAutoNum type="arabicParenR"/>
            </a:pPr>
            <a:r>
              <a:rPr lang="nb-NO" b="1" dirty="0" smtClean="0"/>
              <a:t>ROS-analyse: Tunnelsystem og renseanlegg i sammenheng</a:t>
            </a:r>
          </a:p>
          <a:p>
            <a:pPr lvl="1"/>
            <a:r>
              <a:rPr lang="nb-NO" sz="1400" dirty="0" smtClean="0">
                <a:sym typeface="Wingdings" panose="05000000000000000000" pitchFamily="2" charset="2"/>
              </a:rPr>
              <a:t> sikkerhet for liv og helse 1. </a:t>
            </a:r>
            <a:r>
              <a:rPr lang="nb-NO" sz="1400" dirty="0" err="1" smtClean="0">
                <a:sym typeface="Wingdings" panose="05000000000000000000" pitchFamily="2" charset="2"/>
              </a:rPr>
              <a:t>pri</a:t>
            </a:r>
            <a:r>
              <a:rPr lang="nb-NO" sz="1400" dirty="0" smtClean="0">
                <a:sym typeface="Wingdings" panose="05000000000000000000" pitchFamily="2" charset="2"/>
              </a:rPr>
              <a:t>, viktigere enn overløpsutslipp og rensekapasitet/-kvalitet</a:t>
            </a:r>
          </a:p>
          <a:p>
            <a:endParaRPr lang="nb-NO" sz="1400" dirty="0" smtClean="0"/>
          </a:p>
          <a:p>
            <a:pPr marL="342900" lvl="0" indent="-342900" algn="just">
              <a:lnSpc>
                <a:spcPct val="107000"/>
              </a:lnSpc>
              <a:spcAft>
                <a:spcPts val="0"/>
              </a:spcAft>
              <a:buFont typeface="+mj-lt"/>
              <a:buAutoNum type="alphaUcPeriod"/>
            </a:pPr>
            <a:r>
              <a:rPr lang="nb-NO" sz="1200" dirty="0">
                <a:ea typeface="Calibri"/>
                <a:cs typeface="Times New Roman"/>
              </a:rPr>
              <a:t>Har Midgardsormen redusert muligheter for overløp på Bislettbekken? Mye vann fra sentrum som tidligere gikk via sentrumstunnelen til Frognerparken går nå til Midgardsormen. Overløp på Bislettbekken er ikke å foretrekke pga. utslippssted og utslippsdyp. I så fall er dette er svært positiv bieffekt av Midgardsormen </a:t>
            </a:r>
            <a:r>
              <a:rPr lang="nb-NO" sz="1200" dirty="0">
                <a:ea typeface="Calibri"/>
                <a:cs typeface="Times New Roman"/>
                <a:sym typeface="Wingdings"/>
              </a:rPr>
              <a:t></a:t>
            </a:r>
            <a:r>
              <a:rPr lang="nb-NO" sz="1200" dirty="0">
                <a:ea typeface="Calibri"/>
                <a:cs typeface="Times New Roman"/>
              </a:rPr>
              <a:t> bruk modellen til dette og i tillegg se erfaringer av dette over tid</a:t>
            </a:r>
          </a:p>
          <a:p>
            <a:pPr marL="342900" lvl="0" indent="-342900" algn="just">
              <a:lnSpc>
                <a:spcPct val="107000"/>
              </a:lnSpc>
              <a:spcAft>
                <a:spcPts val="0"/>
              </a:spcAft>
              <a:buFont typeface="+mj-lt"/>
              <a:buAutoNum type="alphaUcPeriod"/>
            </a:pPr>
            <a:r>
              <a:rPr lang="nb-NO" sz="1200" dirty="0">
                <a:ea typeface="Calibri"/>
                <a:cs typeface="Times New Roman"/>
              </a:rPr>
              <a:t>Kollaps/ras i tunnelsystemet. Hvilke deler av tunnelsystemet er mest utsatt? Hvor vil avløpsvannet i så fall renne ut av systemet og hvor det gjør skade?</a:t>
            </a:r>
          </a:p>
          <a:p>
            <a:pPr marL="342900" lvl="0" indent="-342900" algn="just">
              <a:lnSpc>
                <a:spcPct val="107000"/>
              </a:lnSpc>
              <a:spcAft>
                <a:spcPts val="0"/>
              </a:spcAft>
              <a:buFont typeface="+mj-lt"/>
              <a:buAutoNum type="alphaUcPeriod"/>
            </a:pPr>
            <a:r>
              <a:rPr lang="nb-NO" sz="1200" dirty="0">
                <a:ea typeface="Calibri"/>
                <a:cs typeface="Times New Roman"/>
              </a:rPr>
              <a:t>Tilbakeslag fra tunnel til lavtliggende lokale påslipp i Oslo, Bærum og Asker</a:t>
            </a:r>
          </a:p>
          <a:p>
            <a:pPr marL="342900" lvl="0" indent="-342900" algn="just">
              <a:lnSpc>
                <a:spcPct val="107000"/>
              </a:lnSpc>
              <a:spcAft>
                <a:spcPts val="0"/>
              </a:spcAft>
              <a:buFont typeface="+mj-lt"/>
              <a:buAutoNum type="alphaUcPeriod"/>
            </a:pPr>
            <a:r>
              <a:rPr lang="nb-NO" sz="1200" dirty="0">
                <a:ea typeface="Calibri"/>
                <a:cs typeface="Times New Roman"/>
              </a:rPr>
              <a:t>Kartlegge og risikovurdere all infrastruktur og menneskelig aktivitet beliggende fysisk over tunnelen. Se spesielt på sårbarheter som barnehager, skoler, gamlehjem, sykehjem, sykehus, bygninger, torg, møteplasser, veier, togspor, T-bane, vannforsyning, strømforsyning m.m.</a:t>
            </a:r>
          </a:p>
          <a:p>
            <a:pPr marL="342900" lvl="0" indent="-342900" algn="just">
              <a:lnSpc>
                <a:spcPct val="107000"/>
              </a:lnSpc>
              <a:spcAft>
                <a:spcPts val="0"/>
              </a:spcAft>
              <a:buFont typeface="+mj-lt"/>
              <a:buAutoNum type="alphaUcPeriod"/>
            </a:pPr>
            <a:r>
              <a:rPr lang="nb-NO" sz="1200" dirty="0">
                <a:ea typeface="Calibri"/>
                <a:cs typeface="Times New Roman"/>
              </a:rPr>
              <a:t>Strømstans over lenger tid, enkeltvis og samtidig, på VEAS, BRA, Frognerparken pst., luke Engervann og Midgardsormen</a:t>
            </a:r>
          </a:p>
          <a:p>
            <a:pPr marL="342900" lvl="0" indent="-342900" algn="just">
              <a:lnSpc>
                <a:spcPct val="107000"/>
              </a:lnSpc>
              <a:spcAft>
                <a:spcPts val="0"/>
              </a:spcAft>
              <a:buFont typeface="+mj-lt"/>
              <a:buAutoNum type="alphaUcPeriod"/>
            </a:pPr>
            <a:r>
              <a:rPr lang="nb-NO" sz="1200" dirty="0">
                <a:ea typeface="Calibri"/>
                <a:cs typeface="Times New Roman"/>
              </a:rPr>
              <a:t>Kollaps av luker – </a:t>
            </a:r>
            <a:r>
              <a:rPr lang="nb-NO" sz="1200" dirty="0" smtClean="0">
                <a:ea typeface="Calibri"/>
                <a:cs typeface="Times New Roman"/>
              </a:rPr>
              <a:t>konsekvenser</a:t>
            </a:r>
            <a:endParaRPr lang="nb-NO" sz="1200" dirty="0">
              <a:ea typeface="Calibri"/>
              <a:cs typeface="Times New Roman"/>
            </a:endParaRPr>
          </a:p>
        </p:txBody>
      </p:sp>
    </p:spTree>
    <p:extLst>
      <p:ext uri="{BB962C8B-B14F-4D97-AF65-F5344CB8AC3E}">
        <p14:creationId xmlns:p14="http://schemas.microsoft.com/office/powerpoint/2010/main" val="1970769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83568" y="267494"/>
            <a:ext cx="7704856" cy="4806059"/>
          </a:xfrm>
          <a:prstGeom prst="rect">
            <a:avLst/>
          </a:prstGeom>
          <a:noFill/>
        </p:spPr>
        <p:txBody>
          <a:bodyPr wrap="square" rtlCol="0">
            <a:spAutoFit/>
          </a:bodyPr>
          <a:lstStyle/>
          <a:p>
            <a:r>
              <a:rPr lang="nb-NO" sz="2400" b="1" dirty="0" smtClean="0"/>
              <a:t>Anbefalinger for videre arbeid</a:t>
            </a:r>
          </a:p>
          <a:p>
            <a:endParaRPr lang="nb-NO" dirty="0"/>
          </a:p>
          <a:p>
            <a:pPr marL="342900" indent="-342900">
              <a:buAutoNum type="arabicParenR"/>
            </a:pPr>
            <a:r>
              <a:rPr lang="nb-NO" b="1" dirty="0" smtClean="0"/>
              <a:t>ROS-analyse: Tunnelsystem og renseanlegg i sammenheng</a:t>
            </a:r>
          </a:p>
          <a:p>
            <a:pPr lvl="1"/>
            <a:r>
              <a:rPr lang="nb-NO" sz="1400" dirty="0" smtClean="0">
                <a:sym typeface="Wingdings" panose="05000000000000000000" pitchFamily="2" charset="2"/>
              </a:rPr>
              <a:t> sikkerhet for liv og helse 1. </a:t>
            </a:r>
            <a:r>
              <a:rPr lang="nb-NO" sz="1400" dirty="0" err="1" smtClean="0">
                <a:sym typeface="Wingdings" panose="05000000000000000000" pitchFamily="2" charset="2"/>
              </a:rPr>
              <a:t>pri</a:t>
            </a:r>
            <a:r>
              <a:rPr lang="nb-NO" sz="1400" dirty="0" smtClean="0">
                <a:sym typeface="Wingdings" panose="05000000000000000000" pitchFamily="2" charset="2"/>
              </a:rPr>
              <a:t>, viktigere enn overløpsutslipp og rensekapasitet/-kvalitet</a:t>
            </a:r>
          </a:p>
          <a:p>
            <a:endParaRPr lang="nb-NO" sz="1400" dirty="0" smtClean="0"/>
          </a:p>
          <a:p>
            <a:pPr marL="342900" lvl="0" indent="-342900" algn="just">
              <a:lnSpc>
                <a:spcPct val="107000"/>
              </a:lnSpc>
              <a:spcAft>
                <a:spcPts val="0"/>
              </a:spcAft>
              <a:buFont typeface="+mj-lt"/>
              <a:buAutoNum type="alphaUcPeriod" startAt="7"/>
            </a:pPr>
            <a:r>
              <a:rPr lang="nb-NO" sz="1200" dirty="0" smtClean="0">
                <a:ea typeface="Calibri"/>
                <a:cs typeface="Times New Roman"/>
              </a:rPr>
              <a:t>Hvor </a:t>
            </a:r>
            <a:r>
              <a:rPr lang="nb-NO" sz="1200" dirty="0">
                <a:ea typeface="Calibri"/>
                <a:cs typeface="Times New Roman"/>
              </a:rPr>
              <a:t>avløpsvannet tar veien i (1) en ekstremnedbør sommerstid og (2) langvarig regn på mettet mark på høsten</a:t>
            </a:r>
          </a:p>
          <a:p>
            <a:pPr marL="342900" lvl="0" indent="-342900" algn="just">
              <a:lnSpc>
                <a:spcPct val="107000"/>
              </a:lnSpc>
              <a:spcAft>
                <a:spcPts val="0"/>
              </a:spcAft>
              <a:buFont typeface="+mj-lt"/>
              <a:buAutoNum type="alphaUcPeriod" startAt="7"/>
            </a:pPr>
            <a:r>
              <a:rPr lang="nb-NO" sz="1200" dirty="0">
                <a:ea typeface="Calibri"/>
                <a:cs typeface="Times New Roman"/>
              </a:rPr>
              <a:t>Omløpsmuligheter for avløpsvann utover overløpsdrift til fjorden</a:t>
            </a:r>
          </a:p>
          <a:p>
            <a:pPr marL="342900" lvl="0" indent="-342900" algn="just">
              <a:lnSpc>
                <a:spcPct val="107000"/>
              </a:lnSpc>
              <a:spcAft>
                <a:spcPts val="0"/>
              </a:spcAft>
              <a:buFont typeface="+mj-lt"/>
              <a:buAutoNum type="alphaUcPeriod" startAt="7"/>
            </a:pPr>
            <a:r>
              <a:rPr lang="nb-NO" sz="1200" dirty="0">
                <a:ea typeface="Calibri"/>
                <a:cs typeface="Times New Roman"/>
              </a:rPr>
              <a:t>Vurdere fornuftig inspeksjonshyppighet på tunnelsystemet (geologisk vurdering av berggrunn i tunnelen og av grunnen over tunnelen for å forhindre ras/kollaps)</a:t>
            </a:r>
          </a:p>
          <a:p>
            <a:pPr marL="342900" lvl="0" indent="-342900" algn="just">
              <a:lnSpc>
                <a:spcPct val="107000"/>
              </a:lnSpc>
              <a:spcAft>
                <a:spcPts val="0"/>
              </a:spcAft>
              <a:buFont typeface="+mj-lt"/>
              <a:buAutoNum type="alphaUcPeriod" startAt="7"/>
            </a:pPr>
            <a:r>
              <a:rPr lang="nb-NO" sz="1200" dirty="0">
                <a:ea typeface="Calibri"/>
                <a:cs typeface="Times New Roman"/>
              </a:rPr>
              <a:t>Behov for videreutvikling av ubemannet inspeksjonsutstyr (type båt/flytende farkost?) for i kunne inspisere tunnelen</a:t>
            </a:r>
          </a:p>
          <a:p>
            <a:pPr marL="342900" lvl="0" indent="-342900" algn="just">
              <a:lnSpc>
                <a:spcPct val="107000"/>
              </a:lnSpc>
              <a:spcAft>
                <a:spcPts val="0"/>
              </a:spcAft>
              <a:buFont typeface="+mj-lt"/>
              <a:buAutoNum type="alphaUcPeriod" startAt="7"/>
            </a:pPr>
            <a:r>
              <a:rPr lang="nb-NO" sz="1200" dirty="0">
                <a:ea typeface="Calibri"/>
                <a:cs typeface="Times New Roman"/>
              </a:rPr>
              <a:t>Vurdere de totale samfunnsmessige konsekvensene i kommunene dersom et ras/kollaps av tunnelen, ev. ekstremvær, vil være en fare for liv og helse med store mengder avløpsvann på lokale steder i kommunene, kontra det å anlegge et </a:t>
            </a:r>
            <a:r>
              <a:rPr lang="nb-NO" sz="1200" i="1" dirty="0">
                <a:ea typeface="Calibri"/>
                <a:cs typeface="Times New Roman"/>
              </a:rPr>
              <a:t>nødoverløp</a:t>
            </a:r>
            <a:r>
              <a:rPr lang="nb-NO" sz="1200" dirty="0">
                <a:ea typeface="Calibri"/>
                <a:cs typeface="Times New Roman"/>
              </a:rPr>
              <a:t> rett før VEAS med utslipp på dypt vann (a-la Lysakeroverløpet) for å kunne håndtere en slik krisesituasjon. Vurderer kommunene det som bedre med situasjonsbeskrivelsen over, eller vil et </a:t>
            </a:r>
            <a:r>
              <a:rPr lang="nb-NO" sz="1200" i="1" dirty="0">
                <a:ea typeface="Calibri"/>
                <a:cs typeface="Times New Roman"/>
              </a:rPr>
              <a:t>nødoverløp</a:t>
            </a:r>
            <a:r>
              <a:rPr lang="nb-NO" sz="1200" dirty="0">
                <a:ea typeface="Calibri"/>
                <a:cs typeface="Times New Roman"/>
              </a:rPr>
              <a:t> med utslipp på dypt vann være å foretrekke? Risikovurdere dette. </a:t>
            </a:r>
            <a:r>
              <a:rPr lang="nb-NO" sz="1200" i="1" dirty="0">
                <a:ea typeface="Calibri"/>
                <a:cs typeface="Times New Roman"/>
              </a:rPr>
              <a:t>(Til opplysning: For at VEAS i sin tid skulle anlegges på Slemmestad, ville ikke Asker kommune ha et overløpsutslipp foran anlegget der. Derfor er første overløp oppstrøms VEAS på Lysaker.)</a:t>
            </a:r>
            <a:endParaRPr lang="nb-NO" sz="1200" dirty="0">
              <a:ea typeface="Calibri"/>
              <a:cs typeface="Times New Roman"/>
            </a:endParaRPr>
          </a:p>
          <a:p>
            <a:pPr marL="342900" lvl="0" indent="-342900" algn="just">
              <a:lnSpc>
                <a:spcPct val="107000"/>
              </a:lnSpc>
              <a:spcAft>
                <a:spcPts val="800"/>
              </a:spcAft>
              <a:buFont typeface="+mj-lt"/>
              <a:buAutoNum type="alphaUcPeriod" startAt="7"/>
            </a:pPr>
            <a:r>
              <a:rPr lang="nb-NO" sz="1200" dirty="0">
                <a:ea typeface="Calibri"/>
                <a:cs typeface="Times New Roman"/>
              </a:rPr>
              <a:t>Drøfte en reduksjon av sårbarhet ved et ringsystem rundt hele Indre Oslofjord på lang sikt, f.eks. VEAS – tunnel – BRA – tunnel – utvidet Nordre Follo RA (ev. nytt sentralrenseanlegg øst) – tunnel – VEAS. Krever samarbeid mellom renseanleggene VEAS og Bekkelaget, samt kommunene Oslo, Bærum og Asker (samt Røyken og Nesodden og Follo-kommunene) </a:t>
            </a:r>
            <a:r>
              <a:rPr lang="nb-NO" sz="1200" dirty="0">
                <a:ea typeface="Calibri"/>
                <a:cs typeface="Times New Roman"/>
                <a:sym typeface="Wingdings"/>
              </a:rPr>
              <a:t></a:t>
            </a:r>
            <a:r>
              <a:rPr lang="nb-NO" sz="1200" dirty="0">
                <a:ea typeface="Calibri"/>
                <a:cs typeface="Times New Roman"/>
              </a:rPr>
              <a:t> input til 3GA-prosjektet fase 2 og 3</a:t>
            </a:r>
          </a:p>
        </p:txBody>
      </p:sp>
    </p:spTree>
    <p:extLst>
      <p:ext uri="{BB962C8B-B14F-4D97-AF65-F5344CB8AC3E}">
        <p14:creationId xmlns:p14="http://schemas.microsoft.com/office/powerpoint/2010/main" val="2597288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83568" y="267494"/>
            <a:ext cx="7272808" cy="1938992"/>
          </a:xfrm>
          <a:prstGeom prst="rect">
            <a:avLst/>
          </a:prstGeom>
          <a:noFill/>
        </p:spPr>
        <p:txBody>
          <a:bodyPr wrap="square" rtlCol="0">
            <a:spAutoFit/>
          </a:bodyPr>
          <a:lstStyle/>
          <a:p>
            <a:r>
              <a:rPr lang="nb-NO" sz="2400" b="1" dirty="0" smtClean="0"/>
              <a:t>Anbefalinger for videre arbeid</a:t>
            </a:r>
          </a:p>
          <a:p>
            <a:endParaRPr lang="nb-NO" dirty="0" smtClean="0"/>
          </a:p>
          <a:p>
            <a:r>
              <a:rPr lang="nb-NO" b="1" dirty="0" smtClean="0"/>
              <a:t>2) Samarbeidsarenaer</a:t>
            </a:r>
          </a:p>
          <a:p>
            <a:endParaRPr lang="nb-NO" dirty="0" smtClean="0"/>
          </a:p>
          <a:p>
            <a:pPr marL="285750" indent="-285750">
              <a:buFont typeface="Arial" panose="020B0604020202020204" pitchFamily="34" charset="0"/>
              <a:buChar char="•"/>
            </a:pPr>
            <a:r>
              <a:rPr lang="nb-NO" sz="1400" dirty="0" smtClean="0">
                <a:ea typeface="Calibri"/>
                <a:cs typeface="Times New Roman"/>
              </a:rPr>
              <a:t>Driftsmøter (fortsetter)</a:t>
            </a:r>
          </a:p>
          <a:p>
            <a:pPr marL="285750" indent="-285750">
              <a:buFont typeface="Arial" panose="020B0604020202020204" pitchFamily="34" charset="0"/>
              <a:buChar char="•"/>
            </a:pPr>
            <a:endParaRPr lang="nb-NO" sz="1400" dirty="0" smtClean="0">
              <a:ea typeface="Calibri"/>
              <a:cs typeface="Times New Roman"/>
            </a:endParaRPr>
          </a:p>
          <a:p>
            <a:pPr marL="285750" indent="-285750">
              <a:buFont typeface="Arial" panose="020B0604020202020204" pitchFamily="34" charset="0"/>
              <a:buChar char="•"/>
            </a:pPr>
            <a:r>
              <a:rPr lang="nb-NO" sz="1400" dirty="0" smtClean="0">
                <a:ea typeface="Calibri"/>
                <a:cs typeface="Times New Roman"/>
              </a:rPr>
              <a:t>Plan- og utredningsmøter (nye)</a:t>
            </a:r>
            <a:endParaRPr lang="nb-NO" sz="1400" dirty="0">
              <a:ea typeface="Calibri"/>
              <a:cs typeface="Times New Roman"/>
            </a:endParaRPr>
          </a:p>
        </p:txBody>
      </p:sp>
    </p:spTree>
    <p:extLst>
      <p:ext uri="{BB962C8B-B14F-4D97-AF65-F5344CB8AC3E}">
        <p14:creationId xmlns:p14="http://schemas.microsoft.com/office/powerpoint/2010/main" val="3492365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83568" y="267494"/>
            <a:ext cx="7704856" cy="2585323"/>
          </a:xfrm>
          <a:prstGeom prst="rect">
            <a:avLst/>
          </a:prstGeom>
          <a:noFill/>
        </p:spPr>
        <p:txBody>
          <a:bodyPr wrap="square" rtlCol="0">
            <a:spAutoFit/>
          </a:bodyPr>
          <a:lstStyle/>
          <a:p>
            <a:r>
              <a:rPr lang="nb-NO" sz="2400" b="1" dirty="0" smtClean="0"/>
              <a:t>Anbefalinger for videre arbeid</a:t>
            </a:r>
          </a:p>
          <a:p>
            <a:endParaRPr lang="nb-NO" dirty="0" smtClean="0"/>
          </a:p>
          <a:p>
            <a:r>
              <a:rPr lang="nb-NO" b="1" dirty="0"/>
              <a:t>3</a:t>
            </a:r>
            <a:r>
              <a:rPr lang="nb-NO" b="1" dirty="0" smtClean="0"/>
              <a:t>) Bruk av modell for simuleringer</a:t>
            </a:r>
          </a:p>
          <a:p>
            <a:endParaRPr lang="nb-NO" dirty="0" smtClean="0"/>
          </a:p>
          <a:p>
            <a:pPr marL="285750" indent="-285750">
              <a:buFont typeface="Arial" panose="020B0604020202020204" pitchFamily="34" charset="0"/>
              <a:buChar char="•"/>
            </a:pPr>
            <a:r>
              <a:rPr lang="nb-NO" sz="1400" dirty="0" smtClean="0">
                <a:ea typeface="Calibri"/>
                <a:cs typeface="Times New Roman"/>
              </a:rPr>
              <a:t>Videreutvikle totalmodell med detaljmodeller i Oslo, Asker og Bærum (hever kvaliteten)</a:t>
            </a:r>
          </a:p>
          <a:p>
            <a:pPr marL="285750" indent="-285750">
              <a:buFont typeface="Arial" panose="020B0604020202020204" pitchFamily="34" charset="0"/>
              <a:buChar char="•"/>
            </a:pPr>
            <a:endParaRPr lang="nb-NO" sz="1400" dirty="0" smtClean="0">
              <a:ea typeface="Calibri"/>
              <a:cs typeface="Times New Roman"/>
            </a:endParaRPr>
          </a:p>
          <a:p>
            <a:pPr marL="285750" indent="-285750">
              <a:buFont typeface="Arial" panose="020B0604020202020204" pitchFamily="34" charset="0"/>
              <a:buChar char="•"/>
            </a:pPr>
            <a:r>
              <a:rPr lang="nb-NO" sz="1400" dirty="0" smtClean="0">
                <a:ea typeface="Calibri"/>
                <a:cs typeface="Times New Roman"/>
              </a:rPr>
              <a:t>Koble tunnelmodell/avløpsmodeller til fjordmodeller (simulere forurensningsspredning i fjorden)</a:t>
            </a:r>
          </a:p>
          <a:p>
            <a:pPr marL="285750" indent="-285750">
              <a:buFont typeface="Arial" panose="020B0604020202020204" pitchFamily="34" charset="0"/>
              <a:buChar char="•"/>
            </a:pPr>
            <a:endParaRPr lang="nb-NO" sz="1400" dirty="0" smtClean="0">
              <a:ea typeface="Calibri"/>
              <a:cs typeface="Times New Roman"/>
            </a:endParaRPr>
          </a:p>
          <a:p>
            <a:pPr marL="285750" indent="-285750">
              <a:buFont typeface="Arial" panose="020B0604020202020204" pitchFamily="34" charset="0"/>
              <a:buChar char="•"/>
            </a:pPr>
            <a:r>
              <a:rPr lang="nb-NO" sz="1400" dirty="0" smtClean="0">
                <a:ea typeface="Calibri"/>
                <a:cs typeface="Times New Roman"/>
              </a:rPr>
              <a:t>Beslutningsstøttesystem styringer/strategier (styre/fordele vannstrømmer mellom tunnelsystem og renseanlegg)</a:t>
            </a:r>
            <a:endParaRPr lang="nb-NO" sz="1400" dirty="0">
              <a:ea typeface="Calibri"/>
              <a:cs typeface="Times New Roman"/>
            </a:endParaRPr>
          </a:p>
        </p:txBody>
      </p:sp>
    </p:spTree>
    <p:extLst>
      <p:ext uri="{BB962C8B-B14F-4D97-AF65-F5344CB8AC3E}">
        <p14:creationId xmlns:p14="http://schemas.microsoft.com/office/powerpoint/2010/main" val="3492365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53088" y="13370"/>
            <a:ext cx="7704856" cy="892552"/>
          </a:xfrm>
          <a:prstGeom prst="rect">
            <a:avLst/>
          </a:prstGeom>
          <a:noFill/>
        </p:spPr>
        <p:txBody>
          <a:bodyPr wrap="square" rtlCol="0">
            <a:spAutoFit/>
          </a:bodyPr>
          <a:lstStyle/>
          <a:p>
            <a:r>
              <a:rPr lang="nb-NO" sz="2400" b="1" dirty="0" smtClean="0"/>
              <a:t>Anbefalinger for videre arbeid</a:t>
            </a:r>
          </a:p>
          <a:p>
            <a:endParaRPr lang="nb-NO" sz="1000" dirty="0" smtClean="0"/>
          </a:p>
          <a:p>
            <a:r>
              <a:rPr lang="nb-NO" b="1" dirty="0" smtClean="0"/>
              <a:t>4) Forbedringer på infrastrukturen</a:t>
            </a:r>
          </a:p>
        </p:txBody>
      </p:sp>
      <p:graphicFrame>
        <p:nvGraphicFramePr>
          <p:cNvPr id="3" name="Tabell 2"/>
          <p:cNvGraphicFramePr>
            <a:graphicFrameLocks noGrp="1"/>
          </p:cNvGraphicFramePr>
          <p:nvPr>
            <p:extLst>
              <p:ext uri="{D42A27DB-BD31-4B8C-83A1-F6EECF244321}">
                <p14:modId xmlns:p14="http://schemas.microsoft.com/office/powerpoint/2010/main" val="4290722683"/>
              </p:ext>
            </p:extLst>
          </p:nvPr>
        </p:nvGraphicFramePr>
        <p:xfrm>
          <a:off x="687408" y="905922"/>
          <a:ext cx="8218784" cy="981456"/>
        </p:xfrm>
        <a:graphic>
          <a:graphicData uri="http://schemas.openxmlformats.org/drawingml/2006/table">
            <a:tbl>
              <a:tblPr firstRow="1" firstCol="1" bandRow="1">
                <a:tableStyleId>{5C22544A-7EE6-4342-B048-85BDC9FD1C3A}</a:tableStyleId>
              </a:tblPr>
              <a:tblGrid>
                <a:gridCol w="2144557"/>
                <a:gridCol w="6074227"/>
              </a:tblGrid>
              <a:tr h="96722">
                <a:tc>
                  <a:txBody>
                    <a:bodyPr/>
                    <a:lstStyle/>
                    <a:p>
                      <a:pPr algn="just">
                        <a:lnSpc>
                          <a:spcPct val="115000"/>
                        </a:lnSpc>
                        <a:spcAft>
                          <a:spcPts val="0"/>
                        </a:spcAft>
                      </a:pPr>
                      <a:r>
                        <a:rPr lang="nb-NO" sz="1000" dirty="0" smtClean="0">
                          <a:effectLst/>
                        </a:rPr>
                        <a:t>Tiltak</a:t>
                      </a:r>
                    </a:p>
                    <a:p>
                      <a:pPr algn="just">
                        <a:lnSpc>
                          <a:spcPct val="115000"/>
                        </a:lnSpc>
                        <a:spcAft>
                          <a:spcPts val="0"/>
                        </a:spcAft>
                      </a:pPr>
                      <a:endParaRPr lang="nb-NO" sz="1000" dirty="0">
                        <a:effectLst/>
                        <a:latin typeface="Calibri"/>
                        <a:ea typeface="Calibri"/>
                        <a:cs typeface="Times New Roman"/>
                      </a:endParaRPr>
                    </a:p>
                  </a:txBody>
                  <a:tcPr marL="34407" marR="34407" marT="0" marB="0"/>
                </a:tc>
                <a:tc>
                  <a:txBody>
                    <a:bodyPr/>
                    <a:lstStyle/>
                    <a:p>
                      <a:pPr algn="just">
                        <a:lnSpc>
                          <a:spcPct val="115000"/>
                        </a:lnSpc>
                        <a:spcAft>
                          <a:spcPts val="0"/>
                        </a:spcAft>
                      </a:pPr>
                      <a:r>
                        <a:rPr lang="nb-NO" sz="1000" dirty="0">
                          <a:effectLst/>
                        </a:rPr>
                        <a:t>Beskrivelse</a:t>
                      </a:r>
                      <a:endParaRPr lang="nb-NO" sz="1000" dirty="0">
                        <a:effectLst/>
                        <a:latin typeface="Calibri"/>
                        <a:ea typeface="Calibri"/>
                        <a:cs typeface="Times New Roman"/>
                      </a:endParaRPr>
                    </a:p>
                  </a:txBody>
                  <a:tcPr marL="34407" marR="34407" marT="0" marB="0"/>
                </a:tc>
              </a:tr>
              <a:tr h="589127">
                <a:tc>
                  <a:txBody>
                    <a:bodyPr/>
                    <a:lstStyle/>
                    <a:p>
                      <a:pPr algn="l">
                        <a:lnSpc>
                          <a:spcPct val="115000"/>
                        </a:lnSpc>
                        <a:spcAft>
                          <a:spcPts val="0"/>
                        </a:spcAft>
                      </a:pPr>
                      <a:r>
                        <a:rPr lang="nb-NO" sz="1000" dirty="0" err="1">
                          <a:effectLst/>
                        </a:rPr>
                        <a:t>Onlinemåling</a:t>
                      </a:r>
                      <a:r>
                        <a:rPr lang="nb-NO" sz="1000" dirty="0">
                          <a:effectLst/>
                        </a:rPr>
                        <a:t> av </a:t>
                      </a:r>
                      <a:r>
                        <a:rPr lang="nb-NO" sz="1000" dirty="0" err="1">
                          <a:effectLst/>
                        </a:rPr>
                        <a:t>påslippsmengder</a:t>
                      </a:r>
                      <a:r>
                        <a:rPr lang="nb-NO" sz="1000" dirty="0">
                          <a:effectLst/>
                        </a:rPr>
                        <a:t> fra Asker og Bærum</a:t>
                      </a:r>
                    </a:p>
                    <a:p>
                      <a:pPr algn="l">
                        <a:lnSpc>
                          <a:spcPct val="115000"/>
                        </a:lnSpc>
                        <a:spcAft>
                          <a:spcPts val="0"/>
                        </a:spcAft>
                      </a:pPr>
                      <a:r>
                        <a:rPr lang="nb-NO" sz="1000" dirty="0">
                          <a:effectLst/>
                        </a:rPr>
                        <a:t> </a:t>
                      </a:r>
                      <a:endParaRPr lang="nb-NO" sz="1000" dirty="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Økt kontroll av tilførte vannmengder til VEAS-tunnelen. Informasjonen kan benyttes til bedre styring av luke Engervann for optimal utnyttelse av tunnelsystemet og unngå overløp Lysaker. Signalombygging av mengdemålere til online registrering inn til driftskontrollsystemet på VEAS.</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bl>
          </a:graphicData>
        </a:graphic>
      </p:graphicFrame>
    </p:spTree>
    <p:extLst>
      <p:ext uri="{BB962C8B-B14F-4D97-AF65-F5344CB8AC3E}">
        <p14:creationId xmlns:p14="http://schemas.microsoft.com/office/powerpoint/2010/main" val="1996280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53088" y="13370"/>
            <a:ext cx="7704856" cy="892552"/>
          </a:xfrm>
          <a:prstGeom prst="rect">
            <a:avLst/>
          </a:prstGeom>
          <a:noFill/>
        </p:spPr>
        <p:txBody>
          <a:bodyPr wrap="square" rtlCol="0">
            <a:spAutoFit/>
          </a:bodyPr>
          <a:lstStyle/>
          <a:p>
            <a:r>
              <a:rPr lang="nb-NO" sz="2400" b="1" dirty="0" smtClean="0"/>
              <a:t>Anbefalinger for videre arbeid</a:t>
            </a:r>
          </a:p>
          <a:p>
            <a:endParaRPr lang="nb-NO" sz="1000" dirty="0" smtClean="0"/>
          </a:p>
          <a:p>
            <a:r>
              <a:rPr lang="nb-NO" b="1" dirty="0" smtClean="0"/>
              <a:t>4) Forbedringer på infrastrukturen</a:t>
            </a:r>
          </a:p>
        </p:txBody>
      </p:sp>
      <p:graphicFrame>
        <p:nvGraphicFramePr>
          <p:cNvPr id="3" name="Tabell 2"/>
          <p:cNvGraphicFramePr>
            <a:graphicFrameLocks noGrp="1"/>
          </p:cNvGraphicFramePr>
          <p:nvPr>
            <p:extLst>
              <p:ext uri="{D42A27DB-BD31-4B8C-83A1-F6EECF244321}">
                <p14:modId xmlns:p14="http://schemas.microsoft.com/office/powerpoint/2010/main" val="3801963606"/>
              </p:ext>
            </p:extLst>
          </p:nvPr>
        </p:nvGraphicFramePr>
        <p:xfrm>
          <a:off x="687408" y="905922"/>
          <a:ext cx="8218784" cy="1507236"/>
        </p:xfrm>
        <a:graphic>
          <a:graphicData uri="http://schemas.openxmlformats.org/drawingml/2006/table">
            <a:tbl>
              <a:tblPr firstRow="1" firstCol="1" bandRow="1">
                <a:tableStyleId>{5C22544A-7EE6-4342-B048-85BDC9FD1C3A}</a:tableStyleId>
              </a:tblPr>
              <a:tblGrid>
                <a:gridCol w="2144557"/>
                <a:gridCol w="6074227"/>
              </a:tblGrid>
              <a:tr h="96722">
                <a:tc>
                  <a:txBody>
                    <a:bodyPr/>
                    <a:lstStyle/>
                    <a:p>
                      <a:pPr algn="just">
                        <a:lnSpc>
                          <a:spcPct val="115000"/>
                        </a:lnSpc>
                        <a:spcAft>
                          <a:spcPts val="0"/>
                        </a:spcAft>
                      </a:pPr>
                      <a:r>
                        <a:rPr lang="nb-NO" sz="1000" dirty="0" smtClean="0">
                          <a:effectLst/>
                        </a:rPr>
                        <a:t>Tiltak</a:t>
                      </a:r>
                    </a:p>
                    <a:p>
                      <a:pPr algn="just">
                        <a:lnSpc>
                          <a:spcPct val="115000"/>
                        </a:lnSpc>
                        <a:spcAft>
                          <a:spcPts val="0"/>
                        </a:spcAft>
                      </a:pPr>
                      <a:endParaRPr lang="nb-NO" sz="1000" dirty="0">
                        <a:effectLst/>
                        <a:latin typeface="Calibri"/>
                        <a:ea typeface="Calibri"/>
                        <a:cs typeface="Times New Roman"/>
                      </a:endParaRPr>
                    </a:p>
                  </a:txBody>
                  <a:tcPr marL="34407" marR="34407" marT="0" marB="0"/>
                </a:tc>
                <a:tc>
                  <a:txBody>
                    <a:bodyPr/>
                    <a:lstStyle/>
                    <a:p>
                      <a:pPr algn="just">
                        <a:lnSpc>
                          <a:spcPct val="115000"/>
                        </a:lnSpc>
                        <a:spcAft>
                          <a:spcPts val="0"/>
                        </a:spcAft>
                      </a:pPr>
                      <a:r>
                        <a:rPr lang="nb-NO" sz="1000" dirty="0">
                          <a:effectLst/>
                        </a:rPr>
                        <a:t>Beskrivelse</a:t>
                      </a:r>
                      <a:endParaRPr lang="nb-NO" sz="1000" dirty="0">
                        <a:effectLst/>
                        <a:latin typeface="Calibri"/>
                        <a:ea typeface="Calibri"/>
                        <a:cs typeface="Times New Roman"/>
                      </a:endParaRPr>
                    </a:p>
                  </a:txBody>
                  <a:tcPr marL="34407" marR="34407" marT="0" marB="0"/>
                </a:tc>
              </a:tr>
              <a:tr h="589127">
                <a:tc>
                  <a:txBody>
                    <a:bodyPr/>
                    <a:lstStyle/>
                    <a:p>
                      <a:pPr algn="l">
                        <a:lnSpc>
                          <a:spcPct val="115000"/>
                        </a:lnSpc>
                        <a:spcAft>
                          <a:spcPts val="0"/>
                        </a:spcAft>
                      </a:pPr>
                      <a:r>
                        <a:rPr lang="nb-NO" sz="1000" dirty="0" err="1">
                          <a:effectLst/>
                        </a:rPr>
                        <a:t>Onlinemåling</a:t>
                      </a:r>
                      <a:r>
                        <a:rPr lang="nb-NO" sz="1000" dirty="0">
                          <a:effectLst/>
                        </a:rPr>
                        <a:t> av </a:t>
                      </a:r>
                      <a:r>
                        <a:rPr lang="nb-NO" sz="1000" dirty="0" err="1">
                          <a:effectLst/>
                        </a:rPr>
                        <a:t>påslippsmengder</a:t>
                      </a:r>
                      <a:r>
                        <a:rPr lang="nb-NO" sz="1000" dirty="0">
                          <a:effectLst/>
                        </a:rPr>
                        <a:t> fra Asker og Bærum</a:t>
                      </a:r>
                    </a:p>
                    <a:p>
                      <a:pPr algn="l">
                        <a:lnSpc>
                          <a:spcPct val="115000"/>
                        </a:lnSpc>
                        <a:spcAft>
                          <a:spcPts val="0"/>
                        </a:spcAft>
                      </a:pPr>
                      <a:r>
                        <a:rPr lang="nb-NO" sz="1000" dirty="0">
                          <a:effectLst/>
                        </a:rPr>
                        <a:t> </a:t>
                      </a:r>
                      <a:endParaRPr lang="nb-NO" sz="1000" dirty="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Økt kontroll av tilførte vannmengder til VEAS-tunnelen. Informasjonen kan benyttes til bedre styring av luke Engervann for optimal utnyttelse av tunnelsystemet og unngå overløp Lysaker. Signalombygging av mengdemålere til online registrering inn til driftskontrollsystemet på VEAS.</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r h="483612">
                <a:tc>
                  <a:txBody>
                    <a:bodyPr/>
                    <a:lstStyle/>
                    <a:p>
                      <a:pPr algn="l">
                        <a:lnSpc>
                          <a:spcPct val="115000"/>
                        </a:lnSpc>
                        <a:spcAft>
                          <a:spcPts val="0"/>
                        </a:spcAft>
                      </a:pPr>
                      <a:r>
                        <a:rPr lang="nb-NO" sz="1000" dirty="0">
                          <a:effectLst/>
                        </a:rPr>
                        <a:t>Modellbasert styring (støtte) av luke Engervann</a:t>
                      </a:r>
                    </a:p>
                    <a:p>
                      <a:pPr algn="l">
                        <a:lnSpc>
                          <a:spcPct val="115000"/>
                        </a:lnSpc>
                        <a:spcAft>
                          <a:spcPts val="0"/>
                        </a:spcAft>
                      </a:pPr>
                      <a:r>
                        <a:rPr lang="nb-NO" sz="1000" dirty="0">
                          <a:effectLst/>
                        </a:rPr>
                        <a:t> </a:t>
                      </a:r>
                      <a:endParaRPr lang="nb-NO" sz="1000" dirty="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I hver enkelt situasjon å komme nærmere et optimum mellom akseptabel risiko mtp. tilførselsmengde VEAS og unngå overløp på Lysaker. Utvikle algoritme for veiledning beslutning av posisjonering luke.</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bl>
          </a:graphicData>
        </a:graphic>
      </p:graphicFrame>
    </p:spTree>
    <p:extLst>
      <p:ext uri="{BB962C8B-B14F-4D97-AF65-F5344CB8AC3E}">
        <p14:creationId xmlns:p14="http://schemas.microsoft.com/office/powerpoint/2010/main" val="2301800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53088" y="13370"/>
            <a:ext cx="7704856" cy="892552"/>
          </a:xfrm>
          <a:prstGeom prst="rect">
            <a:avLst/>
          </a:prstGeom>
          <a:noFill/>
        </p:spPr>
        <p:txBody>
          <a:bodyPr wrap="square" rtlCol="0">
            <a:spAutoFit/>
          </a:bodyPr>
          <a:lstStyle/>
          <a:p>
            <a:r>
              <a:rPr lang="nb-NO" sz="2400" b="1" dirty="0" smtClean="0"/>
              <a:t>Anbefalinger for videre arbeid</a:t>
            </a:r>
          </a:p>
          <a:p>
            <a:endParaRPr lang="nb-NO" sz="1000" dirty="0" smtClean="0"/>
          </a:p>
          <a:p>
            <a:r>
              <a:rPr lang="nb-NO" b="1" dirty="0" smtClean="0"/>
              <a:t>4) Forbedringer på infrastrukturen</a:t>
            </a:r>
          </a:p>
        </p:txBody>
      </p:sp>
      <p:graphicFrame>
        <p:nvGraphicFramePr>
          <p:cNvPr id="3" name="Tabell 2"/>
          <p:cNvGraphicFramePr>
            <a:graphicFrameLocks noGrp="1"/>
          </p:cNvGraphicFramePr>
          <p:nvPr>
            <p:extLst>
              <p:ext uri="{D42A27DB-BD31-4B8C-83A1-F6EECF244321}">
                <p14:modId xmlns:p14="http://schemas.microsoft.com/office/powerpoint/2010/main" val="1410763539"/>
              </p:ext>
            </p:extLst>
          </p:nvPr>
        </p:nvGraphicFramePr>
        <p:xfrm>
          <a:off x="687408" y="905922"/>
          <a:ext cx="8218784" cy="1980438"/>
        </p:xfrm>
        <a:graphic>
          <a:graphicData uri="http://schemas.openxmlformats.org/drawingml/2006/table">
            <a:tbl>
              <a:tblPr firstRow="1" firstCol="1" bandRow="1">
                <a:tableStyleId>{5C22544A-7EE6-4342-B048-85BDC9FD1C3A}</a:tableStyleId>
              </a:tblPr>
              <a:tblGrid>
                <a:gridCol w="2144557"/>
                <a:gridCol w="6074227"/>
              </a:tblGrid>
              <a:tr h="96722">
                <a:tc>
                  <a:txBody>
                    <a:bodyPr/>
                    <a:lstStyle/>
                    <a:p>
                      <a:pPr algn="just">
                        <a:lnSpc>
                          <a:spcPct val="115000"/>
                        </a:lnSpc>
                        <a:spcAft>
                          <a:spcPts val="0"/>
                        </a:spcAft>
                      </a:pPr>
                      <a:r>
                        <a:rPr lang="nb-NO" sz="1000" dirty="0" smtClean="0">
                          <a:effectLst/>
                        </a:rPr>
                        <a:t>Tiltak</a:t>
                      </a:r>
                    </a:p>
                    <a:p>
                      <a:pPr algn="just">
                        <a:lnSpc>
                          <a:spcPct val="115000"/>
                        </a:lnSpc>
                        <a:spcAft>
                          <a:spcPts val="0"/>
                        </a:spcAft>
                      </a:pPr>
                      <a:endParaRPr lang="nb-NO" sz="1000" dirty="0">
                        <a:effectLst/>
                        <a:latin typeface="Calibri"/>
                        <a:ea typeface="Calibri"/>
                        <a:cs typeface="Times New Roman"/>
                      </a:endParaRPr>
                    </a:p>
                  </a:txBody>
                  <a:tcPr marL="34407" marR="34407" marT="0" marB="0"/>
                </a:tc>
                <a:tc>
                  <a:txBody>
                    <a:bodyPr/>
                    <a:lstStyle/>
                    <a:p>
                      <a:pPr algn="just">
                        <a:lnSpc>
                          <a:spcPct val="115000"/>
                        </a:lnSpc>
                        <a:spcAft>
                          <a:spcPts val="0"/>
                        </a:spcAft>
                      </a:pPr>
                      <a:r>
                        <a:rPr lang="nb-NO" sz="1000" dirty="0">
                          <a:effectLst/>
                        </a:rPr>
                        <a:t>Beskrivelse</a:t>
                      </a:r>
                      <a:endParaRPr lang="nb-NO" sz="1000" dirty="0">
                        <a:effectLst/>
                        <a:latin typeface="Calibri"/>
                        <a:ea typeface="Calibri"/>
                        <a:cs typeface="Times New Roman"/>
                      </a:endParaRPr>
                    </a:p>
                  </a:txBody>
                  <a:tcPr marL="34407" marR="34407" marT="0" marB="0"/>
                </a:tc>
              </a:tr>
              <a:tr h="589127">
                <a:tc>
                  <a:txBody>
                    <a:bodyPr/>
                    <a:lstStyle/>
                    <a:p>
                      <a:pPr algn="l">
                        <a:lnSpc>
                          <a:spcPct val="115000"/>
                        </a:lnSpc>
                        <a:spcAft>
                          <a:spcPts val="0"/>
                        </a:spcAft>
                      </a:pPr>
                      <a:r>
                        <a:rPr lang="nb-NO" sz="1000" dirty="0" err="1">
                          <a:effectLst/>
                        </a:rPr>
                        <a:t>Onlinemåling</a:t>
                      </a:r>
                      <a:r>
                        <a:rPr lang="nb-NO" sz="1000" dirty="0">
                          <a:effectLst/>
                        </a:rPr>
                        <a:t> av </a:t>
                      </a:r>
                      <a:r>
                        <a:rPr lang="nb-NO" sz="1000" dirty="0" err="1">
                          <a:effectLst/>
                        </a:rPr>
                        <a:t>påslippsmengder</a:t>
                      </a:r>
                      <a:r>
                        <a:rPr lang="nb-NO" sz="1000" dirty="0">
                          <a:effectLst/>
                        </a:rPr>
                        <a:t> fra Asker og Bærum</a:t>
                      </a:r>
                    </a:p>
                    <a:p>
                      <a:pPr algn="l">
                        <a:lnSpc>
                          <a:spcPct val="115000"/>
                        </a:lnSpc>
                        <a:spcAft>
                          <a:spcPts val="0"/>
                        </a:spcAft>
                      </a:pPr>
                      <a:r>
                        <a:rPr lang="nb-NO" sz="1000" dirty="0">
                          <a:effectLst/>
                        </a:rPr>
                        <a:t> </a:t>
                      </a:r>
                      <a:endParaRPr lang="nb-NO" sz="1000" dirty="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Økt kontroll av tilførte vannmengder til VEAS-tunnelen. Informasjonen kan benyttes til bedre styring av luke Engervann for optimal utnyttelse av tunnelsystemet og unngå overløp Lysaker. Signalombygging av mengdemålere til online registrering inn til driftskontrollsystemet på VEAS.</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r h="483612">
                <a:tc>
                  <a:txBody>
                    <a:bodyPr/>
                    <a:lstStyle/>
                    <a:p>
                      <a:pPr algn="l">
                        <a:lnSpc>
                          <a:spcPct val="115000"/>
                        </a:lnSpc>
                        <a:spcAft>
                          <a:spcPts val="0"/>
                        </a:spcAft>
                      </a:pPr>
                      <a:r>
                        <a:rPr lang="nb-NO" sz="1000" dirty="0">
                          <a:effectLst/>
                        </a:rPr>
                        <a:t>Modellbasert styring (støtte) av luke Engervann</a:t>
                      </a:r>
                    </a:p>
                    <a:p>
                      <a:pPr algn="l">
                        <a:lnSpc>
                          <a:spcPct val="115000"/>
                        </a:lnSpc>
                        <a:spcAft>
                          <a:spcPts val="0"/>
                        </a:spcAft>
                      </a:pPr>
                      <a:r>
                        <a:rPr lang="nb-NO" sz="1000" dirty="0">
                          <a:effectLst/>
                        </a:rPr>
                        <a:t> </a:t>
                      </a:r>
                      <a:endParaRPr lang="nb-NO" sz="1000" dirty="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I hver enkelt situasjon å komme nærmere et optimum mellom akseptabel risiko mtp. tilførselsmengde VEAS og unngå overløp på Lysaker. Utvikle algoritme for veiledning beslutning av posisjonering luke.</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r h="386889">
                <a:tc>
                  <a:txBody>
                    <a:bodyPr/>
                    <a:lstStyle/>
                    <a:p>
                      <a:pPr algn="l">
                        <a:lnSpc>
                          <a:spcPct val="115000"/>
                        </a:lnSpc>
                        <a:spcAft>
                          <a:spcPts val="0"/>
                        </a:spcAft>
                      </a:pPr>
                      <a:r>
                        <a:rPr lang="nb-NO" sz="1000">
                          <a:effectLst/>
                        </a:rPr>
                        <a:t>Onlinemåling av alle påslipp i Oslo</a:t>
                      </a:r>
                      <a:endParaRPr lang="nb-NO" sz="100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Flere påslipp i Oslo mangler </a:t>
                      </a:r>
                      <a:r>
                        <a:rPr lang="nb-NO" sz="900" dirty="0" err="1">
                          <a:effectLst/>
                        </a:rPr>
                        <a:t>onlinemåling</a:t>
                      </a:r>
                      <a:r>
                        <a:rPr lang="nb-NO" sz="900" dirty="0">
                          <a:effectLst/>
                        </a:rPr>
                        <a:t>. Samtidig er flere påslipp underdimensjonert til å ta flomtoppene. Ombygging av disse bør vurderes.</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bl>
          </a:graphicData>
        </a:graphic>
      </p:graphicFrame>
    </p:spTree>
    <p:extLst>
      <p:ext uri="{BB962C8B-B14F-4D97-AF65-F5344CB8AC3E}">
        <p14:creationId xmlns:p14="http://schemas.microsoft.com/office/powerpoint/2010/main" val="2301800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53088" y="13370"/>
            <a:ext cx="7704856" cy="892552"/>
          </a:xfrm>
          <a:prstGeom prst="rect">
            <a:avLst/>
          </a:prstGeom>
          <a:noFill/>
        </p:spPr>
        <p:txBody>
          <a:bodyPr wrap="square" rtlCol="0">
            <a:spAutoFit/>
          </a:bodyPr>
          <a:lstStyle/>
          <a:p>
            <a:r>
              <a:rPr lang="nb-NO" sz="2400" b="1" dirty="0" smtClean="0"/>
              <a:t>Anbefalinger for videre arbeid</a:t>
            </a:r>
          </a:p>
          <a:p>
            <a:endParaRPr lang="nb-NO" sz="1000" dirty="0" smtClean="0"/>
          </a:p>
          <a:p>
            <a:r>
              <a:rPr lang="nb-NO" b="1" dirty="0" smtClean="0"/>
              <a:t>4) Forbedringer på infrastrukturen</a:t>
            </a:r>
          </a:p>
        </p:txBody>
      </p:sp>
      <p:graphicFrame>
        <p:nvGraphicFramePr>
          <p:cNvPr id="3" name="Tabell 2"/>
          <p:cNvGraphicFramePr>
            <a:graphicFrameLocks noGrp="1"/>
          </p:cNvGraphicFramePr>
          <p:nvPr>
            <p:extLst>
              <p:ext uri="{D42A27DB-BD31-4B8C-83A1-F6EECF244321}">
                <p14:modId xmlns:p14="http://schemas.microsoft.com/office/powerpoint/2010/main" val="3629895967"/>
              </p:ext>
            </p:extLst>
          </p:nvPr>
        </p:nvGraphicFramePr>
        <p:xfrm>
          <a:off x="687408" y="905922"/>
          <a:ext cx="8218784" cy="2405253"/>
        </p:xfrm>
        <a:graphic>
          <a:graphicData uri="http://schemas.openxmlformats.org/drawingml/2006/table">
            <a:tbl>
              <a:tblPr firstRow="1" firstCol="1" bandRow="1">
                <a:tableStyleId>{5C22544A-7EE6-4342-B048-85BDC9FD1C3A}</a:tableStyleId>
              </a:tblPr>
              <a:tblGrid>
                <a:gridCol w="2144557"/>
                <a:gridCol w="6074227"/>
              </a:tblGrid>
              <a:tr h="96722">
                <a:tc>
                  <a:txBody>
                    <a:bodyPr/>
                    <a:lstStyle/>
                    <a:p>
                      <a:pPr algn="just">
                        <a:lnSpc>
                          <a:spcPct val="115000"/>
                        </a:lnSpc>
                        <a:spcAft>
                          <a:spcPts val="0"/>
                        </a:spcAft>
                      </a:pPr>
                      <a:r>
                        <a:rPr lang="nb-NO" sz="1000" dirty="0" smtClean="0">
                          <a:effectLst/>
                        </a:rPr>
                        <a:t>Tiltak</a:t>
                      </a:r>
                    </a:p>
                    <a:p>
                      <a:pPr algn="just">
                        <a:lnSpc>
                          <a:spcPct val="115000"/>
                        </a:lnSpc>
                        <a:spcAft>
                          <a:spcPts val="0"/>
                        </a:spcAft>
                      </a:pPr>
                      <a:endParaRPr lang="nb-NO" sz="1000" dirty="0">
                        <a:effectLst/>
                        <a:latin typeface="Calibri"/>
                        <a:ea typeface="Calibri"/>
                        <a:cs typeface="Times New Roman"/>
                      </a:endParaRPr>
                    </a:p>
                  </a:txBody>
                  <a:tcPr marL="34407" marR="34407" marT="0" marB="0"/>
                </a:tc>
                <a:tc>
                  <a:txBody>
                    <a:bodyPr/>
                    <a:lstStyle/>
                    <a:p>
                      <a:pPr algn="just">
                        <a:lnSpc>
                          <a:spcPct val="115000"/>
                        </a:lnSpc>
                        <a:spcAft>
                          <a:spcPts val="0"/>
                        </a:spcAft>
                      </a:pPr>
                      <a:r>
                        <a:rPr lang="nb-NO" sz="1000" dirty="0">
                          <a:effectLst/>
                        </a:rPr>
                        <a:t>Beskrivelse</a:t>
                      </a:r>
                      <a:endParaRPr lang="nb-NO" sz="1000" dirty="0">
                        <a:effectLst/>
                        <a:latin typeface="Calibri"/>
                        <a:ea typeface="Calibri"/>
                        <a:cs typeface="Times New Roman"/>
                      </a:endParaRPr>
                    </a:p>
                  </a:txBody>
                  <a:tcPr marL="34407" marR="34407" marT="0" marB="0"/>
                </a:tc>
              </a:tr>
              <a:tr h="589127">
                <a:tc>
                  <a:txBody>
                    <a:bodyPr/>
                    <a:lstStyle/>
                    <a:p>
                      <a:pPr algn="l">
                        <a:lnSpc>
                          <a:spcPct val="115000"/>
                        </a:lnSpc>
                        <a:spcAft>
                          <a:spcPts val="0"/>
                        </a:spcAft>
                      </a:pPr>
                      <a:r>
                        <a:rPr lang="nb-NO" sz="1000" dirty="0" err="1">
                          <a:effectLst/>
                        </a:rPr>
                        <a:t>Onlinemåling</a:t>
                      </a:r>
                      <a:r>
                        <a:rPr lang="nb-NO" sz="1000" dirty="0">
                          <a:effectLst/>
                        </a:rPr>
                        <a:t> av </a:t>
                      </a:r>
                      <a:r>
                        <a:rPr lang="nb-NO" sz="1000" dirty="0" err="1">
                          <a:effectLst/>
                        </a:rPr>
                        <a:t>påslippsmengder</a:t>
                      </a:r>
                      <a:r>
                        <a:rPr lang="nb-NO" sz="1000" dirty="0">
                          <a:effectLst/>
                        </a:rPr>
                        <a:t> fra Asker og Bærum</a:t>
                      </a:r>
                    </a:p>
                    <a:p>
                      <a:pPr algn="l">
                        <a:lnSpc>
                          <a:spcPct val="115000"/>
                        </a:lnSpc>
                        <a:spcAft>
                          <a:spcPts val="0"/>
                        </a:spcAft>
                      </a:pPr>
                      <a:r>
                        <a:rPr lang="nb-NO" sz="1000" dirty="0">
                          <a:effectLst/>
                        </a:rPr>
                        <a:t> </a:t>
                      </a:r>
                      <a:endParaRPr lang="nb-NO" sz="1000" dirty="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Økt kontroll av tilførte vannmengder til VEAS-tunnelen. Informasjonen kan benyttes til bedre styring av luke Engervann for optimal utnyttelse av tunnelsystemet og unngå overløp Lysaker. Signalombygging av mengdemålere til online registrering inn til driftskontrollsystemet på VEAS.</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r h="483612">
                <a:tc>
                  <a:txBody>
                    <a:bodyPr/>
                    <a:lstStyle/>
                    <a:p>
                      <a:pPr algn="l">
                        <a:lnSpc>
                          <a:spcPct val="115000"/>
                        </a:lnSpc>
                        <a:spcAft>
                          <a:spcPts val="0"/>
                        </a:spcAft>
                      </a:pPr>
                      <a:r>
                        <a:rPr lang="nb-NO" sz="1000" dirty="0">
                          <a:effectLst/>
                        </a:rPr>
                        <a:t>Modellbasert styring (støtte) av luke Engervann</a:t>
                      </a:r>
                    </a:p>
                    <a:p>
                      <a:pPr algn="l">
                        <a:lnSpc>
                          <a:spcPct val="115000"/>
                        </a:lnSpc>
                        <a:spcAft>
                          <a:spcPts val="0"/>
                        </a:spcAft>
                      </a:pPr>
                      <a:r>
                        <a:rPr lang="nb-NO" sz="1000" dirty="0">
                          <a:effectLst/>
                        </a:rPr>
                        <a:t> </a:t>
                      </a:r>
                      <a:endParaRPr lang="nb-NO" sz="1000" dirty="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I hver enkelt situasjon å komme nærmere et optimum mellom akseptabel risiko mtp. tilførselsmengde VEAS og unngå overløp på Lysaker. Utvikle algoritme for veiledning beslutning av posisjonering luke.</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r h="386889">
                <a:tc>
                  <a:txBody>
                    <a:bodyPr/>
                    <a:lstStyle/>
                    <a:p>
                      <a:pPr algn="l">
                        <a:lnSpc>
                          <a:spcPct val="115000"/>
                        </a:lnSpc>
                        <a:spcAft>
                          <a:spcPts val="0"/>
                        </a:spcAft>
                      </a:pPr>
                      <a:r>
                        <a:rPr lang="nb-NO" sz="1000">
                          <a:effectLst/>
                        </a:rPr>
                        <a:t>Onlinemåling av alle påslipp i Oslo</a:t>
                      </a:r>
                      <a:endParaRPr lang="nb-NO" sz="100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a:effectLst/>
                        </a:rPr>
                        <a:t>Flere påslipp i Oslo mangler onlinemåling. Samtidig er flere påslipp underdimensjonert til å ta flomtoppene. Ombygging av disse bør vurderes.</a:t>
                      </a:r>
                    </a:p>
                    <a:p>
                      <a:pPr algn="l">
                        <a:lnSpc>
                          <a:spcPct val="115000"/>
                        </a:lnSpc>
                        <a:spcAft>
                          <a:spcPts val="0"/>
                        </a:spcAft>
                      </a:pPr>
                      <a:r>
                        <a:rPr lang="nb-NO" sz="900">
                          <a:effectLst/>
                        </a:rPr>
                        <a:t> </a:t>
                      </a:r>
                      <a:endParaRPr lang="nb-NO" sz="900">
                        <a:effectLst/>
                        <a:latin typeface="Calibri"/>
                        <a:ea typeface="Calibri"/>
                        <a:cs typeface="Times New Roman"/>
                      </a:endParaRPr>
                    </a:p>
                  </a:txBody>
                  <a:tcPr marL="34407" marR="34407" marT="0" marB="0"/>
                </a:tc>
              </a:tr>
              <a:tr h="386889">
                <a:tc>
                  <a:txBody>
                    <a:bodyPr/>
                    <a:lstStyle/>
                    <a:p>
                      <a:pPr algn="l">
                        <a:lnSpc>
                          <a:spcPct val="115000"/>
                        </a:lnSpc>
                        <a:spcAft>
                          <a:spcPts val="0"/>
                        </a:spcAft>
                      </a:pPr>
                      <a:r>
                        <a:rPr lang="nb-NO" sz="1000">
                          <a:effectLst/>
                        </a:rPr>
                        <a:t>Automastisert veksling mellom påslipp som kan styres til VEAS og BRA</a:t>
                      </a:r>
                      <a:endParaRPr lang="nb-NO" sz="100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Påslippene Rosenhoff, Gladengveien og Helsfyr kan styres til både VEAS og BRA. Styringsmuligheten bør kunne automatiseres og fjernstyres.</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bl>
          </a:graphicData>
        </a:graphic>
      </p:graphicFrame>
    </p:spTree>
    <p:extLst>
      <p:ext uri="{BB962C8B-B14F-4D97-AF65-F5344CB8AC3E}">
        <p14:creationId xmlns:p14="http://schemas.microsoft.com/office/powerpoint/2010/main" val="2301800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23528" y="411510"/>
            <a:ext cx="5040560" cy="3785652"/>
          </a:xfrm>
          <a:prstGeom prst="rect">
            <a:avLst/>
          </a:prstGeom>
          <a:noFill/>
        </p:spPr>
        <p:txBody>
          <a:bodyPr wrap="square" rtlCol="0">
            <a:spAutoFit/>
          </a:bodyPr>
          <a:lstStyle/>
          <a:p>
            <a:r>
              <a:rPr lang="nb-NO" sz="2400" b="1" dirty="0" smtClean="0"/>
              <a:t>Bakgrunn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smtClean="0"/>
              <a:t>Klimaendringer</a:t>
            </a:r>
          </a:p>
          <a:p>
            <a:pPr marL="285750" indent="-285750">
              <a:buFont typeface="Arial" panose="020B0604020202020204" pitchFamily="34" charset="0"/>
              <a:buChar char="•"/>
            </a:pPr>
            <a:r>
              <a:rPr lang="nb-NO" dirty="0" smtClean="0"/>
              <a:t>Befolkningsøkning og fortetting i regionen</a:t>
            </a:r>
          </a:p>
          <a:p>
            <a:pPr marL="285750" indent="-285750">
              <a:buFont typeface="Arial" panose="020B0604020202020204" pitchFamily="34" charset="0"/>
              <a:buChar char="•"/>
            </a:pPr>
            <a:r>
              <a:rPr lang="nb-NO" dirty="0" smtClean="0"/>
              <a:t>Økte forventninger til vannkvalitet i Oslofjorden</a:t>
            </a:r>
          </a:p>
          <a:p>
            <a:pPr marL="285750" indent="-285750">
              <a:buFont typeface="Arial" panose="020B0604020202020204" pitchFamily="34" charset="0"/>
              <a:buChar char="•"/>
            </a:pPr>
            <a:endParaRPr lang="nb-NO" dirty="0"/>
          </a:p>
          <a:p>
            <a:pPr marL="285750" indent="-285750">
              <a:buFont typeface="Wingdings" pitchFamily="2" charset="2"/>
              <a:buChar char="à"/>
            </a:pPr>
            <a:r>
              <a:rPr lang="nb-NO" dirty="0" smtClean="0"/>
              <a:t>Utfordrer rensekapasitet (</a:t>
            </a:r>
            <a:r>
              <a:rPr lang="nb-NO" dirty="0"/>
              <a:t>VEAS og </a:t>
            </a:r>
            <a:r>
              <a:rPr lang="nb-NO" dirty="0" smtClean="0"/>
              <a:t>BRA er på og over sin kapasitetsgrense)</a:t>
            </a:r>
          </a:p>
          <a:p>
            <a:pPr marL="285750" indent="-285750">
              <a:buFont typeface="Arial" panose="020B0604020202020204" pitchFamily="34" charset="0"/>
              <a:buChar char="•"/>
            </a:pPr>
            <a:endParaRPr lang="nb-NO" dirty="0"/>
          </a:p>
          <a:p>
            <a:pPr marL="285750" indent="-285750">
              <a:buFont typeface="Wingdings" pitchFamily="2" charset="2"/>
              <a:buChar char="à"/>
            </a:pPr>
            <a:r>
              <a:rPr lang="nb-NO" dirty="0" smtClean="0">
                <a:sym typeface="Wingdings" panose="05000000000000000000" pitchFamily="2" charset="2"/>
              </a:rPr>
              <a:t>Utfordrer t</a:t>
            </a:r>
            <a:r>
              <a:rPr lang="nb-NO" dirty="0" smtClean="0"/>
              <a:t>unnelsystemet</a:t>
            </a:r>
          </a:p>
          <a:p>
            <a:endParaRPr lang="nb-NO" dirty="0"/>
          </a:p>
          <a:p>
            <a:pPr marL="285750" indent="-285750">
              <a:buFont typeface="Arial" panose="020B0604020202020204" pitchFamily="34" charset="0"/>
              <a:buChar char="•"/>
            </a:pPr>
            <a:r>
              <a:rPr lang="nb-NO" dirty="0" smtClean="0"/>
              <a:t>Lang tidshorisont å kartlegge behov, planlegge, beslutte og etablere ny infrastruktur</a:t>
            </a:r>
            <a:endParaRPr lang="nb-NO" dirty="0"/>
          </a:p>
        </p:txBody>
      </p:sp>
      <p:pic>
        <p:nvPicPr>
          <p:cNvPr id="9" name="Bilde 8"/>
          <p:cNvPicPr/>
          <p:nvPr/>
        </p:nvPicPr>
        <p:blipFill>
          <a:blip r:embed="rId3" cstate="print">
            <a:extLst>
              <a:ext uri="{28A0092B-C50C-407E-A947-70E740481C1C}">
                <a14:useLocalDpi xmlns:a14="http://schemas.microsoft.com/office/drawing/2010/main" val="0"/>
              </a:ext>
            </a:extLst>
          </a:blip>
          <a:stretch>
            <a:fillRect/>
          </a:stretch>
        </p:blipFill>
        <p:spPr>
          <a:xfrm>
            <a:off x="6444208" y="123478"/>
            <a:ext cx="1872208" cy="1440159"/>
          </a:xfrm>
          <a:prstGeom prst="rect">
            <a:avLst/>
          </a:prstGeom>
        </p:spPr>
      </p:pic>
      <p:pic>
        <p:nvPicPr>
          <p:cNvPr id="10" name="Bilde 9"/>
          <p:cNvPicPr/>
          <p:nvPr/>
        </p:nvPicPr>
        <p:blipFill>
          <a:blip r:embed="rId4" cstate="print">
            <a:extLst>
              <a:ext uri="{28A0092B-C50C-407E-A947-70E740481C1C}">
                <a14:useLocalDpi xmlns:a14="http://schemas.microsoft.com/office/drawing/2010/main" val="0"/>
              </a:ext>
            </a:extLst>
          </a:blip>
          <a:stretch>
            <a:fillRect/>
          </a:stretch>
        </p:blipFill>
        <p:spPr>
          <a:xfrm>
            <a:off x="6444209" y="1782346"/>
            <a:ext cx="1872207" cy="1725508"/>
          </a:xfrm>
          <a:prstGeom prst="rect">
            <a:avLst/>
          </a:prstGeom>
        </p:spPr>
      </p:pic>
      <p:pic>
        <p:nvPicPr>
          <p:cNvPr id="11" name="Bild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9" y="3651870"/>
            <a:ext cx="1872207" cy="1337071"/>
          </a:xfrm>
          <a:prstGeom prst="rect">
            <a:avLst/>
          </a:prstGeom>
        </p:spPr>
      </p:pic>
    </p:spTree>
    <p:extLst>
      <p:ext uri="{BB962C8B-B14F-4D97-AF65-F5344CB8AC3E}">
        <p14:creationId xmlns:p14="http://schemas.microsoft.com/office/powerpoint/2010/main" val="3165098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53088" y="13370"/>
            <a:ext cx="7704856" cy="892552"/>
          </a:xfrm>
          <a:prstGeom prst="rect">
            <a:avLst/>
          </a:prstGeom>
          <a:noFill/>
        </p:spPr>
        <p:txBody>
          <a:bodyPr wrap="square" rtlCol="0">
            <a:spAutoFit/>
          </a:bodyPr>
          <a:lstStyle/>
          <a:p>
            <a:r>
              <a:rPr lang="nb-NO" sz="2400" b="1" dirty="0" smtClean="0"/>
              <a:t>Anbefalinger for videre arbeid</a:t>
            </a:r>
          </a:p>
          <a:p>
            <a:endParaRPr lang="nb-NO" sz="1000" dirty="0" smtClean="0"/>
          </a:p>
          <a:p>
            <a:r>
              <a:rPr lang="nb-NO" b="1" dirty="0" smtClean="0"/>
              <a:t>4) Forbedringer på infrastrukturen</a:t>
            </a:r>
          </a:p>
        </p:txBody>
      </p:sp>
      <p:graphicFrame>
        <p:nvGraphicFramePr>
          <p:cNvPr id="3" name="Tabell 2"/>
          <p:cNvGraphicFramePr>
            <a:graphicFrameLocks noGrp="1"/>
          </p:cNvGraphicFramePr>
          <p:nvPr>
            <p:extLst>
              <p:ext uri="{D42A27DB-BD31-4B8C-83A1-F6EECF244321}">
                <p14:modId xmlns:p14="http://schemas.microsoft.com/office/powerpoint/2010/main" val="3036928568"/>
              </p:ext>
            </p:extLst>
          </p:nvPr>
        </p:nvGraphicFramePr>
        <p:xfrm>
          <a:off x="687408" y="905922"/>
          <a:ext cx="8218784" cy="3026918"/>
        </p:xfrm>
        <a:graphic>
          <a:graphicData uri="http://schemas.openxmlformats.org/drawingml/2006/table">
            <a:tbl>
              <a:tblPr firstRow="1" firstCol="1" bandRow="1">
                <a:tableStyleId>{5C22544A-7EE6-4342-B048-85BDC9FD1C3A}</a:tableStyleId>
              </a:tblPr>
              <a:tblGrid>
                <a:gridCol w="2144557"/>
                <a:gridCol w="6074227"/>
              </a:tblGrid>
              <a:tr h="96722">
                <a:tc>
                  <a:txBody>
                    <a:bodyPr/>
                    <a:lstStyle/>
                    <a:p>
                      <a:pPr algn="just">
                        <a:lnSpc>
                          <a:spcPct val="115000"/>
                        </a:lnSpc>
                        <a:spcAft>
                          <a:spcPts val="0"/>
                        </a:spcAft>
                      </a:pPr>
                      <a:r>
                        <a:rPr lang="nb-NO" sz="1000" dirty="0" smtClean="0">
                          <a:effectLst/>
                        </a:rPr>
                        <a:t>Tiltak</a:t>
                      </a:r>
                    </a:p>
                    <a:p>
                      <a:pPr algn="just">
                        <a:lnSpc>
                          <a:spcPct val="115000"/>
                        </a:lnSpc>
                        <a:spcAft>
                          <a:spcPts val="0"/>
                        </a:spcAft>
                      </a:pPr>
                      <a:endParaRPr lang="nb-NO" sz="1000" dirty="0">
                        <a:effectLst/>
                        <a:latin typeface="Calibri"/>
                        <a:ea typeface="Calibri"/>
                        <a:cs typeface="Times New Roman"/>
                      </a:endParaRPr>
                    </a:p>
                  </a:txBody>
                  <a:tcPr marL="34407" marR="34407" marT="0" marB="0"/>
                </a:tc>
                <a:tc>
                  <a:txBody>
                    <a:bodyPr/>
                    <a:lstStyle/>
                    <a:p>
                      <a:pPr algn="just">
                        <a:lnSpc>
                          <a:spcPct val="115000"/>
                        </a:lnSpc>
                        <a:spcAft>
                          <a:spcPts val="0"/>
                        </a:spcAft>
                      </a:pPr>
                      <a:r>
                        <a:rPr lang="nb-NO" sz="1000" dirty="0">
                          <a:effectLst/>
                        </a:rPr>
                        <a:t>Beskrivelse</a:t>
                      </a:r>
                      <a:endParaRPr lang="nb-NO" sz="1000" dirty="0">
                        <a:effectLst/>
                        <a:latin typeface="Calibri"/>
                        <a:ea typeface="Calibri"/>
                        <a:cs typeface="Times New Roman"/>
                      </a:endParaRPr>
                    </a:p>
                  </a:txBody>
                  <a:tcPr marL="34407" marR="34407" marT="0" marB="0"/>
                </a:tc>
              </a:tr>
              <a:tr h="589127">
                <a:tc>
                  <a:txBody>
                    <a:bodyPr/>
                    <a:lstStyle/>
                    <a:p>
                      <a:pPr algn="l">
                        <a:lnSpc>
                          <a:spcPct val="115000"/>
                        </a:lnSpc>
                        <a:spcAft>
                          <a:spcPts val="0"/>
                        </a:spcAft>
                      </a:pPr>
                      <a:r>
                        <a:rPr lang="nb-NO" sz="1000" dirty="0" err="1">
                          <a:effectLst/>
                        </a:rPr>
                        <a:t>Onlinemåling</a:t>
                      </a:r>
                      <a:r>
                        <a:rPr lang="nb-NO" sz="1000" dirty="0">
                          <a:effectLst/>
                        </a:rPr>
                        <a:t> av </a:t>
                      </a:r>
                      <a:r>
                        <a:rPr lang="nb-NO" sz="1000" dirty="0" err="1">
                          <a:effectLst/>
                        </a:rPr>
                        <a:t>påslippsmengder</a:t>
                      </a:r>
                      <a:r>
                        <a:rPr lang="nb-NO" sz="1000" dirty="0">
                          <a:effectLst/>
                        </a:rPr>
                        <a:t> fra Asker og Bærum</a:t>
                      </a:r>
                    </a:p>
                    <a:p>
                      <a:pPr algn="l">
                        <a:lnSpc>
                          <a:spcPct val="115000"/>
                        </a:lnSpc>
                        <a:spcAft>
                          <a:spcPts val="0"/>
                        </a:spcAft>
                      </a:pPr>
                      <a:r>
                        <a:rPr lang="nb-NO" sz="1000" dirty="0">
                          <a:effectLst/>
                        </a:rPr>
                        <a:t> </a:t>
                      </a:r>
                      <a:endParaRPr lang="nb-NO" sz="1000" dirty="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Økt kontroll av tilførte vannmengder til VEAS-tunnelen. Informasjonen kan benyttes til bedre styring av luke Engervann for optimal utnyttelse av tunnelsystemet og unngå overløp Lysaker. Signalombygging av mengdemålere til online registrering inn til driftskontrollsystemet på VEAS.</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r h="483612">
                <a:tc>
                  <a:txBody>
                    <a:bodyPr/>
                    <a:lstStyle/>
                    <a:p>
                      <a:pPr algn="l">
                        <a:lnSpc>
                          <a:spcPct val="115000"/>
                        </a:lnSpc>
                        <a:spcAft>
                          <a:spcPts val="0"/>
                        </a:spcAft>
                      </a:pPr>
                      <a:r>
                        <a:rPr lang="nb-NO" sz="1000" dirty="0">
                          <a:effectLst/>
                        </a:rPr>
                        <a:t>Modellbasert styring (støtte) av luke Engervann</a:t>
                      </a:r>
                    </a:p>
                    <a:p>
                      <a:pPr algn="l">
                        <a:lnSpc>
                          <a:spcPct val="115000"/>
                        </a:lnSpc>
                        <a:spcAft>
                          <a:spcPts val="0"/>
                        </a:spcAft>
                      </a:pPr>
                      <a:r>
                        <a:rPr lang="nb-NO" sz="1000" dirty="0">
                          <a:effectLst/>
                        </a:rPr>
                        <a:t> </a:t>
                      </a:r>
                      <a:endParaRPr lang="nb-NO" sz="1000" dirty="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I hver enkelt situasjon å komme nærmere et optimum mellom akseptabel risiko mtp. tilførselsmengde VEAS og unngå overløp på Lysaker. Utvikle algoritme for veiledning beslutning av posisjonering luke.</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r h="386889">
                <a:tc>
                  <a:txBody>
                    <a:bodyPr/>
                    <a:lstStyle/>
                    <a:p>
                      <a:pPr algn="l">
                        <a:lnSpc>
                          <a:spcPct val="115000"/>
                        </a:lnSpc>
                        <a:spcAft>
                          <a:spcPts val="0"/>
                        </a:spcAft>
                      </a:pPr>
                      <a:r>
                        <a:rPr lang="nb-NO" sz="1000">
                          <a:effectLst/>
                        </a:rPr>
                        <a:t>Onlinemåling av alle påslipp i Oslo</a:t>
                      </a:r>
                      <a:endParaRPr lang="nb-NO" sz="100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a:effectLst/>
                        </a:rPr>
                        <a:t>Flere påslipp i Oslo mangler onlinemåling. Samtidig er flere påslipp underdimensjonert til å ta flomtoppene. Ombygging av disse bør vurderes.</a:t>
                      </a:r>
                    </a:p>
                    <a:p>
                      <a:pPr algn="l">
                        <a:lnSpc>
                          <a:spcPct val="115000"/>
                        </a:lnSpc>
                        <a:spcAft>
                          <a:spcPts val="0"/>
                        </a:spcAft>
                      </a:pPr>
                      <a:r>
                        <a:rPr lang="nb-NO" sz="900">
                          <a:effectLst/>
                        </a:rPr>
                        <a:t> </a:t>
                      </a:r>
                      <a:endParaRPr lang="nb-NO" sz="900">
                        <a:effectLst/>
                        <a:latin typeface="Calibri"/>
                        <a:ea typeface="Calibri"/>
                        <a:cs typeface="Times New Roman"/>
                      </a:endParaRPr>
                    </a:p>
                  </a:txBody>
                  <a:tcPr marL="34407" marR="34407" marT="0" marB="0"/>
                </a:tc>
              </a:tr>
              <a:tr h="386889">
                <a:tc>
                  <a:txBody>
                    <a:bodyPr/>
                    <a:lstStyle/>
                    <a:p>
                      <a:pPr algn="l">
                        <a:lnSpc>
                          <a:spcPct val="115000"/>
                        </a:lnSpc>
                        <a:spcAft>
                          <a:spcPts val="0"/>
                        </a:spcAft>
                      </a:pPr>
                      <a:r>
                        <a:rPr lang="nb-NO" sz="1000">
                          <a:effectLst/>
                        </a:rPr>
                        <a:t>Automastisert veksling mellom påslipp som kan styres til VEAS og BRA</a:t>
                      </a:r>
                      <a:endParaRPr lang="nb-NO" sz="100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a:effectLst/>
                        </a:rPr>
                        <a:t>Påslippene Rosenhoff, Gladengveien og Helsfyr kan styres til både VEAS og BRA. Styringsmuligheten bør kunne automatiseres og fjernstyres.</a:t>
                      </a:r>
                    </a:p>
                    <a:p>
                      <a:pPr algn="l">
                        <a:lnSpc>
                          <a:spcPct val="115000"/>
                        </a:lnSpc>
                        <a:spcAft>
                          <a:spcPts val="0"/>
                        </a:spcAft>
                      </a:pPr>
                      <a:r>
                        <a:rPr lang="nb-NO" sz="900">
                          <a:effectLst/>
                        </a:rPr>
                        <a:t> </a:t>
                      </a:r>
                      <a:endParaRPr lang="nb-NO" sz="900">
                        <a:effectLst/>
                        <a:latin typeface="Calibri"/>
                        <a:ea typeface="Calibri"/>
                        <a:cs typeface="Times New Roman"/>
                      </a:endParaRPr>
                    </a:p>
                  </a:txBody>
                  <a:tcPr marL="34407" marR="34407" marT="0" marB="0"/>
                </a:tc>
              </a:tr>
              <a:tr h="483612">
                <a:tc>
                  <a:txBody>
                    <a:bodyPr/>
                    <a:lstStyle/>
                    <a:p>
                      <a:pPr algn="l">
                        <a:lnSpc>
                          <a:spcPct val="115000"/>
                        </a:lnSpc>
                        <a:spcAft>
                          <a:spcPts val="0"/>
                        </a:spcAft>
                      </a:pPr>
                      <a:r>
                        <a:rPr lang="nb-NO" sz="1000">
                          <a:effectLst/>
                        </a:rPr>
                        <a:t>Nødoverløp ved VEAS</a:t>
                      </a:r>
                    </a:p>
                    <a:p>
                      <a:pPr algn="l">
                        <a:lnSpc>
                          <a:spcPct val="115000"/>
                        </a:lnSpc>
                        <a:spcAft>
                          <a:spcPts val="0"/>
                        </a:spcAft>
                      </a:pPr>
                      <a:r>
                        <a:rPr lang="nb-NO" sz="1000">
                          <a:effectLst/>
                        </a:rPr>
                        <a:t> </a:t>
                      </a:r>
                      <a:endParaRPr lang="nb-NO" sz="100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Utrede gevinster, muligheter og begrensninger ved å anlegge et nytt nødoverløp rett før VEAS. Sees spesielt opp mot samfunnsøkonomi og sikkerhet for liv og helse mot dagens system ved et langvarig strømbrudd på VEAS og luke Engervann, ras i tunnel og ekstremvær.</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bl>
          </a:graphicData>
        </a:graphic>
      </p:graphicFrame>
    </p:spTree>
    <p:extLst>
      <p:ext uri="{BB962C8B-B14F-4D97-AF65-F5344CB8AC3E}">
        <p14:creationId xmlns:p14="http://schemas.microsoft.com/office/powerpoint/2010/main" val="2301800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53088" y="13370"/>
            <a:ext cx="7704856" cy="892552"/>
          </a:xfrm>
          <a:prstGeom prst="rect">
            <a:avLst/>
          </a:prstGeom>
          <a:noFill/>
        </p:spPr>
        <p:txBody>
          <a:bodyPr wrap="square" rtlCol="0">
            <a:spAutoFit/>
          </a:bodyPr>
          <a:lstStyle/>
          <a:p>
            <a:r>
              <a:rPr lang="nb-NO" sz="2400" b="1" dirty="0" smtClean="0"/>
              <a:t>Anbefalinger for videre arbeid</a:t>
            </a:r>
          </a:p>
          <a:p>
            <a:endParaRPr lang="nb-NO" sz="1000" dirty="0" smtClean="0"/>
          </a:p>
          <a:p>
            <a:r>
              <a:rPr lang="nb-NO" b="1" dirty="0" smtClean="0"/>
              <a:t>4) Forbedringer på infrastrukturen</a:t>
            </a:r>
          </a:p>
        </p:txBody>
      </p:sp>
      <p:graphicFrame>
        <p:nvGraphicFramePr>
          <p:cNvPr id="3" name="Tabell 2"/>
          <p:cNvGraphicFramePr>
            <a:graphicFrameLocks noGrp="1"/>
          </p:cNvGraphicFramePr>
          <p:nvPr>
            <p:extLst>
              <p:ext uri="{D42A27DB-BD31-4B8C-83A1-F6EECF244321}">
                <p14:modId xmlns:p14="http://schemas.microsoft.com/office/powerpoint/2010/main" val="1419428442"/>
              </p:ext>
            </p:extLst>
          </p:nvPr>
        </p:nvGraphicFramePr>
        <p:xfrm>
          <a:off x="687408" y="905922"/>
          <a:ext cx="8218784" cy="3490849"/>
        </p:xfrm>
        <a:graphic>
          <a:graphicData uri="http://schemas.openxmlformats.org/drawingml/2006/table">
            <a:tbl>
              <a:tblPr firstRow="1" firstCol="1" bandRow="1">
                <a:tableStyleId>{5C22544A-7EE6-4342-B048-85BDC9FD1C3A}</a:tableStyleId>
              </a:tblPr>
              <a:tblGrid>
                <a:gridCol w="2144557"/>
                <a:gridCol w="6074227"/>
              </a:tblGrid>
              <a:tr h="96722">
                <a:tc>
                  <a:txBody>
                    <a:bodyPr/>
                    <a:lstStyle/>
                    <a:p>
                      <a:pPr algn="just">
                        <a:lnSpc>
                          <a:spcPct val="115000"/>
                        </a:lnSpc>
                        <a:spcAft>
                          <a:spcPts val="0"/>
                        </a:spcAft>
                      </a:pPr>
                      <a:r>
                        <a:rPr lang="nb-NO" sz="1000" dirty="0" smtClean="0">
                          <a:effectLst/>
                        </a:rPr>
                        <a:t>Tiltak</a:t>
                      </a:r>
                    </a:p>
                    <a:p>
                      <a:pPr algn="just">
                        <a:lnSpc>
                          <a:spcPct val="115000"/>
                        </a:lnSpc>
                        <a:spcAft>
                          <a:spcPts val="0"/>
                        </a:spcAft>
                      </a:pPr>
                      <a:endParaRPr lang="nb-NO" sz="1000" dirty="0">
                        <a:effectLst/>
                        <a:latin typeface="Calibri"/>
                        <a:ea typeface="Calibri"/>
                        <a:cs typeface="Times New Roman"/>
                      </a:endParaRPr>
                    </a:p>
                  </a:txBody>
                  <a:tcPr marL="34407" marR="34407" marT="0" marB="0"/>
                </a:tc>
                <a:tc>
                  <a:txBody>
                    <a:bodyPr/>
                    <a:lstStyle/>
                    <a:p>
                      <a:pPr algn="just">
                        <a:lnSpc>
                          <a:spcPct val="115000"/>
                        </a:lnSpc>
                        <a:spcAft>
                          <a:spcPts val="0"/>
                        </a:spcAft>
                      </a:pPr>
                      <a:r>
                        <a:rPr lang="nb-NO" sz="1000" dirty="0">
                          <a:effectLst/>
                        </a:rPr>
                        <a:t>Beskrivelse</a:t>
                      </a:r>
                      <a:endParaRPr lang="nb-NO" sz="1000" dirty="0">
                        <a:effectLst/>
                        <a:latin typeface="Calibri"/>
                        <a:ea typeface="Calibri"/>
                        <a:cs typeface="Times New Roman"/>
                      </a:endParaRPr>
                    </a:p>
                  </a:txBody>
                  <a:tcPr marL="34407" marR="34407" marT="0" marB="0"/>
                </a:tc>
              </a:tr>
              <a:tr h="589127">
                <a:tc>
                  <a:txBody>
                    <a:bodyPr/>
                    <a:lstStyle/>
                    <a:p>
                      <a:pPr algn="l">
                        <a:lnSpc>
                          <a:spcPct val="115000"/>
                        </a:lnSpc>
                        <a:spcAft>
                          <a:spcPts val="0"/>
                        </a:spcAft>
                      </a:pPr>
                      <a:r>
                        <a:rPr lang="nb-NO" sz="1000" dirty="0" err="1">
                          <a:effectLst/>
                        </a:rPr>
                        <a:t>Onlinemåling</a:t>
                      </a:r>
                      <a:r>
                        <a:rPr lang="nb-NO" sz="1000" dirty="0">
                          <a:effectLst/>
                        </a:rPr>
                        <a:t> av </a:t>
                      </a:r>
                      <a:r>
                        <a:rPr lang="nb-NO" sz="1000" dirty="0" err="1">
                          <a:effectLst/>
                        </a:rPr>
                        <a:t>påslippsmengder</a:t>
                      </a:r>
                      <a:r>
                        <a:rPr lang="nb-NO" sz="1000" dirty="0">
                          <a:effectLst/>
                        </a:rPr>
                        <a:t> fra Asker og Bærum</a:t>
                      </a:r>
                    </a:p>
                    <a:p>
                      <a:pPr algn="l">
                        <a:lnSpc>
                          <a:spcPct val="115000"/>
                        </a:lnSpc>
                        <a:spcAft>
                          <a:spcPts val="0"/>
                        </a:spcAft>
                      </a:pPr>
                      <a:r>
                        <a:rPr lang="nb-NO" sz="1000" dirty="0">
                          <a:effectLst/>
                        </a:rPr>
                        <a:t> </a:t>
                      </a:r>
                      <a:endParaRPr lang="nb-NO" sz="1000" dirty="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Økt kontroll av tilførte vannmengder til VEAS-tunnelen. Informasjonen kan benyttes til bedre styring av luke Engervann for optimal utnyttelse av tunnelsystemet og unngå overløp Lysaker. Signalombygging av mengdemålere til online registrering inn til driftskontrollsystemet på VEAS.</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r h="483612">
                <a:tc>
                  <a:txBody>
                    <a:bodyPr/>
                    <a:lstStyle/>
                    <a:p>
                      <a:pPr algn="l">
                        <a:lnSpc>
                          <a:spcPct val="115000"/>
                        </a:lnSpc>
                        <a:spcAft>
                          <a:spcPts val="0"/>
                        </a:spcAft>
                      </a:pPr>
                      <a:r>
                        <a:rPr lang="nb-NO" sz="1000" dirty="0">
                          <a:effectLst/>
                        </a:rPr>
                        <a:t>Modellbasert styring (støtte) av luke Engervann</a:t>
                      </a:r>
                    </a:p>
                    <a:p>
                      <a:pPr algn="l">
                        <a:lnSpc>
                          <a:spcPct val="115000"/>
                        </a:lnSpc>
                        <a:spcAft>
                          <a:spcPts val="0"/>
                        </a:spcAft>
                      </a:pPr>
                      <a:r>
                        <a:rPr lang="nb-NO" sz="1000" dirty="0">
                          <a:effectLst/>
                        </a:rPr>
                        <a:t> </a:t>
                      </a:r>
                      <a:endParaRPr lang="nb-NO" sz="1000" dirty="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I hver enkelt situasjon å komme nærmere et optimum mellom akseptabel risiko mtp. tilførselsmengde VEAS og unngå overløp på Lysaker. Utvikle algoritme for veiledning beslutning av posisjonering luke.</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r h="386889">
                <a:tc>
                  <a:txBody>
                    <a:bodyPr/>
                    <a:lstStyle/>
                    <a:p>
                      <a:pPr algn="l">
                        <a:lnSpc>
                          <a:spcPct val="115000"/>
                        </a:lnSpc>
                        <a:spcAft>
                          <a:spcPts val="0"/>
                        </a:spcAft>
                      </a:pPr>
                      <a:r>
                        <a:rPr lang="nb-NO" sz="1000">
                          <a:effectLst/>
                        </a:rPr>
                        <a:t>Onlinemåling av alle påslipp i Oslo</a:t>
                      </a:r>
                      <a:endParaRPr lang="nb-NO" sz="100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a:effectLst/>
                        </a:rPr>
                        <a:t>Flere påslipp i Oslo mangler onlinemåling. Samtidig er flere påslipp underdimensjonert til å ta flomtoppene. Ombygging av disse bør vurderes.</a:t>
                      </a:r>
                    </a:p>
                    <a:p>
                      <a:pPr algn="l">
                        <a:lnSpc>
                          <a:spcPct val="115000"/>
                        </a:lnSpc>
                        <a:spcAft>
                          <a:spcPts val="0"/>
                        </a:spcAft>
                      </a:pPr>
                      <a:r>
                        <a:rPr lang="nb-NO" sz="900">
                          <a:effectLst/>
                        </a:rPr>
                        <a:t> </a:t>
                      </a:r>
                      <a:endParaRPr lang="nb-NO" sz="900">
                        <a:effectLst/>
                        <a:latin typeface="Calibri"/>
                        <a:ea typeface="Calibri"/>
                        <a:cs typeface="Times New Roman"/>
                      </a:endParaRPr>
                    </a:p>
                  </a:txBody>
                  <a:tcPr marL="34407" marR="34407" marT="0" marB="0"/>
                </a:tc>
              </a:tr>
              <a:tr h="386889">
                <a:tc>
                  <a:txBody>
                    <a:bodyPr/>
                    <a:lstStyle/>
                    <a:p>
                      <a:pPr algn="l">
                        <a:lnSpc>
                          <a:spcPct val="115000"/>
                        </a:lnSpc>
                        <a:spcAft>
                          <a:spcPts val="0"/>
                        </a:spcAft>
                      </a:pPr>
                      <a:r>
                        <a:rPr lang="nb-NO" sz="1000">
                          <a:effectLst/>
                        </a:rPr>
                        <a:t>Automastisert veksling mellom påslipp som kan styres til VEAS og BRA</a:t>
                      </a:r>
                      <a:endParaRPr lang="nb-NO" sz="100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a:effectLst/>
                        </a:rPr>
                        <a:t>Påslippene Rosenhoff, Gladengveien og Helsfyr kan styres til både VEAS og BRA. Styringsmuligheten bør kunne automatiseres og fjernstyres.</a:t>
                      </a:r>
                    </a:p>
                    <a:p>
                      <a:pPr algn="l">
                        <a:lnSpc>
                          <a:spcPct val="115000"/>
                        </a:lnSpc>
                        <a:spcAft>
                          <a:spcPts val="0"/>
                        </a:spcAft>
                      </a:pPr>
                      <a:r>
                        <a:rPr lang="nb-NO" sz="900">
                          <a:effectLst/>
                        </a:rPr>
                        <a:t> </a:t>
                      </a:r>
                      <a:endParaRPr lang="nb-NO" sz="900">
                        <a:effectLst/>
                        <a:latin typeface="Calibri"/>
                        <a:ea typeface="Calibri"/>
                        <a:cs typeface="Times New Roman"/>
                      </a:endParaRPr>
                    </a:p>
                  </a:txBody>
                  <a:tcPr marL="34407" marR="34407" marT="0" marB="0"/>
                </a:tc>
              </a:tr>
              <a:tr h="483612">
                <a:tc>
                  <a:txBody>
                    <a:bodyPr/>
                    <a:lstStyle/>
                    <a:p>
                      <a:pPr algn="l">
                        <a:lnSpc>
                          <a:spcPct val="115000"/>
                        </a:lnSpc>
                        <a:spcAft>
                          <a:spcPts val="0"/>
                        </a:spcAft>
                      </a:pPr>
                      <a:r>
                        <a:rPr lang="nb-NO" sz="1000">
                          <a:effectLst/>
                        </a:rPr>
                        <a:t>Nødoverløp ved VEAS</a:t>
                      </a:r>
                    </a:p>
                    <a:p>
                      <a:pPr algn="l">
                        <a:lnSpc>
                          <a:spcPct val="115000"/>
                        </a:lnSpc>
                        <a:spcAft>
                          <a:spcPts val="0"/>
                        </a:spcAft>
                      </a:pPr>
                      <a:r>
                        <a:rPr lang="nb-NO" sz="1000">
                          <a:effectLst/>
                        </a:rPr>
                        <a:t> </a:t>
                      </a:r>
                      <a:endParaRPr lang="nb-NO" sz="100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a:effectLst/>
                        </a:rPr>
                        <a:t>Utrede gevinster, muligheter og begrensninger ved å anlegge et nytt nødoverløp rett før VEAS. Sees spesielt opp mot samfunnsøkonomi og sikkerhet for liv og helse mot dagens system ved et langvarig strømbrudd på VEAS og luke Engervann, ras i tunnel og ekstremvær.</a:t>
                      </a:r>
                    </a:p>
                    <a:p>
                      <a:pPr algn="l">
                        <a:lnSpc>
                          <a:spcPct val="115000"/>
                        </a:lnSpc>
                        <a:spcAft>
                          <a:spcPts val="0"/>
                        </a:spcAft>
                      </a:pPr>
                      <a:r>
                        <a:rPr lang="nb-NO" sz="900">
                          <a:effectLst/>
                        </a:rPr>
                        <a:t> </a:t>
                      </a:r>
                      <a:endParaRPr lang="nb-NO" sz="900">
                        <a:effectLst/>
                        <a:latin typeface="Calibri"/>
                        <a:ea typeface="Calibri"/>
                        <a:cs typeface="Times New Roman"/>
                      </a:endParaRPr>
                    </a:p>
                  </a:txBody>
                  <a:tcPr marL="34407" marR="34407" marT="0" marB="0"/>
                </a:tc>
              </a:tr>
              <a:tr h="386889">
                <a:tc>
                  <a:txBody>
                    <a:bodyPr/>
                    <a:lstStyle/>
                    <a:p>
                      <a:pPr algn="l">
                        <a:lnSpc>
                          <a:spcPct val="115000"/>
                        </a:lnSpc>
                        <a:spcAft>
                          <a:spcPts val="0"/>
                        </a:spcAft>
                      </a:pPr>
                      <a:r>
                        <a:rPr lang="nb-NO" sz="1000">
                          <a:effectLst/>
                        </a:rPr>
                        <a:t>Magasin ved VEAS</a:t>
                      </a:r>
                      <a:endParaRPr lang="nb-NO" sz="100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Bygging av et nytt stort </a:t>
                      </a:r>
                      <a:r>
                        <a:rPr lang="nb-NO" sz="900" dirty="0" err="1">
                          <a:effectLst/>
                        </a:rPr>
                        <a:t>fordrøyningmagasin</a:t>
                      </a:r>
                      <a:r>
                        <a:rPr lang="nb-NO" sz="900" dirty="0">
                          <a:effectLst/>
                        </a:rPr>
                        <a:t> ved VEAS for å håndtere </a:t>
                      </a:r>
                      <a:r>
                        <a:rPr lang="nb-NO" sz="900" dirty="0" err="1">
                          <a:effectLst/>
                        </a:rPr>
                        <a:t>ekstremtilrenning</a:t>
                      </a:r>
                      <a:r>
                        <a:rPr lang="nb-NO" sz="900" dirty="0">
                          <a:effectLst/>
                        </a:rPr>
                        <a:t> og minimere overløpsutslipp på Lysaker/Bislettbekken.</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bl>
          </a:graphicData>
        </a:graphic>
      </p:graphicFrame>
    </p:spTree>
    <p:extLst>
      <p:ext uri="{BB962C8B-B14F-4D97-AF65-F5344CB8AC3E}">
        <p14:creationId xmlns:p14="http://schemas.microsoft.com/office/powerpoint/2010/main" val="2301800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53088" y="13370"/>
            <a:ext cx="7704856" cy="892552"/>
          </a:xfrm>
          <a:prstGeom prst="rect">
            <a:avLst/>
          </a:prstGeom>
          <a:noFill/>
        </p:spPr>
        <p:txBody>
          <a:bodyPr wrap="square" rtlCol="0">
            <a:spAutoFit/>
          </a:bodyPr>
          <a:lstStyle/>
          <a:p>
            <a:r>
              <a:rPr lang="nb-NO" sz="2400" b="1" dirty="0" smtClean="0"/>
              <a:t>Anbefalinger for videre arbeid</a:t>
            </a:r>
          </a:p>
          <a:p>
            <a:endParaRPr lang="nb-NO" sz="1000" dirty="0" smtClean="0"/>
          </a:p>
          <a:p>
            <a:r>
              <a:rPr lang="nb-NO" b="1" dirty="0" smtClean="0"/>
              <a:t>4) Forbedringer på infrastrukturen</a:t>
            </a:r>
          </a:p>
        </p:txBody>
      </p:sp>
      <p:graphicFrame>
        <p:nvGraphicFramePr>
          <p:cNvPr id="3" name="Tabell 2"/>
          <p:cNvGraphicFramePr>
            <a:graphicFrameLocks noGrp="1"/>
          </p:cNvGraphicFramePr>
          <p:nvPr>
            <p:extLst>
              <p:ext uri="{D42A27DB-BD31-4B8C-83A1-F6EECF244321}">
                <p14:modId xmlns:p14="http://schemas.microsoft.com/office/powerpoint/2010/main" val="2004449850"/>
              </p:ext>
            </p:extLst>
          </p:nvPr>
        </p:nvGraphicFramePr>
        <p:xfrm>
          <a:off x="687408" y="905922"/>
          <a:ext cx="8218784" cy="4112514"/>
        </p:xfrm>
        <a:graphic>
          <a:graphicData uri="http://schemas.openxmlformats.org/drawingml/2006/table">
            <a:tbl>
              <a:tblPr firstRow="1" firstCol="1" bandRow="1">
                <a:tableStyleId>{5C22544A-7EE6-4342-B048-85BDC9FD1C3A}</a:tableStyleId>
              </a:tblPr>
              <a:tblGrid>
                <a:gridCol w="2144557"/>
                <a:gridCol w="6074227"/>
              </a:tblGrid>
              <a:tr h="96722">
                <a:tc>
                  <a:txBody>
                    <a:bodyPr/>
                    <a:lstStyle/>
                    <a:p>
                      <a:pPr algn="just">
                        <a:lnSpc>
                          <a:spcPct val="115000"/>
                        </a:lnSpc>
                        <a:spcAft>
                          <a:spcPts val="0"/>
                        </a:spcAft>
                      </a:pPr>
                      <a:r>
                        <a:rPr lang="nb-NO" sz="1000" dirty="0" smtClean="0">
                          <a:effectLst/>
                        </a:rPr>
                        <a:t>Tiltak</a:t>
                      </a:r>
                    </a:p>
                    <a:p>
                      <a:pPr algn="just">
                        <a:lnSpc>
                          <a:spcPct val="115000"/>
                        </a:lnSpc>
                        <a:spcAft>
                          <a:spcPts val="0"/>
                        </a:spcAft>
                      </a:pPr>
                      <a:endParaRPr lang="nb-NO" sz="1000" dirty="0">
                        <a:effectLst/>
                        <a:latin typeface="Calibri"/>
                        <a:ea typeface="Calibri"/>
                        <a:cs typeface="Times New Roman"/>
                      </a:endParaRPr>
                    </a:p>
                  </a:txBody>
                  <a:tcPr marL="34407" marR="34407" marT="0" marB="0"/>
                </a:tc>
                <a:tc>
                  <a:txBody>
                    <a:bodyPr/>
                    <a:lstStyle/>
                    <a:p>
                      <a:pPr algn="just">
                        <a:lnSpc>
                          <a:spcPct val="115000"/>
                        </a:lnSpc>
                        <a:spcAft>
                          <a:spcPts val="0"/>
                        </a:spcAft>
                      </a:pPr>
                      <a:r>
                        <a:rPr lang="nb-NO" sz="1000" dirty="0">
                          <a:effectLst/>
                        </a:rPr>
                        <a:t>Beskrivelse</a:t>
                      </a:r>
                      <a:endParaRPr lang="nb-NO" sz="1000" dirty="0">
                        <a:effectLst/>
                        <a:latin typeface="Calibri"/>
                        <a:ea typeface="Calibri"/>
                        <a:cs typeface="Times New Roman"/>
                      </a:endParaRPr>
                    </a:p>
                  </a:txBody>
                  <a:tcPr marL="34407" marR="34407" marT="0" marB="0"/>
                </a:tc>
              </a:tr>
              <a:tr h="589127">
                <a:tc>
                  <a:txBody>
                    <a:bodyPr/>
                    <a:lstStyle/>
                    <a:p>
                      <a:pPr algn="l">
                        <a:lnSpc>
                          <a:spcPct val="115000"/>
                        </a:lnSpc>
                        <a:spcAft>
                          <a:spcPts val="0"/>
                        </a:spcAft>
                      </a:pPr>
                      <a:r>
                        <a:rPr lang="nb-NO" sz="1000" dirty="0" err="1">
                          <a:effectLst/>
                        </a:rPr>
                        <a:t>Onlinemåling</a:t>
                      </a:r>
                      <a:r>
                        <a:rPr lang="nb-NO" sz="1000" dirty="0">
                          <a:effectLst/>
                        </a:rPr>
                        <a:t> av </a:t>
                      </a:r>
                      <a:r>
                        <a:rPr lang="nb-NO" sz="1000" dirty="0" err="1">
                          <a:effectLst/>
                        </a:rPr>
                        <a:t>påslippsmengder</a:t>
                      </a:r>
                      <a:r>
                        <a:rPr lang="nb-NO" sz="1000" dirty="0">
                          <a:effectLst/>
                        </a:rPr>
                        <a:t> fra Asker og Bærum</a:t>
                      </a:r>
                    </a:p>
                    <a:p>
                      <a:pPr algn="l">
                        <a:lnSpc>
                          <a:spcPct val="115000"/>
                        </a:lnSpc>
                        <a:spcAft>
                          <a:spcPts val="0"/>
                        </a:spcAft>
                      </a:pPr>
                      <a:r>
                        <a:rPr lang="nb-NO" sz="1000" dirty="0">
                          <a:effectLst/>
                        </a:rPr>
                        <a:t> </a:t>
                      </a:r>
                      <a:endParaRPr lang="nb-NO" sz="1000" dirty="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Økt kontroll av tilførte vannmengder til VEAS-tunnelen. Informasjonen kan benyttes til bedre styring av luke Engervann for optimal utnyttelse av tunnelsystemet og unngå overløp Lysaker. Signalombygging av mengdemålere til online registrering inn til driftskontrollsystemet på VEAS.</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r h="483612">
                <a:tc>
                  <a:txBody>
                    <a:bodyPr/>
                    <a:lstStyle/>
                    <a:p>
                      <a:pPr algn="l">
                        <a:lnSpc>
                          <a:spcPct val="115000"/>
                        </a:lnSpc>
                        <a:spcAft>
                          <a:spcPts val="0"/>
                        </a:spcAft>
                      </a:pPr>
                      <a:r>
                        <a:rPr lang="nb-NO" sz="1000" dirty="0">
                          <a:effectLst/>
                        </a:rPr>
                        <a:t>Modellbasert styring (støtte) av luke Engervann</a:t>
                      </a:r>
                    </a:p>
                    <a:p>
                      <a:pPr algn="l">
                        <a:lnSpc>
                          <a:spcPct val="115000"/>
                        </a:lnSpc>
                        <a:spcAft>
                          <a:spcPts val="0"/>
                        </a:spcAft>
                      </a:pPr>
                      <a:r>
                        <a:rPr lang="nb-NO" sz="1000" dirty="0">
                          <a:effectLst/>
                        </a:rPr>
                        <a:t> </a:t>
                      </a:r>
                      <a:endParaRPr lang="nb-NO" sz="1000" dirty="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I hver enkelt situasjon å komme nærmere et optimum mellom akseptabel risiko mtp. tilførselsmengde VEAS og unngå overløp på Lysaker. Utvikle algoritme for veiledning beslutning av posisjonering luke.</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r h="386889">
                <a:tc>
                  <a:txBody>
                    <a:bodyPr/>
                    <a:lstStyle/>
                    <a:p>
                      <a:pPr algn="l">
                        <a:lnSpc>
                          <a:spcPct val="115000"/>
                        </a:lnSpc>
                        <a:spcAft>
                          <a:spcPts val="0"/>
                        </a:spcAft>
                      </a:pPr>
                      <a:r>
                        <a:rPr lang="nb-NO" sz="1000">
                          <a:effectLst/>
                        </a:rPr>
                        <a:t>Onlinemåling av alle påslipp i Oslo</a:t>
                      </a:r>
                      <a:endParaRPr lang="nb-NO" sz="100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a:effectLst/>
                        </a:rPr>
                        <a:t>Flere påslipp i Oslo mangler onlinemåling. Samtidig er flere påslipp underdimensjonert til å ta flomtoppene. Ombygging av disse bør vurderes.</a:t>
                      </a:r>
                    </a:p>
                    <a:p>
                      <a:pPr algn="l">
                        <a:lnSpc>
                          <a:spcPct val="115000"/>
                        </a:lnSpc>
                        <a:spcAft>
                          <a:spcPts val="0"/>
                        </a:spcAft>
                      </a:pPr>
                      <a:r>
                        <a:rPr lang="nb-NO" sz="900">
                          <a:effectLst/>
                        </a:rPr>
                        <a:t> </a:t>
                      </a:r>
                      <a:endParaRPr lang="nb-NO" sz="900">
                        <a:effectLst/>
                        <a:latin typeface="Calibri"/>
                        <a:ea typeface="Calibri"/>
                        <a:cs typeface="Times New Roman"/>
                      </a:endParaRPr>
                    </a:p>
                  </a:txBody>
                  <a:tcPr marL="34407" marR="34407" marT="0" marB="0"/>
                </a:tc>
              </a:tr>
              <a:tr h="386889">
                <a:tc>
                  <a:txBody>
                    <a:bodyPr/>
                    <a:lstStyle/>
                    <a:p>
                      <a:pPr algn="l">
                        <a:lnSpc>
                          <a:spcPct val="115000"/>
                        </a:lnSpc>
                        <a:spcAft>
                          <a:spcPts val="0"/>
                        </a:spcAft>
                      </a:pPr>
                      <a:r>
                        <a:rPr lang="nb-NO" sz="1000">
                          <a:effectLst/>
                        </a:rPr>
                        <a:t>Automastisert veksling mellom påslipp som kan styres til VEAS og BRA</a:t>
                      </a:r>
                      <a:endParaRPr lang="nb-NO" sz="100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a:effectLst/>
                        </a:rPr>
                        <a:t>Påslippene Rosenhoff, Gladengveien og Helsfyr kan styres til både VEAS og BRA. Styringsmuligheten bør kunne automatiseres og fjernstyres.</a:t>
                      </a:r>
                    </a:p>
                    <a:p>
                      <a:pPr algn="l">
                        <a:lnSpc>
                          <a:spcPct val="115000"/>
                        </a:lnSpc>
                        <a:spcAft>
                          <a:spcPts val="0"/>
                        </a:spcAft>
                      </a:pPr>
                      <a:r>
                        <a:rPr lang="nb-NO" sz="900">
                          <a:effectLst/>
                        </a:rPr>
                        <a:t> </a:t>
                      </a:r>
                      <a:endParaRPr lang="nb-NO" sz="900">
                        <a:effectLst/>
                        <a:latin typeface="Calibri"/>
                        <a:ea typeface="Calibri"/>
                        <a:cs typeface="Times New Roman"/>
                      </a:endParaRPr>
                    </a:p>
                  </a:txBody>
                  <a:tcPr marL="34407" marR="34407" marT="0" marB="0"/>
                </a:tc>
              </a:tr>
              <a:tr h="483612">
                <a:tc>
                  <a:txBody>
                    <a:bodyPr/>
                    <a:lstStyle/>
                    <a:p>
                      <a:pPr algn="l">
                        <a:lnSpc>
                          <a:spcPct val="115000"/>
                        </a:lnSpc>
                        <a:spcAft>
                          <a:spcPts val="0"/>
                        </a:spcAft>
                      </a:pPr>
                      <a:r>
                        <a:rPr lang="nb-NO" sz="1000">
                          <a:effectLst/>
                        </a:rPr>
                        <a:t>Nødoverløp ved VEAS</a:t>
                      </a:r>
                    </a:p>
                    <a:p>
                      <a:pPr algn="l">
                        <a:lnSpc>
                          <a:spcPct val="115000"/>
                        </a:lnSpc>
                        <a:spcAft>
                          <a:spcPts val="0"/>
                        </a:spcAft>
                      </a:pPr>
                      <a:r>
                        <a:rPr lang="nb-NO" sz="1000">
                          <a:effectLst/>
                        </a:rPr>
                        <a:t> </a:t>
                      </a:r>
                      <a:endParaRPr lang="nb-NO" sz="100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a:effectLst/>
                        </a:rPr>
                        <a:t>Utrede gevinster, muligheter og begrensninger ved å anlegge et nytt nødoverløp rett før VEAS. Sees spesielt opp mot samfunnsøkonomi og sikkerhet for liv og helse mot dagens system ved et langvarig strømbrudd på VEAS og luke Engervann, ras i tunnel og ekstremvær.</a:t>
                      </a:r>
                    </a:p>
                    <a:p>
                      <a:pPr algn="l">
                        <a:lnSpc>
                          <a:spcPct val="115000"/>
                        </a:lnSpc>
                        <a:spcAft>
                          <a:spcPts val="0"/>
                        </a:spcAft>
                      </a:pPr>
                      <a:r>
                        <a:rPr lang="nb-NO" sz="900">
                          <a:effectLst/>
                        </a:rPr>
                        <a:t> </a:t>
                      </a:r>
                      <a:endParaRPr lang="nb-NO" sz="900">
                        <a:effectLst/>
                        <a:latin typeface="Calibri"/>
                        <a:ea typeface="Calibri"/>
                        <a:cs typeface="Times New Roman"/>
                      </a:endParaRPr>
                    </a:p>
                  </a:txBody>
                  <a:tcPr marL="34407" marR="34407" marT="0" marB="0"/>
                </a:tc>
              </a:tr>
              <a:tr h="386889">
                <a:tc>
                  <a:txBody>
                    <a:bodyPr/>
                    <a:lstStyle/>
                    <a:p>
                      <a:pPr algn="l">
                        <a:lnSpc>
                          <a:spcPct val="115000"/>
                        </a:lnSpc>
                        <a:spcAft>
                          <a:spcPts val="0"/>
                        </a:spcAft>
                      </a:pPr>
                      <a:r>
                        <a:rPr lang="nb-NO" sz="1000">
                          <a:effectLst/>
                        </a:rPr>
                        <a:t>Magasin ved VEAS</a:t>
                      </a:r>
                      <a:endParaRPr lang="nb-NO" sz="100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a:effectLst/>
                        </a:rPr>
                        <a:t>Bygging av et nytt stort fordrøyningmagasin ved VEAS for å håndtere ekstremtilrenning og minimere overløpsutslipp på Lysaker/Bislettbekken.</a:t>
                      </a:r>
                    </a:p>
                    <a:p>
                      <a:pPr algn="l">
                        <a:lnSpc>
                          <a:spcPct val="115000"/>
                        </a:lnSpc>
                        <a:spcAft>
                          <a:spcPts val="0"/>
                        </a:spcAft>
                      </a:pPr>
                      <a:r>
                        <a:rPr lang="nb-NO" sz="900">
                          <a:effectLst/>
                        </a:rPr>
                        <a:t> </a:t>
                      </a:r>
                      <a:endParaRPr lang="nb-NO" sz="900">
                        <a:effectLst/>
                        <a:latin typeface="Calibri"/>
                        <a:ea typeface="Calibri"/>
                        <a:cs typeface="Times New Roman"/>
                      </a:endParaRPr>
                    </a:p>
                  </a:txBody>
                  <a:tcPr marL="34407" marR="34407" marT="0" marB="0"/>
                </a:tc>
              </a:tr>
              <a:tr h="580334">
                <a:tc>
                  <a:txBody>
                    <a:bodyPr/>
                    <a:lstStyle/>
                    <a:p>
                      <a:pPr algn="l">
                        <a:lnSpc>
                          <a:spcPct val="115000"/>
                        </a:lnSpc>
                        <a:spcAft>
                          <a:spcPts val="0"/>
                        </a:spcAft>
                      </a:pPr>
                      <a:r>
                        <a:rPr lang="nb-NO" sz="1000" dirty="0">
                          <a:effectLst/>
                        </a:rPr>
                        <a:t>Overføring av mer vann til Midgardsormen for å avlaste VEAS ved svært lokale nedbørshendelser</a:t>
                      </a:r>
                      <a:endParaRPr lang="nb-NO" sz="1000" dirty="0">
                        <a:effectLst/>
                        <a:latin typeface="Calibri"/>
                        <a:ea typeface="Calibri"/>
                        <a:cs typeface="Times New Roman"/>
                      </a:endParaRPr>
                    </a:p>
                  </a:txBody>
                  <a:tcPr marL="34407" marR="34407" marT="0" marB="0"/>
                </a:tc>
                <a:tc>
                  <a:txBody>
                    <a:bodyPr/>
                    <a:lstStyle/>
                    <a:p>
                      <a:pPr algn="l">
                        <a:lnSpc>
                          <a:spcPct val="115000"/>
                        </a:lnSpc>
                        <a:spcAft>
                          <a:spcPts val="0"/>
                        </a:spcAft>
                      </a:pPr>
                      <a:r>
                        <a:rPr lang="nb-NO" sz="900" dirty="0">
                          <a:effectLst/>
                        </a:rPr>
                        <a:t>Ved styrtregn i på vestsiden og i sentrale deler av Oslo bør ledig tunnelvolum i Midgardsormen søkes benyttet for å minimere overløpsutslipp på Lysaker og Bislettbekken. Vurdere teknisk påkobling av avløpssoner som krysser Midgardsormen ved Nybrua for å avlaste sentrumstunnelen.</a:t>
                      </a:r>
                    </a:p>
                    <a:p>
                      <a:pPr algn="l">
                        <a:lnSpc>
                          <a:spcPct val="115000"/>
                        </a:lnSpc>
                        <a:spcAft>
                          <a:spcPts val="0"/>
                        </a:spcAft>
                      </a:pPr>
                      <a:r>
                        <a:rPr lang="nb-NO" sz="900" dirty="0">
                          <a:effectLst/>
                        </a:rPr>
                        <a:t> </a:t>
                      </a:r>
                      <a:endParaRPr lang="nb-NO" sz="900" dirty="0">
                        <a:effectLst/>
                        <a:latin typeface="Calibri"/>
                        <a:ea typeface="Calibri"/>
                        <a:cs typeface="Times New Roman"/>
                      </a:endParaRPr>
                    </a:p>
                  </a:txBody>
                  <a:tcPr marL="34407" marR="34407" marT="0" marB="0"/>
                </a:tc>
              </a:tr>
            </a:tbl>
          </a:graphicData>
        </a:graphic>
      </p:graphicFrame>
    </p:spTree>
    <p:extLst>
      <p:ext uri="{BB962C8B-B14F-4D97-AF65-F5344CB8AC3E}">
        <p14:creationId xmlns:p14="http://schemas.microsoft.com/office/powerpoint/2010/main" val="2301800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755576" y="483518"/>
            <a:ext cx="7056784" cy="2677656"/>
          </a:xfrm>
          <a:prstGeom prst="rect">
            <a:avLst/>
          </a:prstGeom>
          <a:noFill/>
        </p:spPr>
        <p:txBody>
          <a:bodyPr wrap="square" rtlCol="0">
            <a:spAutoFit/>
          </a:bodyPr>
          <a:lstStyle/>
          <a:p>
            <a:r>
              <a:rPr lang="nb-NO" sz="2400" b="1" dirty="0" smtClean="0"/>
              <a:t>3GA-prosjektet</a:t>
            </a:r>
          </a:p>
          <a:p>
            <a:endParaRPr lang="nb-NO" dirty="0"/>
          </a:p>
          <a:p>
            <a:pPr marL="285750" indent="-285750">
              <a:buFont typeface="Arial" panose="020B0604020202020204" pitchFamily="34" charset="0"/>
              <a:buChar char="•"/>
            </a:pPr>
            <a:r>
              <a:rPr lang="nb-NO" dirty="0" smtClean="0"/>
              <a:t>Initiativ fra VEAS i 2014</a:t>
            </a:r>
          </a:p>
          <a:p>
            <a:pPr marL="285750" indent="-285750">
              <a:buFont typeface="Arial" panose="020B0604020202020204" pitchFamily="34" charset="0"/>
              <a:buChar char="•"/>
            </a:pPr>
            <a:r>
              <a:rPr lang="nb-NO" dirty="0" smtClean="0"/>
              <a:t>Samarbeidsprosjekt med VAV</a:t>
            </a:r>
          </a:p>
          <a:p>
            <a:endParaRPr lang="nb-NO" dirty="0"/>
          </a:p>
          <a:p>
            <a:r>
              <a:rPr lang="nb-NO" u="sng" dirty="0" smtClean="0"/>
              <a:t>Tre faser:</a:t>
            </a:r>
          </a:p>
          <a:p>
            <a:r>
              <a:rPr lang="nb-NO" dirty="0" smtClean="0"/>
              <a:t>1. Frem til 2020 (når UBRA står klart, mange internprosjekter på VEAS)</a:t>
            </a:r>
          </a:p>
          <a:p>
            <a:r>
              <a:rPr lang="nb-NO" dirty="0" smtClean="0"/>
              <a:t>2. Tiltak frem mot 2050</a:t>
            </a:r>
          </a:p>
          <a:p>
            <a:r>
              <a:rPr lang="nb-NO" dirty="0" smtClean="0"/>
              <a:t>3. Tiltak frem mot 2100</a:t>
            </a:r>
            <a:endParaRPr lang="nb-NO" dirty="0"/>
          </a:p>
        </p:txBody>
      </p:sp>
    </p:spTree>
    <p:extLst>
      <p:ext uri="{BB962C8B-B14F-4D97-AF65-F5344CB8AC3E}">
        <p14:creationId xmlns:p14="http://schemas.microsoft.com/office/powerpoint/2010/main" val="406468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95536" y="843994"/>
            <a:ext cx="4608512" cy="2123658"/>
          </a:xfrm>
          <a:prstGeom prst="rect">
            <a:avLst/>
          </a:prstGeom>
          <a:noFill/>
        </p:spPr>
        <p:txBody>
          <a:bodyPr wrap="square" rtlCol="0">
            <a:spAutoFit/>
          </a:bodyPr>
          <a:lstStyle/>
          <a:p>
            <a:r>
              <a:rPr lang="nb-NO" sz="2400" b="1" dirty="0" smtClean="0"/>
              <a:t>Arbeidsgruppens mandat (fase 1)</a:t>
            </a:r>
          </a:p>
          <a:p>
            <a:endParaRPr lang="nb-NO" dirty="0"/>
          </a:p>
          <a:p>
            <a:r>
              <a:rPr lang="nb-NO" i="1" dirty="0" smtClean="0"/>
              <a:t>«Beskrive </a:t>
            </a:r>
            <a:r>
              <a:rPr lang="nb-NO" i="1" dirty="0"/>
              <a:t>konsekvensene av gjennomføringen av vedtatte aktiviteter fram til 2020, samt foreslå tiltak som kan gjennomføres med minst mulige negative konsekvenser for fjorden</a:t>
            </a:r>
            <a:r>
              <a:rPr lang="nb-NO" i="1" dirty="0" smtClean="0"/>
              <a:t>.»</a:t>
            </a:r>
            <a:endParaRPr lang="nb-NO" dirty="0" smtClean="0"/>
          </a:p>
          <a:p>
            <a:endParaRPr lang="nb-NO" dirty="0"/>
          </a:p>
        </p:txBody>
      </p:sp>
      <p:pic>
        <p:nvPicPr>
          <p:cNvPr id="3" name="Bilde 2"/>
          <p:cNvPicPr/>
          <p:nvPr/>
        </p:nvPicPr>
        <p:blipFill rotWithShape="1">
          <a:blip r:embed="rId3" cstate="print">
            <a:extLst>
              <a:ext uri="{28A0092B-C50C-407E-A947-70E740481C1C}">
                <a14:useLocalDpi xmlns:a14="http://schemas.microsoft.com/office/drawing/2010/main" val="0"/>
              </a:ext>
            </a:extLst>
          </a:blip>
          <a:srcRect r="8026" b="16203"/>
          <a:stretch/>
        </p:blipFill>
        <p:spPr bwMode="auto">
          <a:xfrm>
            <a:off x="5080873" y="364232"/>
            <a:ext cx="1286510" cy="148336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4" name="Bilde 3"/>
          <p:cNvPicPr/>
          <p:nvPr/>
        </p:nvPicPr>
        <p:blipFill rotWithShape="1">
          <a:blip r:embed="rId4" cstate="print">
            <a:extLst>
              <a:ext uri="{28A0092B-C50C-407E-A947-70E740481C1C}">
                <a14:useLocalDpi xmlns:a14="http://schemas.microsoft.com/office/drawing/2010/main" val="0"/>
              </a:ext>
            </a:extLst>
          </a:blip>
          <a:srcRect r="10588" b="9514"/>
          <a:stretch/>
        </p:blipFill>
        <p:spPr bwMode="auto">
          <a:xfrm>
            <a:off x="6444208" y="364231"/>
            <a:ext cx="1287145" cy="1483361"/>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5" name="Bilde 4"/>
          <p:cNvPicPr/>
          <p:nvPr/>
        </p:nvPicPr>
        <p:blipFill>
          <a:blip r:embed="rId5" cstate="print">
            <a:extLst>
              <a:ext uri="{28A0092B-C50C-407E-A947-70E740481C1C}">
                <a14:useLocalDpi xmlns:a14="http://schemas.microsoft.com/office/drawing/2010/main" val="0"/>
              </a:ext>
            </a:extLst>
          </a:blip>
          <a:stretch>
            <a:fillRect/>
          </a:stretch>
        </p:blipFill>
        <p:spPr>
          <a:xfrm>
            <a:off x="7832467" y="364232"/>
            <a:ext cx="1204030" cy="1343422"/>
          </a:xfrm>
          <a:prstGeom prst="rect">
            <a:avLst/>
          </a:prstGeom>
          <a:ln>
            <a:solidFill>
              <a:schemeClr val="tx1"/>
            </a:solidFill>
          </a:ln>
        </p:spPr>
      </p:pic>
      <p:pic>
        <p:nvPicPr>
          <p:cNvPr id="6" name="Bilde 5"/>
          <p:cNvPicPr/>
          <p:nvPr/>
        </p:nvPicPr>
        <p:blipFill>
          <a:blip r:embed="rId6">
            <a:extLst>
              <a:ext uri="{28A0092B-C50C-407E-A947-70E740481C1C}">
                <a14:useLocalDpi xmlns:a14="http://schemas.microsoft.com/office/drawing/2010/main" val="0"/>
              </a:ext>
            </a:extLst>
          </a:blip>
          <a:stretch>
            <a:fillRect/>
          </a:stretch>
        </p:blipFill>
        <p:spPr>
          <a:xfrm>
            <a:off x="5080872" y="1947395"/>
            <a:ext cx="1003295" cy="1440159"/>
          </a:xfrm>
          <a:prstGeom prst="rect">
            <a:avLst/>
          </a:prstGeom>
          <a:ln>
            <a:solidFill>
              <a:schemeClr val="tx1"/>
            </a:solidFill>
          </a:ln>
        </p:spPr>
      </p:pic>
      <p:pic>
        <p:nvPicPr>
          <p:cNvPr id="7" name="Bilde 6"/>
          <p:cNvPicPr/>
          <p:nvPr/>
        </p:nvPicPr>
        <p:blipFill rotWithShape="1">
          <a:blip r:embed="rId7" cstate="print">
            <a:extLst>
              <a:ext uri="{28A0092B-C50C-407E-A947-70E740481C1C}">
                <a14:useLocalDpi xmlns:a14="http://schemas.microsoft.com/office/drawing/2010/main" val="0"/>
              </a:ext>
            </a:extLst>
          </a:blip>
          <a:srcRect l="9707" r="8593"/>
          <a:stretch/>
        </p:blipFill>
        <p:spPr bwMode="auto">
          <a:xfrm>
            <a:off x="6444208" y="1947395"/>
            <a:ext cx="1131828" cy="1440159"/>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468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p:nvPr/>
        </p:nvPicPr>
        <p:blipFill rotWithShape="1">
          <a:blip r:embed="rId3" cstate="print">
            <a:extLst>
              <a:ext uri="{28A0092B-C50C-407E-A947-70E740481C1C}">
                <a14:useLocalDpi xmlns:a14="http://schemas.microsoft.com/office/drawing/2010/main" val="0"/>
              </a:ext>
            </a:extLst>
          </a:blip>
          <a:srcRect l="3399" t="4397" r="4197" b="4497"/>
          <a:stretch/>
        </p:blipFill>
        <p:spPr bwMode="auto">
          <a:xfrm>
            <a:off x="827584" y="0"/>
            <a:ext cx="7488832" cy="5143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468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p:nvPr/>
        </p:nvPicPr>
        <p:blipFill>
          <a:blip r:embed="rId3">
            <a:extLst>
              <a:ext uri="{28A0092B-C50C-407E-A947-70E740481C1C}">
                <a14:useLocalDpi xmlns:a14="http://schemas.microsoft.com/office/drawing/2010/main" val="0"/>
              </a:ext>
            </a:extLst>
          </a:blip>
          <a:srcRect/>
          <a:stretch>
            <a:fillRect/>
          </a:stretch>
        </p:blipFill>
        <p:spPr bwMode="auto">
          <a:xfrm>
            <a:off x="821140" y="1771670"/>
            <a:ext cx="7344816" cy="2252881"/>
          </a:xfrm>
          <a:prstGeom prst="rect">
            <a:avLst/>
          </a:prstGeom>
          <a:noFill/>
          <a:ln>
            <a:noFill/>
          </a:ln>
        </p:spPr>
      </p:pic>
      <p:sp>
        <p:nvSpPr>
          <p:cNvPr id="3" name="Rektangel 2"/>
          <p:cNvSpPr/>
          <p:nvPr/>
        </p:nvSpPr>
        <p:spPr>
          <a:xfrm>
            <a:off x="722080" y="852488"/>
            <a:ext cx="7810360" cy="800219"/>
          </a:xfrm>
          <a:prstGeom prst="rect">
            <a:avLst/>
          </a:prstGeom>
        </p:spPr>
        <p:txBody>
          <a:bodyPr wrap="square">
            <a:spAutoFit/>
          </a:bodyPr>
          <a:lstStyle/>
          <a:p>
            <a:r>
              <a:rPr lang="nb-NO" b="1" u="sng" dirty="0" smtClean="0"/>
              <a:t>VEAS</a:t>
            </a:r>
            <a:endParaRPr lang="nb-NO" dirty="0" smtClean="0"/>
          </a:p>
          <a:p>
            <a:r>
              <a:rPr lang="nb-NO" sz="1400" dirty="0" smtClean="0"/>
              <a:t>Betongrehabilitering av 6/8 prosesshaller som har biologisk rensing (2014-2018)</a:t>
            </a:r>
          </a:p>
          <a:p>
            <a:r>
              <a:rPr lang="nb-NO" sz="1400" dirty="0" smtClean="0"/>
              <a:t>Ombygging av 2/8 prosesshaller til biologisk rensing (2018-2019)</a:t>
            </a:r>
            <a:endParaRPr lang="nb-NO" sz="1400" dirty="0"/>
          </a:p>
        </p:txBody>
      </p:sp>
      <p:sp>
        <p:nvSpPr>
          <p:cNvPr id="4" name="TekstSylinder 3"/>
          <p:cNvSpPr txBox="1"/>
          <p:nvPr/>
        </p:nvSpPr>
        <p:spPr>
          <a:xfrm>
            <a:off x="722080" y="339502"/>
            <a:ext cx="6874256" cy="461665"/>
          </a:xfrm>
          <a:prstGeom prst="rect">
            <a:avLst/>
          </a:prstGeom>
          <a:noFill/>
        </p:spPr>
        <p:txBody>
          <a:bodyPr wrap="square" rtlCol="0">
            <a:spAutoFit/>
          </a:bodyPr>
          <a:lstStyle/>
          <a:p>
            <a:r>
              <a:rPr lang="nb-NO" sz="2400" b="1" dirty="0" smtClean="0"/>
              <a:t>Konsekvenser av planlagte tiltak frem  mot 2020</a:t>
            </a:r>
            <a:endParaRPr lang="nb-NO" sz="2400" b="1" dirty="0"/>
          </a:p>
        </p:txBody>
      </p:sp>
      <p:sp>
        <p:nvSpPr>
          <p:cNvPr id="5" name="Rektangel 4"/>
          <p:cNvSpPr/>
          <p:nvPr/>
        </p:nvSpPr>
        <p:spPr>
          <a:xfrm>
            <a:off x="770856" y="4227934"/>
            <a:ext cx="7416824" cy="584775"/>
          </a:xfrm>
          <a:prstGeom prst="rect">
            <a:avLst/>
          </a:prstGeom>
        </p:spPr>
        <p:txBody>
          <a:bodyPr wrap="square">
            <a:spAutoFit/>
          </a:bodyPr>
          <a:lstStyle/>
          <a:p>
            <a:r>
              <a:rPr lang="nb-NO" b="1" u="sng" dirty="0" smtClean="0"/>
              <a:t>BRA</a:t>
            </a:r>
          </a:p>
          <a:p>
            <a:r>
              <a:rPr lang="nb-NO" sz="1400" dirty="0" smtClean="0"/>
              <a:t>Begrenset risiko for redusert hydraulisk og/eller rensekapasitet.</a:t>
            </a:r>
            <a:endParaRPr lang="nb-NO" sz="1400" dirty="0"/>
          </a:p>
        </p:txBody>
      </p:sp>
    </p:spTree>
    <p:extLst>
      <p:ext uri="{BB962C8B-B14F-4D97-AF65-F5344CB8AC3E}">
        <p14:creationId xmlns:p14="http://schemas.microsoft.com/office/powerpoint/2010/main" val="406468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p:nvPr/>
        </p:nvPicPr>
        <p:blipFill>
          <a:blip r:embed="rId3">
            <a:extLst>
              <a:ext uri="{28A0092B-C50C-407E-A947-70E740481C1C}">
                <a14:useLocalDpi xmlns:a14="http://schemas.microsoft.com/office/drawing/2010/main" val="0"/>
              </a:ext>
            </a:extLst>
          </a:blip>
          <a:stretch>
            <a:fillRect/>
          </a:stretch>
        </p:blipFill>
        <p:spPr>
          <a:xfrm>
            <a:off x="1503884" y="0"/>
            <a:ext cx="7632848" cy="5143500"/>
          </a:xfrm>
          <a:prstGeom prst="rect">
            <a:avLst/>
          </a:prstGeom>
          <a:ln>
            <a:solidFill>
              <a:schemeClr val="tx1">
                <a:lumMod val="95000"/>
                <a:lumOff val="5000"/>
              </a:schemeClr>
            </a:solidFill>
          </a:ln>
        </p:spPr>
      </p:pic>
      <p:sp>
        <p:nvSpPr>
          <p:cNvPr id="3" name="TekstSylinder 2"/>
          <p:cNvSpPr txBox="1"/>
          <p:nvPr/>
        </p:nvSpPr>
        <p:spPr>
          <a:xfrm>
            <a:off x="163940" y="109537"/>
            <a:ext cx="1224136" cy="5047536"/>
          </a:xfrm>
          <a:prstGeom prst="rect">
            <a:avLst/>
          </a:prstGeom>
          <a:noFill/>
        </p:spPr>
        <p:txBody>
          <a:bodyPr wrap="square" rtlCol="0">
            <a:spAutoFit/>
          </a:bodyPr>
          <a:lstStyle/>
          <a:p>
            <a:r>
              <a:rPr lang="nb-NO" sz="1400" b="1" dirty="0" smtClean="0"/>
              <a:t>Tunnelmodell</a:t>
            </a:r>
          </a:p>
          <a:p>
            <a:endParaRPr lang="nb-NO" sz="1000" dirty="0"/>
          </a:p>
          <a:p>
            <a:r>
              <a:rPr lang="nb-NO" sz="1000" dirty="0" smtClean="0"/>
              <a:t>Forenklet modell for Oslo, Bærum og Asker</a:t>
            </a:r>
          </a:p>
          <a:p>
            <a:endParaRPr lang="nb-NO" sz="1000" dirty="0"/>
          </a:p>
          <a:p>
            <a:r>
              <a:rPr lang="nb-NO" sz="1000" dirty="0" smtClean="0"/>
              <a:t>1 054 tunneler/ hovedledninger</a:t>
            </a:r>
          </a:p>
          <a:p>
            <a:endParaRPr lang="nb-NO" sz="1000" dirty="0" smtClean="0"/>
          </a:p>
          <a:p>
            <a:r>
              <a:rPr lang="nb-NO" sz="1000" dirty="0" smtClean="0"/>
              <a:t>15 000 arealer</a:t>
            </a:r>
          </a:p>
          <a:p>
            <a:endParaRPr lang="nb-NO" sz="1000" dirty="0" smtClean="0"/>
          </a:p>
          <a:p>
            <a:r>
              <a:rPr lang="nb-NO" sz="1000" dirty="0" smtClean="0"/>
              <a:t>130 «påslipp»</a:t>
            </a:r>
          </a:p>
          <a:p>
            <a:endParaRPr lang="nb-NO" sz="1000" dirty="0"/>
          </a:p>
          <a:p>
            <a:r>
              <a:rPr lang="nb-NO" sz="1000" dirty="0" smtClean="0"/>
              <a:t>Kalibrert mot tørrvær og tungt høstregn (med overløp)</a:t>
            </a:r>
          </a:p>
          <a:p>
            <a:endParaRPr lang="nb-NO" sz="1000" dirty="0" smtClean="0"/>
          </a:p>
          <a:p>
            <a:endParaRPr lang="nb-NO" sz="1000" dirty="0"/>
          </a:p>
          <a:p>
            <a:r>
              <a:rPr lang="nb-NO" sz="1400" b="1" dirty="0" smtClean="0"/>
              <a:t>Fordelings-punkter</a:t>
            </a:r>
          </a:p>
          <a:p>
            <a:endParaRPr lang="nb-NO" sz="1000" dirty="0"/>
          </a:p>
          <a:p>
            <a:r>
              <a:rPr lang="nb-NO" sz="1000" dirty="0" err="1" smtClean="0"/>
              <a:t>Fagerlia</a:t>
            </a:r>
            <a:endParaRPr lang="nb-NO" sz="1000" dirty="0"/>
          </a:p>
          <a:p>
            <a:r>
              <a:rPr lang="nb-NO" sz="1000" dirty="0" smtClean="0"/>
              <a:t>(fra Groruddalen og Østensjø)</a:t>
            </a:r>
          </a:p>
          <a:p>
            <a:endParaRPr lang="nb-NO" sz="1000" dirty="0" smtClean="0"/>
          </a:p>
          <a:p>
            <a:r>
              <a:rPr lang="nb-NO" sz="1000" dirty="0" smtClean="0"/>
              <a:t>Påslippene (manuelt):</a:t>
            </a:r>
            <a:endParaRPr lang="nb-NO" sz="1000" dirty="0"/>
          </a:p>
          <a:p>
            <a:pPr marL="171450" indent="-171450">
              <a:buFont typeface="Arial" panose="020B0604020202020204" pitchFamily="34" charset="0"/>
              <a:buChar char="•"/>
            </a:pPr>
            <a:r>
              <a:rPr lang="nb-NO" sz="1000" dirty="0" smtClean="0"/>
              <a:t>Helsfyr</a:t>
            </a:r>
          </a:p>
          <a:p>
            <a:pPr marL="171450" indent="-171450">
              <a:buFont typeface="Arial" panose="020B0604020202020204" pitchFamily="34" charset="0"/>
              <a:buChar char="•"/>
            </a:pPr>
            <a:r>
              <a:rPr lang="nb-NO" sz="1000" dirty="0" smtClean="0"/>
              <a:t>Gladengveien</a:t>
            </a:r>
          </a:p>
          <a:p>
            <a:pPr marL="171450" indent="-171450">
              <a:buFont typeface="Arial" panose="020B0604020202020204" pitchFamily="34" charset="0"/>
              <a:buChar char="•"/>
            </a:pPr>
            <a:r>
              <a:rPr lang="nb-NO" sz="1000" dirty="0" smtClean="0"/>
              <a:t>Rosenhoff</a:t>
            </a:r>
            <a:endParaRPr lang="nb-NO" sz="1000" dirty="0"/>
          </a:p>
        </p:txBody>
      </p:sp>
    </p:spTree>
    <p:extLst>
      <p:ext uri="{BB962C8B-B14F-4D97-AF65-F5344CB8AC3E}">
        <p14:creationId xmlns:p14="http://schemas.microsoft.com/office/powerpoint/2010/main" val="406468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0" end="2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323528" y="240903"/>
            <a:ext cx="5328592" cy="461665"/>
          </a:xfrm>
          <a:prstGeom prst="rect">
            <a:avLst/>
          </a:prstGeom>
          <a:noFill/>
        </p:spPr>
        <p:txBody>
          <a:bodyPr wrap="square" rtlCol="0">
            <a:spAutoFit/>
          </a:bodyPr>
          <a:lstStyle/>
          <a:p>
            <a:r>
              <a:rPr lang="nb-NO" sz="2400" b="1" dirty="0" smtClean="0"/>
              <a:t>2-årsregn på østkanten (markert blått)</a:t>
            </a:r>
            <a:endParaRPr lang="nb-NO" sz="2400" b="1" dirty="0"/>
          </a:p>
        </p:txBody>
      </p:sp>
      <p:pic>
        <p:nvPicPr>
          <p:cNvPr id="3" name="Picture 3"/>
          <p:cNvPicPr/>
          <p:nvPr/>
        </p:nvPicPr>
        <p:blipFill rotWithShape="1">
          <a:blip r:embed="rId3">
            <a:extLst>
              <a:ext uri="{28A0092B-C50C-407E-A947-70E740481C1C}">
                <a14:useLocalDpi xmlns:a14="http://schemas.microsoft.com/office/drawing/2010/main" val="0"/>
              </a:ext>
            </a:extLst>
          </a:blip>
          <a:srcRect l="26439" t="24414" r="11842" b="9866"/>
          <a:stretch/>
        </p:blipFill>
        <p:spPr bwMode="auto">
          <a:xfrm>
            <a:off x="323528" y="915566"/>
            <a:ext cx="5904656" cy="3384377"/>
          </a:xfrm>
          <a:prstGeom prst="rect">
            <a:avLst/>
          </a:prstGeom>
          <a:noFill/>
          <a:ln>
            <a:solidFill>
              <a:schemeClr val="tx1"/>
            </a:solidFill>
          </a:ln>
          <a:extLst/>
        </p:spPr>
      </p:pic>
      <p:sp>
        <p:nvSpPr>
          <p:cNvPr id="4" name="TekstSylinder 3"/>
          <p:cNvSpPr txBox="1"/>
          <p:nvPr/>
        </p:nvSpPr>
        <p:spPr>
          <a:xfrm>
            <a:off x="6431220" y="401632"/>
            <a:ext cx="2592288" cy="3416320"/>
          </a:xfrm>
          <a:prstGeom prst="rect">
            <a:avLst/>
          </a:prstGeom>
          <a:noFill/>
        </p:spPr>
        <p:txBody>
          <a:bodyPr wrap="square" rtlCol="0">
            <a:spAutoFit/>
          </a:bodyPr>
          <a:lstStyle/>
          <a:p>
            <a:r>
              <a:rPr lang="nb-NO" sz="1200" dirty="0" smtClean="0"/>
              <a:t>Alt vann til </a:t>
            </a:r>
            <a:r>
              <a:rPr lang="nb-NO" sz="1200" dirty="0" err="1" smtClean="0"/>
              <a:t>Fagerlia</a:t>
            </a:r>
            <a:r>
              <a:rPr lang="nb-NO" sz="1200" dirty="0" smtClean="0"/>
              <a:t> ledes til VEAS for avlastning (100 % mot normalt 30 %)</a:t>
            </a:r>
          </a:p>
          <a:p>
            <a:endParaRPr lang="nb-NO" sz="1200" dirty="0"/>
          </a:p>
          <a:p>
            <a:r>
              <a:rPr lang="nb-NO" sz="1200" b="1" dirty="0" smtClean="0"/>
              <a:t>Resultat</a:t>
            </a:r>
            <a:endParaRPr lang="nb-NO" sz="1200" dirty="0" smtClean="0"/>
          </a:p>
          <a:p>
            <a:r>
              <a:rPr lang="nb-NO" sz="1200" dirty="0" smtClean="0"/>
              <a:t>Større andel i overløp på Lysaker (urenset) enn overløp ved Bekkelaget (gjennom rister).</a:t>
            </a:r>
          </a:p>
          <a:p>
            <a:endParaRPr lang="nb-NO" sz="1200" dirty="0"/>
          </a:p>
          <a:p>
            <a:r>
              <a:rPr lang="nb-NO" sz="1200" b="1" dirty="0" smtClean="0"/>
              <a:t>Konklusjon</a:t>
            </a:r>
            <a:endParaRPr lang="nb-NO" sz="1200" dirty="0" smtClean="0"/>
          </a:p>
          <a:p>
            <a:r>
              <a:rPr lang="nb-NO" sz="1200" dirty="0" smtClean="0"/>
              <a:t>Lite/intet potensial i avlastning mot VEAS.</a:t>
            </a:r>
          </a:p>
          <a:p>
            <a:endParaRPr lang="nb-NO" sz="1200" dirty="0"/>
          </a:p>
          <a:p>
            <a:r>
              <a:rPr lang="nb-NO" sz="1200" b="1" dirty="0" smtClean="0"/>
              <a:t>Potensiale</a:t>
            </a:r>
          </a:p>
          <a:p>
            <a:r>
              <a:rPr lang="nb-NO" sz="1200" dirty="0" smtClean="0"/>
              <a:t>Optimalisere styringen av luken ved Engervann (mot VEAS) og styrket styring av vann til Midgardsormen, som har ledig kapasitet (mot BRA), vil trolig redusere </a:t>
            </a:r>
            <a:r>
              <a:rPr lang="nb-NO" sz="1200" dirty="0" err="1" smtClean="0"/>
              <a:t>overløpsmengedn</a:t>
            </a:r>
            <a:r>
              <a:rPr lang="nb-NO" sz="1200" dirty="0" smtClean="0"/>
              <a:t>.</a:t>
            </a:r>
            <a:endParaRPr lang="nb-NO" sz="1200" dirty="0"/>
          </a:p>
        </p:txBody>
      </p:sp>
    </p:spTree>
    <p:extLst>
      <p:ext uri="{BB962C8B-B14F-4D97-AF65-F5344CB8AC3E}">
        <p14:creationId xmlns:p14="http://schemas.microsoft.com/office/powerpoint/2010/main" val="2512856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l="23280" t="20401" r="13737" b="9532"/>
          <a:stretch/>
        </p:blipFill>
        <p:spPr bwMode="auto">
          <a:xfrm>
            <a:off x="323568" y="915566"/>
            <a:ext cx="5832608" cy="3528392"/>
          </a:xfrm>
          <a:prstGeom prst="rect">
            <a:avLst/>
          </a:prstGeom>
          <a:noFill/>
          <a:ln w="9525">
            <a:solidFill>
              <a:schemeClr val="tx1"/>
            </a:solidFill>
            <a:miter lim="800000"/>
            <a:headEnd/>
            <a:tailEnd/>
          </a:ln>
          <a:extLst/>
        </p:spPr>
      </p:pic>
      <p:sp>
        <p:nvSpPr>
          <p:cNvPr id="5" name="TekstSylinder 4"/>
          <p:cNvSpPr txBox="1"/>
          <p:nvPr/>
        </p:nvSpPr>
        <p:spPr>
          <a:xfrm>
            <a:off x="6442268" y="263716"/>
            <a:ext cx="2592288" cy="4893647"/>
          </a:xfrm>
          <a:prstGeom prst="rect">
            <a:avLst/>
          </a:prstGeom>
          <a:noFill/>
        </p:spPr>
        <p:txBody>
          <a:bodyPr wrap="square" rtlCol="0">
            <a:spAutoFit/>
          </a:bodyPr>
          <a:lstStyle/>
          <a:p>
            <a:r>
              <a:rPr lang="nb-NO" sz="1200" dirty="0" smtClean="0"/>
              <a:t>Alt vann til </a:t>
            </a:r>
            <a:r>
              <a:rPr lang="nb-NO" sz="1200" dirty="0" err="1" smtClean="0"/>
              <a:t>Fagerlia</a:t>
            </a:r>
            <a:r>
              <a:rPr lang="nb-NO" sz="1200" dirty="0" smtClean="0"/>
              <a:t> ledes til BRA for avlastning (100 % mot normalt 70 %)</a:t>
            </a:r>
          </a:p>
          <a:p>
            <a:endParaRPr lang="nb-NO" sz="1200" dirty="0"/>
          </a:p>
          <a:p>
            <a:r>
              <a:rPr lang="nb-NO" sz="1200" b="1" dirty="0" smtClean="0"/>
              <a:t>Resultat</a:t>
            </a:r>
          </a:p>
          <a:p>
            <a:r>
              <a:rPr lang="nb-NO" sz="1200" dirty="0" smtClean="0"/>
              <a:t>Tilnærmet lik «normalsituasjonen», men noe redusert </a:t>
            </a:r>
            <a:r>
              <a:rPr lang="nb-NO" sz="1200" dirty="0" err="1" smtClean="0"/>
              <a:t>overløpsmengde</a:t>
            </a:r>
            <a:r>
              <a:rPr lang="nb-NO" sz="1200" dirty="0" smtClean="0"/>
              <a:t> (&lt; 10 %).</a:t>
            </a:r>
          </a:p>
          <a:p>
            <a:endParaRPr lang="nb-NO" sz="1200" dirty="0"/>
          </a:p>
          <a:p>
            <a:r>
              <a:rPr lang="nb-NO" sz="1200" b="1" dirty="0" smtClean="0"/>
              <a:t>Konklusjon</a:t>
            </a:r>
          </a:p>
          <a:p>
            <a:r>
              <a:rPr lang="nb-NO" sz="1200" dirty="0" smtClean="0"/>
              <a:t>Ingen betydelig reduksjon i </a:t>
            </a:r>
            <a:r>
              <a:rPr lang="nb-NO" sz="1200" dirty="0" err="1" smtClean="0"/>
              <a:t>overløpsmengde</a:t>
            </a:r>
            <a:r>
              <a:rPr lang="nb-NO" sz="1200" dirty="0" smtClean="0"/>
              <a:t>, da den </a:t>
            </a:r>
            <a:r>
              <a:rPr lang="nb-NO" sz="1200" i="1" dirty="0" smtClean="0"/>
              <a:t>normale</a:t>
            </a:r>
            <a:r>
              <a:rPr lang="nb-NO" sz="1200" dirty="0" smtClean="0"/>
              <a:t> vannmengden fra </a:t>
            </a:r>
            <a:r>
              <a:rPr lang="nb-NO" sz="1200" dirty="0" err="1" smtClean="0"/>
              <a:t>Fagerlia</a:t>
            </a:r>
            <a:r>
              <a:rPr lang="nb-NO" sz="1200" dirty="0" smtClean="0"/>
              <a:t> (30 % til VEAS) er så liten i den store sammenhengen.</a:t>
            </a:r>
          </a:p>
          <a:p>
            <a:endParaRPr lang="nb-NO" sz="1200" dirty="0"/>
          </a:p>
          <a:p>
            <a:r>
              <a:rPr lang="nb-NO" sz="1200" b="1" dirty="0" smtClean="0"/>
              <a:t>Potensiale</a:t>
            </a:r>
          </a:p>
          <a:p>
            <a:r>
              <a:rPr lang="nb-NO" sz="1200" dirty="0" smtClean="0"/>
              <a:t>Optimalisere styringen av luken ved Engervann (mot VEAS) og styrket styring av vann til Midgardsormen, som har ledig kapasitet (mot BRA), vil trolig redusere </a:t>
            </a:r>
            <a:r>
              <a:rPr lang="nb-NO" sz="1200" dirty="0" err="1" smtClean="0"/>
              <a:t>overløpsmengden</a:t>
            </a:r>
            <a:r>
              <a:rPr lang="nb-NO" sz="1200" dirty="0" smtClean="0"/>
              <a:t>. Samkjøringsmuligheter MO og sentrumstunnelen? (krever hovedledninger og lokale overløp i tunnelmodellen)</a:t>
            </a:r>
            <a:endParaRPr lang="nb-NO" sz="1200" dirty="0"/>
          </a:p>
        </p:txBody>
      </p:sp>
      <p:sp>
        <p:nvSpPr>
          <p:cNvPr id="6" name="TekstSylinder 5"/>
          <p:cNvSpPr txBox="1"/>
          <p:nvPr/>
        </p:nvSpPr>
        <p:spPr>
          <a:xfrm>
            <a:off x="323528" y="240903"/>
            <a:ext cx="5328592" cy="461665"/>
          </a:xfrm>
          <a:prstGeom prst="rect">
            <a:avLst/>
          </a:prstGeom>
          <a:noFill/>
        </p:spPr>
        <p:txBody>
          <a:bodyPr wrap="square" rtlCol="0">
            <a:spAutoFit/>
          </a:bodyPr>
          <a:lstStyle/>
          <a:p>
            <a:r>
              <a:rPr lang="nb-NO" sz="2400" b="1" dirty="0" smtClean="0"/>
              <a:t>2-årsregn på vestkanten (markert blått)</a:t>
            </a:r>
            <a:endParaRPr lang="nb-NO" sz="2400" b="1" dirty="0"/>
          </a:p>
        </p:txBody>
      </p:sp>
    </p:spTree>
    <p:extLst>
      <p:ext uri="{BB962C8B-B14F-4D97-AF65-F5344CB8AC3E}">
        <p14:creationId xmlns:p14="http://schemas.microsoft.com/office/powerpoint/2010/main" val="2512856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2747</TotalTime>
  <Words>2311</Words>
  <Application>Microsoft Office PowerPoint</Application>
  <PresentationFormat>Skjermfremvisning (16:9)</PresentationFormat>
  <Paragraphs>298</Paragraphs>
  <Slides>22</Slides>
  <Notes>22</Notes>
  <HiddenSlides>0</HiddenSlides>
  <MMClips>0</MMClips>
  <ScaleCrop>false</ScaleCrop>
  <HeadingPairs>
    <vt:vector size="4" baseType="variant">
      <vt:variant>
        <vt:lpstr>Tema</vt:lpstr>
      </vt:variant>
      <vt:variant>
        <vt:i4>1</vt:i4>
      </vt:variant>
      <vt:variant>
        <vt:lpstr>Lysbildetitler</vt:lpstr>
      </vt:variant>
      <vt:variant>
        <vt:i4>22</vt:i4>
      </vt:variant>
    </vt:vector>
  </HeadingPairs>
  <TitlesOfParts>
    <vt:vector size="23" baseType="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Vann- og avløpsetaten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Vann- og avløpsetaten</dc:title>
  <dc:creator>IDK</dc:creator>
  <cp:lastModifiedBy>Svanhild Fauskrud</cp:lastModifiedBy>
  <cp:revision>355</cp:revision>
  <cp:lastPrinted>2015-10-12T06:17:51Z</cp:lastPrinted>
  <dcterms:created xsi:type="dcterms:W3CDTF">2012-10-30T10:52:47Z</dcterms:created>
  <dcterms:modified xsi:type="dcterms:W3CDTF">2015-10-12T06:19:02Z</dcterms:modified>
</cp:coreProperties>
</file>