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93" r:id="rId5"/>
    <p:sldId id="304" r:id="rId6"/>
    <p:sldId id="311" r:id="rId7"/>
    <p:sldId id="314" r:id="rId8"/>
    <p:sldId id="315" r:id="rId9"/>
    <p:sldId id="403" r:id="rId10"/>
    <p:sldId id="316" r:id="rId11"/>
    <p:sldId id="317" r:id="rId12"/>
    <p:sldId id="313" r:id="rId13"/>
  </p:sldIdLst>
  <p:sldSz cx="9144000" cy="6858000" type="screen4x3"/>
  <p:notesSz cx="6858000" cy="9144000"/>
  <p:defaultTextStyle>
    <a:defPPr>
      <a:defRPr lang="nn-NO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pitchFamily="-107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pitchFamily="-107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pitchFamily="-107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pitchFamily="-107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Lucida Grande" pitchFamily="-107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Lucida Grande" pitchFamily="-107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Lucida Grande" pitchFamily="-107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Lucida Grande" pitchFamily="-107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Lucida Grande" pitchFamily="-107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uise Valestrand" initials="LV" lastIdx="1" clrIdx="0">
    <p:extLst>
      <p:ext uri="{19B8F6BF-5375-455C-9EA6-DF929625EA0E}">
        <p15:presenceInfo xmlns:p15="http://schemas.microsoft.com/office/powerpoint/2012/main" userId="S::Louise.Valestrand@niva.no::1db5e339-bf2f-47cd-bd83-5b5df88914b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Objects="1">
      <p:cViewPr varScale="1">
        <p:scale>
          <a:sx n="67" d="100"/>
          <a:sy n="67" d="100"/>
        </p:scale>
        <p:origin x="1168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Objects="1">
      <p:cViewPr varScale="1">
        <p:scale>
          <a:sx n="101" d="100"/>
          <a:sy n="101" d="100"/>
        </p:scale>
        <p:origin x="-357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95F64ACA-B9C8-43E8-BF51-651F209AFAB1}" type="datetime1">
              <a:rPr lang="nn-NO"/>
              <a:pPr/>
              <a:t>30.10.2020</a:t>
            </a:fld>
            <a:endParaRPr lang="nn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9E2E4CC6-9ABC-4212-8582-C760FA92FB95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14515839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9B3BA973-934A-4678-8790-62EDF7DAD7B4}" type="datetime1">
              <a:rPr lang="nn-NO"/>
              <a:pPr/>
              <a:t>30.10.2020</a:t>
            </a:fld>
            <a:endParaRPr lang="nn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n-NO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fld id="{EC2E6ACE-DDC1-4CB6-A152-476244CE408D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5026809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-107" charset="-128"/>
        <a:cs typeface="Geneva" pitchFamily="-107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-107" charset="-128"/>
        <a:cs typeface="Geneva" pitchFamily="34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-107" charset="-128"/>
        <a:cs typeface="Geneva" pitchFamily="34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-107" charset="-128"/>
        <a:cs typeface="Geneva" pitchFamily="34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Geneva" pitchFamily="-107" charset="-128"/>
        <a:cs typeface="Geneva" pitchFamily="34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nn-NO"/>
              <a:t>André Staalstrøm</a:t>
            </a:r>
            <a:endParaRPr lang="nb-NO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40CF1D8C-EA43-4FD8-951D-9BA4B218CA95}" type="slidenum">
              <a:rPr lang="nn-NO" smtClean="0"/>
              <a:pPr>
                <a:defRPr/>
              </a:pPr>
              <a:t>1</a:t>
            </a:fld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322331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Plassholder for bunntekst 5"/>
          <p:cNvSpPr>
            <a:spLocks noGrp="1"/>
          </p:cNvSpPr>
          <p:nvPr>
            <p:ph type="ftr" sz="quarter" idx="4"/>
          </p:nvPr>
        </p:nvSpPr>
        <p:spPr>
          <a:noFill/>
        </p:spPr>
        <p:txBody>
          <a:bodyPr/>
          <a:lstStyle>
            <a:lvl1pPr defTabSz="464013" eaLnBrk="0" hangingPunct="0">
              <a:defRPr b="1">
                <a:solidFill>
                  <a:srgbClr val="66FF33"/>
                </a:solidFill>
                <a:latin typeface="Arial" charset="0"/>
              </a:defRPr>
            </a:lvl1pPr>
            <a:lvl2pPr marL="716690" indent="-275651" defTabSz="464013" eaLnBrk="0" hangingPunct="0">
              <a:defRPr b="1">
                <a:solidFill>
                  <a:srgbClr val="66FF33"/>
                </a:solidFill>
                <a:latin typeface="Arial" charset="0"/>
              </a:defRPr>
            </a:lvl2pPr>
            <a:lvl3pPr marL="1102604" indent="-220520" defTabSz="464013" eaLnBrk="0" hangingPunct="0">
              <a:defRPr b="1">
                <a:solidFill>
                  <a:srgbClr val="66FF33"/>
                </a:solidFill>
                <a:latin typeface="Arial" charset="0"/>
              </a:defRPr>
            </a:lvl3pPr>
            <a:lvl4pPr marL="1543643" indent="-220520" defTabSz="464013" eaLnBrk="0" hangingPunct="0">
              <a:defRPr b="1">
                <a:solidFill>
                  <a:srgbClr val="66FF33"/>
                </a:solidFill>
                <a:latin typeface="Arial" charset="0"/>
              </a:defRPr>
            </a:lvl4pPr>
            <a:lvl5pPr marL="1984685" indent="-220520" defTabSz="464013" eaLnBrk="0" hangingPunct="0">
              <a:defRPr b="1">
                <a:solidFill>
                  <a:srgbClr val="66FF33"/>
                </a:solidFill>
                <a:latin typeface="Arial" charset="0"/>
              </a:defRPr>
            </a:lvl5pPr>
            <a:lvl6pPr marL="2425727" indent="-220520" defTabSz="4640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66FF33"/>
                </a:solidFill>
                <a:latin typeface="Arial" charset="0"/>
              </a:defRPr>
            </a:lvl6pPr>
            <a:lvl7pPr marL="2866768" indent="-220520" defTabSz="4640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66FF33"/>
                </a:solidFill>
                <a:latin typeface="Arial" charset="0"/>
              </a:defRPr>
            </a:lvl7pPr>
            <a:lvl8pPr marL="3307809" indent="-220520" defTabSz="4640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66FF33"/>
                </a:solidFill>
                <a:latin typeface="Arial" charset="0"/>
              </a:defRPr>
            </a:lvl8pPr>
            <a:lvl9pPr marL="3748849" indent="-220520" defTabSz="464013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66FF33"/>
                </a:solidFill>
                <a:latin typeface="Arial" charset="0"/>
              </a:defRPr>
            </a:lvl9pPr>
          </a:lstStyle>
          <a:p>
            <a:pPr eaLnBrk="1" hangingPunct="1"/>
            <a:r>
              <a:rPr lang="nn-NO" b="0">
                <a:solidFill>
                  <a:schemeClr val="tx1"/>
                </a:solidFill>
                <a:latin typeface="Calibri" pitchFamily="34" charset="0"/>
              </a:rPr>
              <a:t>André Staalstrøm</a:t>
            </a:r>
            <a:endParaRPr lang="nb-NO" b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7411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nb-NO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8153400" cy="1470025"/>
          </a:xfrm>
        </p:spPr>
        <p:txBody>
          <a:bodyPr/>
          <a:lstStyle>
            <a:lvl1pPr algn="l">
              <a:defRPr sz="4000">
                <a:solidFill>
                  <a:srgbClr val="5B9BD5"/>
                </a:solidFill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n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772400" cy="1752600"/>
          </a:xfrm>
        </p:spPr>
        <p:txBody>
          <a:bodyPr/>
          <a:lstStyle>
            <a:lvl1pPr marL="0" indent="0" algn="l">
              <a:buNone/>
              <a:defRPr>
                <a:solidFill>
                  <a:srgbClr val="595959"/>
                </a:solidFill>
                <a:latin typeface="Calibri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n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91F47B3-2940-4396-A14F-268D99548A3C}" type="datetime1">
              <a:rPr lang="nb-NO"/>
              <a:pPr/>
              <a:t>30.10.2020</a:t>
            </a:fld>
            <a:endParaRPr lang="nn-NO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n-NO"/>
              <a:t>Forfatternavn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644AAC-C847-431D-B538-DAB2E62DDF6E}" type="slidenum">
              <a:rPr lang="nn-NO"/>
              <a:pPr/>
              <a:t>‹#›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2319403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B9BD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n-NO" dirty="0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n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nb-NO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fld id="{2CD1A3BD-A89C-4189-81B9-695A6F463B66}" type="datetime1">
              <a:rPr lang="nb-NO" smtClean="0"/>
              <a:pPr/>
              <a:t>30.10.2020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nn-NO" sz="900" kern="1200" dirty="0" err="1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nb-NO" dirty="0"/>
              <a:t>Forfatternavn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nn-NO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fld id="{FDA3949F-731D-4028-A648-0F16C80E5919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7416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drett tit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rgbClr val="5B9BD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n-NO" dirty="0"/>
          </a:p>
        </p:txBody>
      </p:sp>
      <p:sp>
        <p:nvSpPr>
          <p:cNvPr id="3" name="Plassholder for loddrett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n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nb-NO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fld id="{37592B1F-A930-4C24-8E7F-C6C271B3732E}" type="datetime1">
              <a:rPr lang="nb-NO" smtClean="0"/>
              <a:pPr/>
              <a:t>30.10.2020</a:t>
            </a:fld>
            <a:endParaRPr lang="nb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nn-NO" sz="900" kern="1200" dirty="0" err="1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r>
              <a:rPr lang="nb-NO" dirty="0"/>
              <a:t>Forfatternavn</a:t>
            </a:r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nn-NO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fld id="{2D26E113-C858-4A52-8B22-7B56523ACA8B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8113369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solidFill>
                  <a:srgbClr val="5B9BD5"/>
                </a:solidFill>
                <a:latin typeface="Calibri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 sz="2800">
                <a:latin typeface="Calibri" pitchFamily="34" charset="0"/>
              </a:defRPr>
            </a:lvl1pPr>
            <a:lvl2pPr marL="742950" indent="-285750">
              <a:buFont typeface="Arial" pitchFamily="34" charset="0"/>
              <a:buChar char="•"/>
              <a:defRPr sz="2400">
                <a:latin typeface="Calibri" pitchFamily="34" charset="0"/>
              </a:defRPr>
            </a:lvl2pPr>
            <a:lvl3pPr>
              <a:defRPr sz="2000">
                <a:latin typeface="Calibri" pitchFamily="34" charset="0"/>
              </a:defRPr>
            </a:lvl3pPr>
          </a:lstStyle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89216412-44D2-4364-90F9-9887B7D4224E}" type="datetime1">
              <a:rPr lang="nb-NO" smtClean="0"/>
              <a:pPr/>
              <a:t>30.10.2020</a:t>
            </a:fld>
            <a:endParaRPr lang="nn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nn-NO" dirty="0" err="1"/>
              <a:t>Forfatternavn</a:t>
            </a:r>
            <a:endParaRPr lang="nn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596F37D9-1911-45C7-A230-7CFE9DC0FC48}" type="slidenum">
              <a:rPr lang="nn-NO" smtClean="0"/>
              <a:pPr/>
              <a:t>‹#›</a:t>
            </a:fld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78111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ndeling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5B9BD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n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D2FFFDDE-3D62-4267-A159-D72BE24F98B9}" type="datetime1">
              <a:rPr lang="nb-NO" smtClean="0"/>
              <a:pPr/>
              <a:t>30.10.2020</a:t>
            </a:fld>
            <a:endParaRPr lang="nn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nn-NO" dirty="0" err="1"/>
              <a:t>Forfatternavn</a:t>
            </a:r>
            <a:endParaRPr lang="nn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92297BFA-7DA8-4F6A-9CC2-4FC5BB17C6A4}" type="slidenum">
              <a:rPr lang="nn-NO" smtClean="0"/>
              <a:pPr/>
              <a:t>‹#›</a:t>
            </a:fld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537989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B9BD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n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n-NO"/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0CA7A921-2864-487E-A1B6-292A115B78AC}" type="datetime1">
              <a:rPr lang="nb-NO" smtClean="0"/>
              <a:pPr/>
              <a:t>30.10.2020</a:t>
            </a:fld>
            <a:endParaRPr lang="nn-NO" dirty="0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nn-NO" dirty="0" err="1"/>
              <a:t>Forfatternavn</a:t>
            </a:r>
            <a:endParaRPr lang="nn-NO" dirty="0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1C403D73-82B5-4F1E-A617-9079BFB452E0}" type="slidenum">
              <a:rPr lang="nn-NO" smtClean="0"/>
              <a:pPr/>
              <a:t>‹#›</a:t>
            </a:fld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346391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B9BD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n-NO" dirty="0"/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n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Plassholder for inn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n-NO"/>
          </a:p>
        </p:txBody>
      </p:sp>
      <p:sp>
        <p:nvSpPr>
          <p:cNvPr id="7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3D83C070-2646-4037-8D8A-0166BA0E39CD}" type="datetime1">
              <a:rPr lang="nb-NO" smtClean="0"/>
              <a:pPr/>
              <a:t>30.10.2020</a:t>
            </a:fld>
            <a:endParaRPr lang="nn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nn-NO" dirty="0" err="1"/>
              <a:t>Forfatternavn</a:t>
            </a:r>
            <a:endParaRPr lang="nn-NO" dirty="0"/>
          </a:p>
        </p:txBody>
      </p:sp>
      <p:sp>
        <p:nvSpPr>
          <p:cNvPr id="9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88F08221-F66D-4D88-ACAA-EA59E48B41B6}" type="slidenum">
              <a:rPr lang="nn-NO" smtClean="0"/>
              <a:pPr/>
              <a:t>‹#›</a:t>
            </a:fld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443016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5B9BD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n-NO" dirty="0"/>
          </a:p>
        </p:txBody>
      </p:sp>
      <p:sp>
        <p:nvSpPr>
          <p:cNvPr id="3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06076A57-D903-415F-B30B-3913693DC3F0}" type="datetime1">
              <a:rPr lang="nb-NO" smtClean="0"/>
              <a:pPr/>
              <a:t>30.10.2020</a:t>
            </a:fld>
            <a:endParaRPr lang="nn-NO" dirty="0"/>
          </a:p>
        </p:txBody>
      </p:sp>
      <p:sp>
        <p:nvSpPr>
          <p:cNvPr id="4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nn-NO" dirty="0" err="1"/>
              <a:t>Forfatternavn</a:t>
            </a:r>
            <a:endParaRPr lang="nn-NO" dirty="0"/>
          </a:p>
        </p:txBody>
      </p:sp>
      <p:sp>
        <p:nvSpPr>
          <p:cNvPr id="5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9D3B00F0-8CB5-42AF-8CCD-5A4E291534C0}" type="slidenum">
              <a:rPr lang="nn-NO" smtClean="0"/>
              <a:pPr/>
              <a:t>‹#›</a:t>
            </a:fld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069129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8E78B198-D1EC-47FF-A065-B9BFB1494EF8}" type="datetime1">
              <a:rPr lang="nb-NO" smtClean="0"/>
              <a:pPr/>
              <a:t>30.10.2020</a:t>
            </a:fld>
            <a:endParaRPr lang="nn-NO" dirty="0"/>
          </a:p>
        </p:txBody>
      </p:sp>
      <p:sp>
        <p:nvSpPr>
          <p:cNvPr id="3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nn-NO" dirty="0" err="1"/>
              <a:t>Forfatternavn</a:t>
            </a:r>
            <a:endParaRPr lang="nn-NO" dirty="0"/>
          </a:p>
        </p:txBody>
      </p:sp>
      <p:sp>
        <p:nvSpPr>
          <p:cNvPr id="4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C0459820-22D6-438B-9ACC-C6121BCBE943}" type="slidenum">
              <a:rPr lang="nn-NO" smtClean="0"/>
              <a:pPr/>
              <a:t>‹#›</a:t>
            </a:fld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36779085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>
                <a:solidFill>
                  <a:srgbClr val="5B9BD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n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n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900"/>
            </a:lvl1pPr>
          </a:lstStyle>
          <a:p>
            <a:fld id="{B8B207ED-82EB-4183-9BD5-39F7C9B1437B}" type="datetime1">
              <a:rPr lang="nb-NO" smtClean="0"/>
              <a:pPr/>
              <a:t>30.10.2020</a:t>
            </a:fld>
            <a:endParaRPr lang="nn-NO" dirty="0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nn-NO" dirty="0" err="1"/>
              <a:t>Forfatternavn</a:t>
            </a:r>
            <a:endParaRPr lang="nn-NO" dirty="0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B083B294-7C88-4B40-BD33-0F1A014CCFF1}" type="slidenum">
              <a:rPr lang="nn-NO" smtClean="0"/>
              <a:pPr/>
              <a:t>‹#›</a:t>
            </a:fld>
            <a:endParaRPr lang="nn-NO" dirty="0"/>
          </a:p>
        </p:txBody>
      </p:sp>
    </p:spTree>
    <p:extLst>
      <p:ext uri="{BB962C8B-B14F-4D97-AF65-F5344CB8AC3E}">
        <p14:creationId xmlns:p14="http://schemas.microsoft.com/office/powerpoint/2010/main" val="15007230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rgbClr val="5B9BD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n-NO" dirty="0"/>
          </a:p>
        </p:txBody>
      </p:sp>
      <p:sp>
        <p:nvSpPr>
          <p:cNvPr id="3" name="Plassholder for bil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nn-NO" noProof="0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lang="nb-NO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fld id="{0D3F62AE-851A-4513-B2CE-9FE67A4A0D8C}" type="datetime1">
              <a:rPr lang="nb-NO" smtClean="0"/>
              <a:pPr/>
              <a:t>30.10.2020</a:t>
            </a:fld>
            <a:endParaRPr lang="nb-NO" dirty="0"/>
          </a:p>
        </p:txBody>
      </p:sp>
      <p:sp>
        <p:nvSpPr>
          <p:cNvPr id="6" name="Plassholder for bunn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nn-NO" dirty="0" err="1"/>
              <a:t>Forfatternavn</a:t>
            </a:r>
            <a:endParaRPr lang="nn-NO" dirty="0"/>
          </a:p>
        </p:txBody>
      </p:sp>
      <p:sp>
        <p:nvSpPr>
          <p:cNvPr id="7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nn-NO" sz="900" kern="1200">
                <a:solidFill>
                  <a:srgbClr val="898989"/>
                </a:solidFill>
                <a:latin typeface="Calibri" pitchFamily="34" charset="0"/>
                <a:ea typeface="+mn-ea"/>
                <a:cs typeface="+mn-cs"/>
              </a:defRPr>
            </a:lvl1pPr>
          </a:lstStyle>
          <a:p>
            <a:fld id="{6957221B-76C1-4D89-973C-38A729EF7C5B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5161948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Plassholder for tit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/>
              <a:t>Klikk for å redigere tittelstil</a:t>
            </a:r>
            <a:endParaRPr lang="nn-NO" dirty="0"/>
          </a:p>
        </p:txBody>
      </p:sp>
      <p:sp>
        <p:nvSpPr>
          <p:cNvPr id="1027" name="Plassholder for tekst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  <a:endParaRPr lang="nn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5410200" y="6400800"/>
            <a:ext cx="2185988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7A920F78-3906-45D3-B3CC-2098AFBE0E05}" type="datetime1">
              <a:rPr lang="nb-NO" smtClean="0"/>
              <a:pPr/>
              <a:t>30.10.2020</a:t>
            </a:fld>
            <a:endParaRPr lang="nn-NO" dirty="0"/>
          </a:p>
        </p:txBody>
      </p:sp>
      <p:sp>
        <p:nvSpPr>
          <p:cNvPr id="5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362200" y="640080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r>
              <a:rPr lang="nn-NO" dirty="0" err="1"/>
              <a:t>Forfatternavn</a:t>
            </a:r>
            <a:endParaRPr lang="nn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7740650" y="6400800"/>
            <a:ext cx="9461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fld id="{9EEB29C6-BB46-4979-BA05-6EABEDDD2461}" type="slidenum">
              <a:rPr lang="nn-NO" smtClean="0"/>
              <a:pPr/>
              <a:t>‹#›</a:t>
            </a:fld>
            <a:endParaRPr lang="nn-NO" dirty="0"/>
          </a:p>
        </p:txBody>
      </p:sp>
      <p:pic>
        <p:nvPicPr>
          <p:cNvPr id="1031" name="Bilde 6" descr="NIVA_logo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575" y="6400800"/>
            <a:ext cx="9874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Rett linje 8"/>
          <p:cNvCxnSpPr>
            <a:cxnSpLocks noChangeShapeType="1"/>
          </p:cNvCxnSpPr>
          <p:nvPr userDrawn="1"/>
        </p:nvCxnSpPr>
        <p:spPr bwMode="auto">
          <a:xfrm rot="5400000">
            <a:off x="5180807" y="6706394"/>
            <a:ext cx="304800" cy="1587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558ED5"/>
          </a:solidFill>
          <a:latin typeface="Calibri" pitchFamily="34" charset="0"/>
          <a:ea typeface="Geneva" pitchFamily="-107" charset="-128"/>
          <a:cs typeface="Geneva" pitchFamily="-107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Verdana" pitchFamily="-107" charset="0"/>
          <a:ea typeface="Geneva" pitchFamily="-107" charset="-128"/>
          <a:cs typeface="Geneva" pitchFamily="-107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Verdana" pitchFamily="-107" charset="0"/>
          <a:ea typeface="Geneva" pitchFamily="-107" charset="-128"/>
          <a:cs typeface="Geneva" pitchFamily="-107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Verdana" pitchFamily="-107" charset="0"/>
          <a:ea typeface="Geneva" pitchFamily="-107" charset="-128"/>
          <a:cs typeface="Geneva" pitchFamily="-107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Verdana" pitchFamily="-107" charset="0"/>
          <a:ea typeface="Geneva" pitchFamily="-107" charset="-128"/>
          <a:cs typeface="Geneva" pitchFamily="-107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Verdana" pitchFamily="-107" charset="0"/>
          <a:ea typeface="Geneva" pitchFamily="-107" charset="-128"/>
          <a:cs typeface="Geneva" pitchFamily="-107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Verdana" pitchFamily="-107" charset="0"/>
          <a:ea typeface="Geneva" pitchFamily="-107" charset="-128"/>
          <a:cs typeface="Geneva" pitchFamily="-107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Verdana" pitchFamily="-107" charset="0"/>
          <a:ea typeface="Geneva" pitchFamily="-107" charset="-128"/>
          <a:cs typeface="Geneva" pitchFamily="-107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rgbClr val="558ED5"/>
          </a:solidFill>
          <a:latin typeface="Verdana" pitchFamily="-107" charset="0"/>
          <a:ea typeface="Geneva" pitchFamily="-107" charset="-128"/>
          <a:cs typeface="Geneva" pitchFamily="-107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Calibri" pitchFamily="34" charset="0"/>
          <a:ea typeface="Geneva" pitchFamily="-107" charset="-128"/>
          <a:cs typeface="Geneva" pitchFamily="34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Calibri" pitchFamily="34" charset="0"/>
          <a:ea typeface="Geneva" pitchFamily="-107" charset="-128"/>
          <a:cs typeface="Geneva" pitchFamily="34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Calibri" pitchFamily="34" charset="0"/>
          <a:ea typeface="Geneva" pitchFamily="-107" charset="-128"/>
          <a:cs typeface="Geneva" pitchFamily="34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Calibri" pitchFamily="34" charset="0"/>
          <a:ea typeface="Geneva" pitchFamily="-107" charset="-128"/>
          <a:cs typeface="Geneva" pitchFamily="34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Calibri" pitchFamily="34" charset="0"/>
          <a:ea typeface="Geneva" pitchFamily="-107" charset="-128"/>
          <a:cs typeface="Geneva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n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package" Target="../embeddings/Microsoft_Excel_Worksheet.xlsx"/><Relationship Id="rId5" Type="http://schemas.openxmlformats.org/officeDocument/2006/relationships/image" Target="../media/image4.png"/><Relationship Id="rId4" Type="http://schemas.openxmlformats.org/officeDocument/2006/relationships/image" Target="../media/image9.png"/><Relationship Id="rId9" Type="http://schemas.openxmlformats.org/officeDocument/2006/relationships/image" Target="../media/image1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standing in front of a large rock&#10;&#10;Description automatically generated">
            <a:extLst>
              <a:ext uri="{FF2B5EF4-FFF2-40B4-BE49-F238E27FC236}">
                <a16:creationId xmlns:a16="http://schemas.microsoft.com/office/drawing/2014/main" id="{E6282C37-941B-4FDB-9AC5-4F08FAEF4F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2474770"/>
            <a:ext cx="5868145" cy="4401109"/>
          </a:xfrm>
          <a:prstGeom prst="rect">
            <a:avLst/>
          </a:prstGeom>
        </p:spPr>
      </p:pic>
      <p:sp>
        <p:nvSpPr>
          <p:cNvPr id="4" name="Rectangle 2"/>
          <p:cNvSpPr txBox="1">
            <a:spLocks/>
          </p:cNvSpPr>
          <p:nvPr/>
        </p:nvSpPr>
        <p:spPr bwMode="auto">
          <a:xfrm>
            <a:off x="269631" y="1268413"/>
            <a:ext cx="8113957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558ED5"/>
                </a:solidFill>
                <a:latin typeface="+mj-lt"/>
                <a:ea typeface="+mj-ea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58ED5"/>
                </a:solidFill>
                <a:latin typeface="Verdana" pitchFamily="34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58ED5"/>
                </a:solidFill>
                <a:latin typeface="Verdana" pitchFamily="34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58ED5"/>
                </a:solidFill>
                <a:latin typeface="Verdana" pitchFamily="34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558ED5"/>
                </a:solidFill>
                <a:latin typeface="Verdana" pitchFamily="34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558ED5"/>
                </a:solidFill>
                <a:latin typeface="Verdana" pitchFamily="34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558ED5"/>
                </a:solidFill>
                <a:latin typeface="Verdana" pitchFamily="34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558ED5"/>
                </a:solidFill>
                <a:latin typeface="Verdana" pitchFamily="34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rgbClr val="558ED5"/>
                </a:solidFill>
                <a:latin typeface="Verdana" pitchFamily="34" charset="0"/>
              </a:defRPr>
            </a:lvl9pPr>
          </a:lstStyle>
          <a:p>
            <a:pPr eaLnBrk="1" hangingPunct="1"/>
            <a:endParaRPr lang="nb-NO" sz="2800" b="1" dirty="0">
              <a:solidFill>
                <a:srgbClr val="FFC000"/>
              </a:solidFill>
            </a:endParaRPr>
          </a:p>
          <a:p>
            <a:pPr algn="l" eaLnBrk="1" hangingPunct="1"/>
            <a:r>
              <a:rPr lang="nb-NO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Miljøkvaliteten i Indre Oslofjord i 2020 </a:t>
            </a:r>
          </a:p>
          <a:p>
            <a:pPr algn="l" eaLnBrk="1" hangingPunct="1"/>
            <a:r>
              <a:rPr lang="nb-NO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Status for miljøovervåking for Indre Oslofjord</a:t>
            </a:r>
          </a:p>
          <a:p>
            <a:pPr eaLnBrk="1" hangingPunct="1"/>
            <a:endParaRPr lang="nb-NO" sz="2800" b="1" dirty="0">
              <a:solidFill>
                <a:srgbClr val="FFC000"/>
              </a:solidFill>
            </a:endParaRPr>
          </a:p>
        </p:txBody>
      </p:sp>
      <p:pic>
        <p:nvPicPr>
          <p:cNvPr id="5" name="Picture 5" descr="top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3" r="82405"/>
          <a:stretch>
            <a:fillRect/>
          </a:stretch>
        </p:blipFill>
        <p:spPr bwMode="auto">
          <a:xfrm>
            <a:off x="4829175" y="153073"/>
            <a:ext cx="86360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5585618" y="38934"/>
            <a:ext cx="420211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Fagrådet for vann- og avløpsteknisk samarbeid i indre Oslofjord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BD720BE-FEC3-4122-A9D8-38C12E82E5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631" y="276897"/>
            <a:ext cx="2007770" cy="847725"/>
          </a:xfrm>
          <a:prstGeom prst="rect">
            <a:avLst/>
          </a:prstGeom>
        </p:spPr>
      </p:pic>
      <p:pic>
        <p:nvPicPr>
          <p:cNvPr id="3" name="Picture 2" descr="A picture containing water, sitting, food, large&#10;&#10;Description automatically generated">
            <a:extLst>
              <a:ext uri="{FF2B5EF4-FFF2-40B4-BE49-F238E27FC236}">
                <a16:creationId xmlns:a16="http://schemas.microsoft.com/office/drawing/2014/main" id="{C74F2326-FCA9-43B3-89C3-FCB55C5775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31693" y="2473712"/>
            <a:ext cx="3288215" cy="4384287"/>
          </a:xfrm>
          <a:prstGeom prst="rect">
            <a:avLst/>
          </a:prstGeom>
        </p:spPr>
      </p:pic>
      <p:pic>
        <p:nvPicPr>
          <p:cNvPr id="10" name="Picture 9" descr="A view of a snow covered field&#10;&#10;Description automatically generated">
            <a:extLst>
              <a:ext uri="{FF2B5EF4-FFF2-40B4-BE49-F238E27FC236}">
                <a16:creationId xmlns:a16="http://schemas.microsoft.com/office/drawing/2014/main" id="{88857A35-5795-4EE3-85DE-23933C7549F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75757" y="2473713"/>
            <a:ext cx="3288215" cy="4384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9231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7" descr="magi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6" name="Text Box 3"/>
          <p:cNvSpPr txBox="1">
            <a:spLocks noChangeArrowheads="1"/>
          </p:cNvSpPr>
          <p:nvPr/>
        </p:nvSpPr>
        <p:spPr bwMode="auto">
          <a:xfrm>
            <a:off x="4805034" y="1438258"/>
            <a:ext cx="371366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66FF33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66FF33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66FF33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66FF33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66FF33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66FF33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66FF33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66FF33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66FF33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Universitetets forskningsfartøy </a:t>
            </a:r>
          </a:p>
          <a:p>
            <a:pPr eaLnBrk="1" hangingPunct="1"/>
            <a:r>
              <a:rPr lang="nb-NO" dirty="0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F/F Trygve </a:t>
            </a:r>
            <a:r>
              <a:rPr lang="nb-NO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Braarud</a:t>
            </a:r>
            <a:endParaRPr lang="nb-NO" dirty="0">
              <a:solidFill>
                <a:schemeClr val="tx1">
                  <a:lumMod val="75000"/>
                  <a:lumOff val="2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7" name="Text Box 4"/>
          <p:cNvSpPr txBox="1">
            <a:spLocks noChangeArrowheads="1"/>
          </p:cNvSpPr>
          <p:nvPr/>
        </p:nvSpPr>
        <p:spPr bwMode="auto">
          <a:xfrm>
            <a:off x="179512" y="155856"/>
            <a:ext cx="7920880" cy="2646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66FF33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66FF33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66FF33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66FF33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66FF33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66FF33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66FF33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66FF33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66FF33"/>
                </a:solidFill>
                <a:latin typeface="Arial" charset="0"/>
              </a:defRPr>
            </a:lvl9pPr>
          </a:lstStyle>
          <a:p>
            <a:pPr eaLnBrk="1" hangingPunct="1"/>
            <a:r>
              <a:rPr lang="nb-NO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Det kommunale samarbeidsorganet «Fagrådet for vann- og avløpsteknisk samarbeide i indre Oslofjord» finansierer miljøovervåkingen av Indre Oslofjord. Prosjektet ledes av NIVA og gjennomføres i samarbeid med Universitetet i Oslo og SH Maritime for perioden 2019-2023.</a:t>
            </a:r>
          </a:p>
          <a:p>
            <a:pPr eaLnBrk="1" hangingPunct="1"/>
            <a:endParaRPr lang="nb-NO" b="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b-NO" b="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år har det vært gjennomført følgende tokt:</a:t>
            </a:r>
          </a:p>
          <a:p>
            <a:pPr eaLnBrk="1" hangingPunct="1"/>
            <a:endParaRPr lang="nb-NO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endParaRPr lang="nb-NO" dirty="0">
              <a:solidFill>
                <a:schemeClr val="tx2"/>
              </a:solidFill>
            </a:endParaRPr>
          </a:p>
          <a:p>
            <a:pPr eaLnBrk="1" hangingPunct="1"/>
            <a:endParaRPr lang="nb-NO" dirty="0">
              <a:solidFill>
                <a:schemeClr val="tx2"/>
              </a:solidFill>
            </a:endParaRPr>
          </a:p>
        </p:txBody>
      </p:sp>
      <p:pic>
        <p:nvPicPr>
          <p:cNvPr id="3079" name="Picture 6" descr="top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3" r="82405"/>
          <a:stretch>
            <a:fillRect/>
          </a:stretch>
        </p:blipFill>
        <p:spPr bwMode="auto">
          <a:xfrm>
            <a:off x="8167934" y="351609"/>
            <a:ext cx="701524" cy="78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39F028F5-2514-4680-842C-6C1049D1D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2200" y="6375067"/>
            <a:ext cx="2895600" cy="365125"/>
          </a:xfrm>
        </p:spPr>
        <p:txBody>
          <a:bodyPr/>
          <a:lstStyle/>
          <a:p>
            <a:r>
              <a:rPr lang="nn-NO" dirty="0"/>
              <a:t>Staalstrøm</a:t>
            </a:r>
          </a:p>
        </p:txBody>
      </p:sp>
      <p:sp>
        <p:nvSpPr>
          <p:cNvPr id="10" name="Date Placeholder 2">
            <a:extLst>
              <a:ext uri="{FF2B5EF4-FFF2-40B4-BE49-F238E27FC236}">
                <a16:creationId xmlns:a16="http://schemas.microsoft.com/office/drawing/2014/main" id="{055B6FA2-8598-4CF9-AE55-A11B8D7D56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0200" y="6400800"/>
            <a:ext cx="2185988" cy="365125"/>
          </a:xfrm>
        </p:spPr>
        <p:txBody>
          <a:bodyPr/>
          <a:lstStyle/>
          <a:p>
            <a:r>
              <a:rPr lang="nn-NO" dirty="0"/>
              <a:t>30. Oktober 2020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FA8CA3C2-1058-4B95-A8D5-B76BB215DE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929063" y="3243263"/>
          <a:ext cx="1284287" cy="369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Worksheet" r:id="rId6" imgW="1283988" imgH="369484" progId="Excel.Sheet.12">
                  <p:embed/>
                </p:oleObj>
              </mc:Choice>
              <mc:Fallback>
                <p:oleObj name="Worksheet" r:id="rId6" imgW="1283988" imgH="369484" progId="Excel.Sheet.12">
                  <p:embed/>
                  <p:pic>
                    <p:nvPicPr>
                      <p:cNvPr id="6" name="Object 5">
                        <a:extLst>
                          <a:ext uri="{FF2B5EF4-FFF2-40B4-BE49-F238E27FC236}">
                            <a16:creationId xmlns:a16="http://schemas.microsoft.com/office/drawing/2014/main" id="{FA8CA3C2-1058-4B95-A8D5-B76BB215DE7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929063" y="3243263"/>
                        <a:ext cx="1284287" cy="3698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78853555-1111-4112-A6DA-30A4241AFF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4577" y="2132856"/>
            <a:ext cx="4427984" cy="33209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5F4801-A0D0-48CB-AA28-F427EC263F68}"/>
              </a:ext>
            </a:extLst>
          </p:cNvPr>
          <p:cNvSpPr txBox="1"/>
          <p:nvPr/>
        </p:nvSpPr>
        <p:spPr>
          <a:xfrm>
            <a:off x="4427984" y="5661248"/>
            <a:ext cx="4427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Vannprøver er analysert til og med oktober (med noen unntak).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25E600-7CF1-4292-931A-493E4434F4E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0905" y="2066459"/>
            <a:ext cx="3608775" cy="369893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9" descr="mag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000" cy="12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0" name="Text Box 3"/>
          <p:cNvSpPr txBox="1">
            <a:spLocks noChangeArrowheads="1"/>
          </p:cNvSpPr>
          <p:nvPr/>
        </p:nvSpPr>
        <p:spPr bwMode="auto">
          <a:xfrm>
            <a:off x="4232275" y="77193"/>
            <a:ext cx="46417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rgbClr val="66FF33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66FF33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66FF33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66FF33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66FF33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66FF33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66FF33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66FF33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66FF33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nb-NO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Topografi og stasjonsnett i indre Oslofjord</a:t>
            </a:r>
          </a:p>
          <a:p>
            <a:pPr algn="ctr" eaLnBrk="1" hangingPunct="1"/>
            <a:endParaRPr lang="nb-NO" b="0" dirty="0">
              <a:solidFill>
                <a:schemeClr val="tx2"/>
              </a:solidFill>
            </a:endParaRPr>
          </a:p>
        </p:txBody>
      </p:sp>
      <p:sp>
        <p:nvSpPr>
          <p:cNvPr id="4101" name="Text Box 16"/>
          <p:cNvSpPr txBox="1">
            <a:spLocks noChangeArrowheads="1"/>
          </p:cNvSpPr>
          <p:nvPr/>
        </p:nvSpPr>
        <p:spPr bwMode="auto">
          <a:xfrm>
            <a:off x="4048125" y="5313363"/>
            <a:ext cx="1841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rgbClr val="66FF33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rgbClr val="66FF33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rgbClr val="66FF33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rgbClr val="66FF33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rgbClr val="66FF33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66FF33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66FF33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66FF33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rgbClr val="66FF33"/>
                </a:solidFill>
                <a:latin typeface="Arial" charset="0"/>
              </a:defRPr>
            </a:lvl9pPr>
          </a:lstStyle>
          <a:p>
            <a:pPr defTabSz="914400" eaLnBrk="1" hangingPunct="1"/>
            <a:endParaRPr lang="nb-NO"/>
          </a:p>
        </p:txBody>
      </p:sp>
      <p:sp>
        <p:nvSpPr>
          <p:cNvPr id="3" name="TextBox 2"/>
          <p:cNvSpPr txBox="1"/>
          <p:nvPr/>
        </p:nvSpPr>
        <p:spPr>
          <a:xfrm>
            <a:off x="1508664" y="5902104"/>
            <a:ext cx="1479892" cy="2769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nb-NO" sz="1200" dirty="0">
                <a:solidFill>
                  <a:schemeClr val="tx1"/>
                </a:solidFill>
              </a:rPr>
              <a:t>8. Desember 2014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9AC647-C99D-4DA5-A33E-A1A99E5F0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111799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30F760-5E37-4E87-8C02-A0F6DA81F7CA}"/>
              </a:ext>
            </a:extLst>
          </p:cNvPr>
          <p:cNvSpPr txBox="1"/>
          <p:nvPr/>
        </p:nvSpPr>
        <p:spPr>
          <a:xfrm>
            <a:off x="4111538" y="471347"/>
            <a:ext cx="4945376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nb-N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kartet vises plasseringen til stasjonene hvor vannmassene overvåkes. Stasjonene merket med rødt besøkes på </a:t>
            </a:r>
            <a:r>
              <a:rPr lang="nb-NO" sz="14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hovedtoktene</a:t>
            </a:r>
            <a:r>
              <a:rPr lang="nb-N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og de merket grønt på overflatetoktene. Merk at 8 av stasjonene besøkes på begge typer tokt.</a:t>
            </a:r>
          </a:p>
          <a:p>
            <a:pPr eaLnBrk="1" hangingPunct="1"/>
            <a:endParaRPr lang="nb-NO" sz="1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b-N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Fargeskalaen i kartet viser dybdeforholdene. Dypest er det ute i Drøbaksundet. Indre Oslofjord er adskilt fra Drøbaksundet med en terskel på 19,5 m ved Drøbak. I Vestfjorden er det dypeste punktet 160 m ved stasjon Fl1. Nord for Nesodden ligger Lysakerfjorden, hvor det er noe over 80 m dypt. Innenfor ligger Bunnefjorden, som er skilt fra resten av fjorden av terskler på ca. 50 m.</a:t>
            </a:r>
          </a:p>
          <a:p>
            <a:pPr eaLnBrk="1" hangingPunct="1"/>
            <a:endParaRPr lang="nb-NO" sz="1400" dirty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/>
            <a:r>
              <a:rPr lang="nb-NO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figuren under vises en dybdeprofil fra Drøbaksundet, via Vestfjorden og Lysakerfjorden til Bunnefjorden. </a:t>
            </a:r>
          </a:p>
          <a:p>
            <a:endParaRPr lang="nb-NO" dirty="0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441C561C-0A25-418C-826F-2C81087F8D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0666" y="3810025"/>
            <a:ext cx="5008314" cy="2369078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807B9FB-E601-47FE-9FDA-52F5B40E5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b-NO" dirty="0"/>
              <a:t>Klassifisering av vannkvalitet</a:t>
            </a:r>
            <a:br>
              <a:rPr lang="nb-NO" dirty="0"/>
            </a:b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C58707-04B5-4309-A25E-8974AD617D4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57200" y="1196752"/>
            <a:ext cx="5050904" cy="4403027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7AB3D6-CB2A-46C5-95B4-EBC40E709295}"/>
              </a:ext>
            </a:extLst>
          </p:cNvPr>
          <p:cNvSpPr txBox="1"/>
          <p:nvPr/>
        </p:nvSpPr>
        <p:spPr bwMode="auto">
          <a:xfrm>
            <a:off x="4932040" y="2132856"/>
            <a:ext cx="3754760" cy="39933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20000"/>
              </a:spcBef>
              <a:buFont typeface="Arial" charset="0"/>
            </a:pPr>
            <a:r>
              <a:rPr lang="nb-NO" sz="1600" dirty="0">
                <a:latin typeface="Calibri" pitchFamily="34" charset="0"/>
                <a:ea typeface="Geneva" pitchFamily="-107" charset="-128"/>
              </a:rPr>
              <a:t>Flytdiagram hentet fra Veileder 02:2018 (Figur 3.6) som viser hvordan hydromorfologiske og fysiskkjemiske støtteparametere påvirker klassifiseringen av en vannforekomst. </a:t>
            </a:r>
          </a:p>
          <a:p>
            <a:pPr>
              <a:spcBef>
                <a:spcPct val="20000"/>
              </a:spcBef>
              <a:buFont typeface="Arial" charset="0"/>
            </a:pPr>
            <a:endParaRPr lang="nb-NO" sz="1600" dirty="0">
              <a:latin typeface="Calibri" pitchFamily="34" charset="0"/>
              <a:ea typeface="Geneva" pitchFamily="-107" charset="-128"/>
            </a:endParaRPr>
          </a:p>
          <a:p>
            <a:pPr>
              <a:spcBef>
                <a:spcPct val="20000"/>
              </a:spcBef>
              <a:buFont typeface="Arial" charset="0"/>
            </a:pPr>
            <a:r>
              <a:rPr lang="nb-NO" sz="1600" dirty="0">
                <a:latin typeface="Calibri" pitchFamily="34" charset="0"/>
                <a:ea typeface="Geneva" pitchFamily="-107" charset="-128"/>
              </a:rPr>
              <a:t>Vannmassene undersøkes hvert år. I 2020 gjøres det også undersøkelser av makroalger, </a:t>
            </a:r>
            <a:r>
              <a:rPr lang="nb-NO" sz="1600" dirty="0" err="1">
                <a:latin typeface="Calibri" pitchFamily="34" charset="0"/>
                <a:ea typeface="Geneva" pitchFamily="-107" charset="-128"/>
              </a:rPr>
              <a:t>hyperbenthos</a:t>
            </a:r>
            <a:r>
              <a:rPr lang="nb-NO" sz="1600" dirty="0">
                <a:latin typeface="Calibri" pitchFamily="34" charset="0"/>
                <a:ea typeface="Geneva" pitchFamily="-107" charset="-128"/>
              </a:rPr>
              <a:t> og biomarkører. </a:t>
            </a:r>
          </a:p>
          <a:p>
            <a:pPr>
              <a:spcBef>
                <a:spcPct val="20000"/>
              </a:spcBef>
              <a:buFont typeface="Arial" charset="0"/>
            </a:pPr>
            <a:endParaRPr lang="nb-NO" sz="1600" dirty="0">
              <a:latin typeface="Calibri" pitchFamily="34" charset="0"/>
              <a:ea typeface="Geneva" pitchFamily="-107" charset="-128"/>
            </a:endParaRPr>
          </a:p>
          <a:p>
            <a:pPr>
              <a:spcBef>
                <a:spcPct val="20000"/>
              </a:spcBef>
              <a:buFont typeface="Arial" charset="0"/>
            </a:pPr>
            <a:r>
              <a:rPr lang="nb-NO" sz="1600" dirty="0">
                <a:latin typeface="Calibri" pitchFamily="34" charset="0"/>
                <a:ea typeface="Geneva" pitchFamily="-107" charset="-128"/>
              </a:rPr>
              <a:t>For vannmassene skal det benyttes data for minst 3 år. På neste slide vises kun tilstanden basert på data fra 2020.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DD9052-042A-445E-B01A-87244A0AE3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0200" y="6400800"/>
            <a:ext cx="2185988" cy="365125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nb-NO" dirty="0"/>
              <a:t>30.10.2020</a:t>
            </a:r>
            <a:endParaRPr lang="nn-NO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2611B-6044-4C91-810E-6858EFB7A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2200" y="6400800"/>
            <a:ext cx="2895600" cy="365125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nn-NO" dirty="0"/>
              <a:t>Staalstrøm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8455D-6A0E-4976-969C-BA78D5489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40650" y="6400800"/>
            <a:ext cx="946150" cy="365125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fld id="{C0459820-22D6-438B-9ACC-C6121BCBE943}" type="slidenum">
              <a:rPr lang="nn-NO" smtClean="0"/>
              <a:pPr>
                <a:spcAft>
                  <a:spcPts val="600"/>
                </a:spcAft>
              </a:pPr>
              <a:t>4</a:t>
            </a:fld>
            <a:endParaRPr lang="nn-NO"/>
          </a:p>
        </p:txBody>
      </p:sp>
    </p:spTree>
    <p:extLst>
      <p:ext uri="{BB962C8B-B14F-4D97-AF65-F5344CB8AC3E}">
        <p14:creationId xmlns:p14="http://schemas.microsoft.com/office/powerpoint/2010/main" val="18894118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807B9FB-E601-47FE-9FDA-52F5B40E5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b-NO" dirty="0"/>
              <a:t>Tilstanden i 2020</a:t>
            </a:r>
            <a:br>
              <a:rPr lang="nb-NO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7AB3D6-CB2A-46C5-95B4-EBC40E709295}"/>
              </a:ext>
            </a:extLst>
          </p:cNvPr>
          <p:cNvSpPr txBox="1"/>
          <p:nvPr/>
        </p:nvSpPr>
        <p:spPr bwMode="auto">
          <a:xfrm>
            <a:off x="457200" y="4221088"/>
            <a:ext cx="8229600" cy="19050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>
              <a:spcBef>
                <a:spcPct val="20000"/>
              </a:spcBef>
              <a:buFont typeface="Arial" charset="0"/>
            </a:pPr>
            <a:r>
              <a:rPr lang="nb-NO" sz="1600" dirty="0">
                <a:latin typeface="Calibri" pitchFamily="34" charset="0"/>
                <a:ea typeface="Geneva" pitchFamily="-107" charset="-128"/>
              </a:rPr>
              <a:t>Her vises verdier basert på kun 2020 fra stasjon Im2 i Drøbaksundet til Gp2 i </a:t>
            </a:r>
            <a:r>
              <a:rPr lang="nb-NO" sz="1600" dirty="0" err="1">
                <a:latin typeface="Calibri" pitchFamily="34" charset="0"/>
                <a:ea typeface="Geneva" pitchFamily="-107" charset="-128"/>
              </a:rPr>
              <a:t>Bunnebotten</a:t>
            </a:r>
            <a:r>
              <a:rPr lang="nb-NO" sz="1600" dirty="0">
                <a:latin typeface="Calibri" pitchFamily="34" charset="0"/>
                <a:ea typeface="Geneva" pitchFamily="-107" charset="-128"/>
              </a:rPr>
              <a:t>.</a:t>
            </a:r>
          </a:p>
          <a:p>
            <a:pPr>
              <a:spcBef>
                <a:spcPct val="20000"/>
              </a:spcBef>
              <a:buFont typeface="Arial" charset="0"/>
            </a:pPr>
            <a:endParaRPr lang="nb-NO" sz="1600" dirty="0">
              <a:latin typeface="Calibri" pitchFamily="34" charset="0"/>
              <a:ea typeface="Geneva" pitchFamily="-107" charset="-128"/>
            </a:endParaRPr>
          </a:p>
          <a:p>
            <a:pPr>
              <a:spcBef>
                <a:spcPct val="20000"/>
              </a:spcBef>
              <a:buFont typeface="Arial" charset="0"/>
            </a:pPr>
            <a:r>
              <a:rPr lang="nb-NO" sz="1600" dirty="0">
                <a:latin typeface="Calibri" pitchFamily="34" charset="0"/>
                <a:ea typeface="Geneva" pitchFamily="-107" charset="-128"/>
              </a:rPr>
              <a:t>Gp2 skiller seg ut ved å ha de høyeste verdiene av både nitrogen og fosfor, samt klorofyll a (høyeste måling i juli). Årsaken til dette må være lokale tilførsler. </a:t>
            </a:r>
          </a:p>
          <a:p>
            <a:pPr>
              <a:spcBef>
                <a:spcPct val="20000"/>
              </a:spcBef>
              <a:buFont typeface="Arial" charset="0"/>
            </a:pPr>
            <a:endParaRPr lang="nb-NO" sz="1600" dirty="0">
              <a:latin typeface="Calibri" pitchFamily="34" charset="0"/>
              <a:ea typeface="Geneva" pitchFamily="-107" charset="-128"/>
            </a:endParaRPr>
          </a:p>
          <a:p>
            <a:pPr>
              <a:spcBef>
                <a:spcPct val="20000"/>
              </a:spcBef>
              <a:buFont typeface="Arial" charset="0"/>
            </a:pPr>
            <a:r>
              <a:rPr lang="nb-NO" sz="1600" dirty="0">
                <a:latin typeface="Calibri" pitchFamily="34" charset="0"/>
                <a:ea typeface="Geneva" pitchFamily="-107" charset="-128"/>
              </a:rPr>
              <a:t>Mest planteplankton var det i Bærumsbassenget (høy måling i mars). Alle stasjoner innenfor Steilene hadde høye verdier av nitrogen på vinteren. Det var lavere nitratverdier lenger ut i fjorden, som tyder på at lokale tilførsler er viktigste kilde.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DD9052-042A-445E-B01A-87244A0AE3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0200" y="6400800"/>
            <a:ext cx="2185988" cy="365125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nb-NO" dirty="0"/>
              <a:t>30.10.2020</a:t>
            </a:r>
            <a:endParaRPr lang="nn-NO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2611B-6044-4C91-810E-6858EFB7A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2200" y="6400800"/>
            <a:ext cx="2895600" cy="365125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nn-NO" dirty="0"/>
              <a:t>Staalstrøm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8455D-6A0E-4976-969C-BA78D5489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40650" y="6400800"/>
            <a:ext cx="946150" cy="365125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fld id="{C0459820-22D6-438B-9ACC-C6121BCBE943}" type="slidenum">
              <a:rPr lang="nn-NO" smtClean="0"/>
              <a:pPr>
                <a:spcAft>
                  <a:spcPts val="600"/>
                </a:spcAft>
              </a:pPr>
              <a:t>5</a:t>
            </a:fld>
            <a:endParaRPr lang="nn-NO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0253FD-285A-4CA0-940D-877ECA660F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24744"/>
            <a:ext cx="8652676" cy="287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3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76574-E5FD-46C3-960B-58C9B604B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2075"/>
            <a:ext cx="8229600" cy="1104677"/>
          </a:xfrm>
        </p:spPr>
        <p:txBody>
          <a:bodyPr/>
          <a:lstStyle/>
          <a:p>
            <a:r>
              <a:rPr lang="nb-NO" sz="3200" dirty="0"/>
              <a:t>Meldinger om dårlige forhold enkelte steder i fjorden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70B2DF-B4CE-4B53-AFF1-41D5B99F63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0200" y="6400800"/>
            <a:ext cx="2185988" cy="365125"/>
          </a:xfrm>
        </p:spPr>
        <p:txBody>
          <a:bodyPr/>
          <a:lstStyle/>
          <a:p>
            <a:r>
              <a:rPr lang="nb-NO" dirty="0"/>
              <a:t>30.10.2020</a:t>
            </a:r>
            <a:endParaRPr lang="nn-NO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2C4DEC-0801-45EB-B344-D6B53E5BD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2200" y="6400800"/>
            <a:ext cx="2895600" cy="365125"/>
          </a:xfrm>
        </p:spPr>
        <p:txBody>
          <a:bodyPr/>
          <a:lstStyle/>
          <a:p>
            <a:r>
              <a:rPr lang="nn-NO"/>
              <a:t>Staalstrøm</a:t>
            </a:r>
            <a:endParaRPr lang="nn-N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92A466-0FE6-4749-B33A-32FB1247A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40650" y="6400800"/>
            <a:ext cx="946150" cy="365125"/>
          </a:xfrm>
        </p:spPr>
        <p:txBody>
          <a:bodyPr/>
          <a:lstStyle/>
          <a:p>
            <a:fld id="{596F37D9-1911-45C7-A230-7CFE9DC0FC48}" type="slidenum">
              <a:rPr lang="nn-NO" smtClean="0"/>
              <a:pPr/>
              <a:t>6</a:t>
            </a:fld>
            <a:endParaRPr lang="nn-NO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5D4107-2EF6-4B39-855F-C8DD0EC3360B}"/>
              </a:ext>
            </a:extLst>
          </p:cNvPr>
          <p:cNvSpPr txBox="1"/>
          <p:nvPr/>
        </p:nvSpPr>
        <p:spPr>
          <a:xfrm>
            <a:off x="251520" y="1268760"/>
            <a:ext cx="432048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Det ble meldt om mye bentiske alger i </a:t>
            </a:r>
            <a:r>
              <a:rPr lang="nb-NO" dirty="0" err="1"/>
              <a:t>Hundsund</a:t>
            </a:r>
            <a:r>
              <a:rPr lang="nb-NO" dirty="0"/>
              <a:t> i Bærum (se bilde). Det ble tatt ekstra målinger i denne pollen den 3. september på 0 og 3 m.</a:t>
            </a:r>
          </a:p>
          <a:p>
            <a:endParaRPr lang="nb-NO" dirty="0"/>
          </a:p>
          <a:p>
            <a:r>
              <a:rPr lang="nb-NO" dirty="0"/>
              <a:t>Vannprøvene er analysert med unntak av Tot-N. Det var mye oksygen, og ellers relativt lite næringssalter. Parameteren som skilte seg ut var Tot-P. Det var lite fosfat som tyder på at det var mye organisk fosfor. Planktonartene var en del annerledes enn det en finner andre steder i fjorden.</a:t>
            </a:r>
          </a:p>
          <a:p>
            <a:endParaRPr lang="nb-NO" dirty="0"/>
          </a:p>
          <a:p>
            <a:r>
              <a:rPr lang="nb-NO" dirty="0"/>
              <a:t>Det har også vært observert mye </a:t>
            </a:r>
            <a:r>
              <a:rPr lang="nb-NO" dirty="0" err="1"/>
              <a:t>lurv</a:t>
            </a:r>
            <a:r>
              <a:rPr lang="nb-NO" dirty="0"/>
              <a:t> på bunn på en posisjon på vestsiden av Bunnefjorden. Bunnen er dekt av et 5-10 cm lag med grønne trådformede alger.</a:t>
            </a:r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pic>
        <p:nvPicPr>
          <p:cNvPr id="8" name="Picture 7" descr="A view of a snow covered field&#10;&#10;Description automatically generated">
            <a:extLst>
              <a:ext uri="{FF2B5EF4-FFF2-40B4-BE49-F238E27FC236}">
                <a16:creationId xmlns:a16="http://schemas.microsoft.com/office/drawing/2014/main" id="{986DB5FD-7570-47D6-8BD6-6A5DB807E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3379" y="1480583"/>
            <a:ext cx="3550130" cy="4733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273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807B9FB-E601-47FE-9FDA-52F5B40E5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b-NO" dirty="0"/>
              <a:t>Vannsirkulasjon</a:t>
            </a:r>
            <a:br>
              <a:rPr lang="nb-NO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7AB3D6-CB2A-46C5-95B4-EBC40E709295}"/>
              </a:ext>
            </a:extLst>
          </p:cNvPr>
          <p:cNvSpPr txBox="1"/>
          <p:nvPr/>
        </p:nvSpPr>
        <p:spPr bwMode="auto">
          <a:xfrm>
            <a:off x="457200" y="836712"/>
            <a:ext cx="8229600" cy="219310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20000"/>
              </a:spcBef>
              <a:buFont typeface="Arial" charset="0"/>
            </a:pPr>
            <a:r>
              <a:rPr lang="nb-NO" sz="1600" dirty="0">
                <a:latin typeface="Calibri" pitchFamily="34" charset="0"/>
                <a:ea typeface="Geneva" pitchFamily="-107" charset="-128"/>
              </a:rPr>
              <a:t>Analyse av vannsirkulasjonen i fjorden er ikke analysert for 2020. Dette påvirker oksygenforholdene i fjorden, som ofte er en støtteparameter som trekker ned vannkvaliteten.</a:t>
            </a:r>
          </a:p>
          <a:p>
            <a:pPr>
              <a:spcBef>
                <a:spcPct val="20000"/>
              </a:spcBef>
              <a:buFont typeface="Arial" charset="0"/>
            </a:pPr>
            <a:endParaRPr lang="nb-NO" sz="1600" dirty="0">
              <a:latin typeface="Calibri" pitchFamily="34" charset="0"/>
              <a:ea typeface="Geneva" pitchFamily="-107" charset="-128"/>
            </a:endParaRPr>
          </a:p>
          <a:p>
            <a:pPr>
              <a:spcBef>
                <a:spcPct val="20000"/>
              </a:spcBef>
            </a:pPr>
            <a:r>
              <a:rPr lang="nb-NO" sz="1600" dirty="0">
                <a:latin typeface="Calibri" pitchFamily="34" charset="0"/>
                <a:ea typeface="Geneva" pitchFamily="-107" charset="-128"/>
              </a:rPr>
              <a:t>I forbindelse med et masterprosjekt ved universitetet foretas det nå strømmålinger på terskelen mellom Nesoddtangen og Bygdø. Denne terskelen skiller Lysakerfjorden og Bunnefjorden. Dette gjør disse målingene interessante for miljøovervåkningen i Indre Oslofjord. Det har ikke vært tilsvarende undersøkelser tidligere.</a:t>
            </a:r>
          </a:p>
          <a:p>
            <a:pPr>
              <a:spcBef>
                <a:spcPct val="20000"/>
              </a:spcBef>
              <a:buFont typeface="Arial" charset="0"/>
            </a:pPr>
            <a:endParaRPr lang="nb-NO" sz="1600" dirty="0">
              <a:latin typeface="Calibri" pitchFamily="34" charset="0"/>
              <a:ea typeface="Geneva" pitchFamily="-107" charset="-128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DD9052-042A-445E-B01A-87244A0AE3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0200" y="6400800"/>
            <a:ext cx="2185988" cy="365125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nb-NO" dirty="0"/>
              <a:t>30.10.2020</a:t>
            </a:r>
            <a:endParaRPr lang="nn-NO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2611B-6044-4C91-810E-6858EFB7A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2200" y="6400800"/>
            <a:ext cx="2895600" cy="365125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r>
              <a:rPr lang="nn-NO" dirty="0"/>
              <a:t>Staalstrøm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8455D-6A0E-4976-969C-BA78D5489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40650" y="6400800"/>
            <a:ext cx="946150" cy="365125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fld id="{C0459820-22D6-438B-9ACC-C6121BCBE943}" type="slidenum">
              <a:rPr lang="nn-NO" smtClean="0"/>
              <a:pPr>
                <a:spcAft>
                  <a:spcPts val="600"/>
                </a:spcAft>
              </a:pPr>
              <a:t>7</a:t>
            </a:fld>
            <a:endParaRPr lang="nn-NO"/>
          </a:p>
        </p:txBody>
      </p:sp>
      <p:pic>
        <p:nvPicPr>
          <p:cNvPr id="9" name="Picture 8" descr="A close up of a map&#10;&#10;Description automatically generated">
            <a:extLst>
              <a:ext uri="{FF2B5EF4-FFF2-40B4-BE49-F238E27FC236}">
                <a16:creationId xmlns:a16="http://schemas.microsoft.com/office/drawing/2014/main" id="{C3241FC9-85BE-448B-839D-BFC461DE2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01149"/>
            <a:ext cx="7519308" cy="3556851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5806BDD-FE3F-4C80-A6BF-ACE40EEBF738}"/>
              </a:ext>
            </a:extLst>
          </p:cNvPr>
          <p:cNvCxnSpPr/>
          <p:nvPr/>
        </p:nvCxnSpPr>
        <p:spPr>
          <a:xfrm flipH="1">
            <a:off x="4716016" y="3140968"/>
            <a:ext cx="72008" cy="108012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4570E7F-3D8F-4AAF-B13A-A657F601092C}"/>
              </a:ext>
            </a:extLst>
          </p:cNvPr>
          <p:cNvSpPr txBox="1"/>
          <p:nvPr/>
        </p:nvSpPr>
        <p:spPr>
          <a:xfrm>
            <a:off x="3851920" y="2636912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dirty="0"/>
              <a:t>Strømmålinger</a:t>
            </a:r>
          </a:p>
        </p:txBody>
      </p:sp>
    </p:spTree>
    <p:extLst>
      <p:ext uri="{BB962C8B-B14F-4D97-AF65-F5344CB8AC3E}">
        <p14:creationId xmlns:p14="http://schemas.microsoft.com/office/powerpoint/2010/main" val="2824874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&#10;&#10;Description automatically generated">
            <a:extLst>
              <a:ext uri="{FF2B5EF4-FFF2-40B4-BE49-F238E27FC236}">
                <a16:creationId xmlns:a16="http://schemas.microsoft.com/office/drawing/2014/main" id="{25FABF86-F83F-47F9-81A3-954884F69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950" y="1620763"/>
            <a:ext cx="4830138" cy="527382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807B9FB-E601-47FE-9FDA-52F5B40E5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b-NO" dirty="0"/>
              <a:t>Vannsirkulasjon</a:t>
            </a:r>
            <a:br>
              <a:rPr lang="nb-NO" dirty="0"/>
            </a:b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7AB3D6-CB2A-46C5-95B4-EBC40E709295}"/>
              </a:ext>
            </a:extLst>
          </p:cNvPr>
          <p:cNvSpPr txBox="1"/>
          <p:nvPr/>
        </p:nvSpPr>
        <p:spPr bwMode="auto">
          <a:xfrm>
            <a:off x="457200" y="908720"/>
            <a:ext cx="8229600" cy="212109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/>
          <a:p>
            <a:pPr>
              <a:spcBef>
                <a:spcPct val="20000"/>
              </a:spcBef>
              <a:buFont typeface="Arial" charset="0"/>
            </a:pPr>
            <a:r>
              <a:rPr lang="nb-NO" sz="1600" dirty="0">
                <a:latin typeface="Calibri" pitchFamily="34" charset="0"/>
                <a:ea typeface="Geneva" pitchFamily="-107" charset="-128"/>
              </a:rPr>
              <a:t>24-25. september var det høy vannstand i fjorden. Når dette vannet skulle ut igjen førte dette til ganske kraftige strømmer ved Nesoddtangen. Samtidig strømmet det vann fra Lysakerfjorden til Bunnefjorden i 15-35 m dyp. Målingene fortsetter fram til 11. desember. </a:t>
            </a:r>
          </a:p>
          <a:p>
            <a:pPr>
              <a:spcBef>
                <a:spcPct val="20000"/>
              </a:spcBef>
              <a:buFont typeface="Arial" charset="0"/>
            </a:pPr>
            <a:endParaRPr lang="nb-NO" sz="1600" dirty="0">
              <a:latin typeface="Calibri" pitchFamily="34" charset="0"/>
              <a:ea typeface="Geneva" pitchFamily="-107" charset="-128"/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DD9052-042A-445E-B01A-87244A0AE3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0200" y="6400800"/>
            <a:ext cx="2185988" cy="365125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endParaRPr lang="nn-NO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72611B-6044-4C91-810E-6858EFB7A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2200" y="6400800"/>
            <a:ext cx="2895600" cy="365125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endParaRPr lang="nn-NO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E8455D-6A0E-4976-969C-BA78D5489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40650" y="6400800"/>
            <a:ext cx="946150" cy="365125"/>
          </a:xfr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>
              <a:spcAft>
                <a:spcPts val="600"/>
              </a:spcAft>
            </a:pPr>
            <a:fld id="{C0459820-22D6-438B-9ACC-C6121BCBE943}" type="slidenum">
              <a:rPr lang="nn-NO" smtClean="0"/>
              <a:pPr>
                <a:spcAft>
                  <a:spcPts val="600"/>
                </a:spcAft>
              </a:pPr>
              <a:t>8</a:t>
            </a:fld>
            <a:endParaRPr lang="nn-NO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2F5575-E557-48DE-A4B2-5CF6F6D969A6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65337"/>
            <a:ext cx="3708400" cy="444817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Arrow: Right 13">
            <a:extLst>
              <a:ext uri="{FF2B5EF4-FFF2-40B4-BE49-F238E27FC236}">
                <a16:creationId xmlns:a16="http://schemas.microsoft.com/office/drawing/2014/main" id="{6930FC56-2F7E-4F71-A920-46C12C296A79}"/>
              </a:ext>
            </a:extLst>
          </p:cNvPr>
          <p:cNvSpPr/>
          <p:nvPr/>
        </p:nvSpPr>
        <p:spPr>
          <a:xfrm flipH="1">
            <a:off x="2051720" y="5445223"/>
            <a:ext cx="648072" cy="3651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0B5EA24E-796F-458B-8044-FDE3787CFEA0}"/>
              </a:ext>
            </a:extLst>
          </p:cNvPr>
          <p:cNvSpPr/>
          <p:nvPr/>
        </p:nvSpPr>
        <p:spPr>
          <a:xfrm>
            <a:off x="3141598" y="3828182"/>
            <a:ext cx="638313" cy="36512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5CC68AB-812A-4271-A27C-926000BE9B8A}"/>
              </a:ext>
            </a:extLst>
          </p:cNvPr>
          <p:cNvCxnSpPr>
            <a:cxnSpLocks/>
          </p:cNvCxnSpPr>
          <p:nvPr/>
        </p:nvCxnSpPr>
        <p:spPr>
          <a:xfrm flipH="1">
            <a:off x="2483768" y="4081858"/>
            <a:ext cx="3572984" cy="157939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AB80625-460C-44A3-B5A9-6EE15547DD59}"/>
              </a:ext>
            </a:extLst>
          </p:cNvPr>
          <p:cNvCxnSpPr>
            <a:cxnSpLocks/>
          </p:cNvCxnSpPr>
          <p:nvPr/>
        </p:nvCxnSpPr>
        <p:spPr>
          <a:xfrm flipH="1" flipV="1">
            <a:off x="3491880" y="4005064"/>
            <a:ext cx="2592288" cy="154486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903C289A-78C4-4575-A64D-C732676A79B3}"/>
              </a:ext>
            </a:extLst>
          </p:cNvPr>
          <p:cNvSpPr/>
          <p:nvPr/>
        </p:nvSpPr>
        <p:spPr>
          <a:xfrm>
            <a:off x="6025597" y="3512415"/>
            <a:ext cx="720080" cy="81175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8CC730A-5487-4F58-ADDE-99F16AB8C955}"/>
              </a:ext>
            </a:extLst>
          </p:cNvPr>
          <p:cNvSpPr/>
          <p:nvPr/>
        </p:nvSpPr>
        <p:spPr>
          <a:xfrm>
            <a:off x="6056752" y="5333799"/>
            <a:ext cx="720080" cy="811757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00965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4A6DAD4-AE82-4C28-BFD4-31B96A906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2196"/>
          </a:xfrm>
        </p:spPr>
        <p:txBody>
          <a:bodyPr/>
          <a:lstStyle/>
          <a:p>
            <a:r>
              <a:rPr lang="nb-NO" dirty="0"/>
              <a:t>Prøvetaking av </a:t>
            </a:r>
            <a:r>
              <a:rPr lang="nb-NO" dirty="0" err="1"/>
              <a:t>hyperbenthos</a:t>
            </a:r>
            <a:endParaRPr lang="nb-NO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93F4DA-7682-42B0-AD29-044FA14FF5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0200" y="6400800"/>
            <a:ext cx="2185988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8E78B198-D1EC-47FF-A065-B9BFB1494EF8}" type="datetime1">
              <a:rPr lang="nb-NO" smtClean="0"/>
              <a:pPr>
                <a:spcAft>
                  <a:spcPts val="600"/>
                </a:spcAft>
              </a:pPr>
              <a:t>30.10.2020</a:t>
            </a:fld>
            <a:endParaRPr lang="nn-N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7FC1613-16F3-4C92-A3BC-9856CC3D2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362200" y="6400800"/>
            <a:ext cx="2895600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nn-NO"/>
              <a:t>Forfatternavn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37344-2F61-4BF1-9390-9D3680260A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40650" y="6400800"/>
            <a:ext cx="946150" cy="365125"/>
          </a:xfrm>
        </p:spPr>
        <p:txBody>
          <a:bodyPr wrap="square" anchor="ctr">
            <a:normAutofit/>
          </a:bodyPr>
          <a:lstStyle/>
          <a:p>
            <a:pPr>
              <a:spcAft>
                <a:spcPts val="600"/>
              </a:spcAft>
            </a:pPr>
            <a:fld id="{C0459820-22D6-438B-9ACC-C6121BCBE943}" type="slidenum">
              <a:rPr lang="nn-NO" smtClean="0"/>
              <a:pPr>
                <a:spcAft>
                  <a:spcPts val="600"/>
                </a:spcAft>
              </a:pPr>
              <a:t>9</a:t>
            </a:fld>
            <a:endParaRPr lang="nn-NO"/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B560B63F-ED98-413C-8E7C-9B2C5BE54C96}"/>
              </a:ext>
            </a:extLst>
          </p:cNvPr>
          <p:cNvSpPr>
            <a:spLocks noGrp="1" noChangeArrowheads="1"/>
          </p:cNvSpPr>
          <p:nvPr>
            <p:ph sz="half" idx="2"/>
          </p:nvPr>
        </p:nvSpPr>
        <p:spPr bwMode="auto">
          <a:xfrm>
            <a:off x="2915816" y="712196"/>
            <a:ext cx="6192688" cy="2739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Prøvetaking ble foretatt ved å dra en Beyer bunnslede langs sjøbunnen med fart på 1 knop over en distanse på 1 km. Sledens nett har en åpning i front på 50 cm i diameter, og en maskevidde på 0,5 mm.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b-NO" altLang="nb-NO" sz="16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b-NO" altLang="nb-NO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Ved Hellviktangen var det svært lave oksygenforhold og bunntrekket ble derfor ikke tatt. Trekket i Drøbaksundet ble ikke gjennomført pga. dårlig vær. Konklusjoner fra undersøkelsene vil presenteres i årsrapporten for 2020.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nb-NO" altLang="nb-NO" sz="1600" dirty="0"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b-NO" altLang="nb-NO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6" name="Picture 5" descr="A picture containing building, outdoor, sitting, old&#10;&#10;Description automatically generated">
            <a:extLst>
              <a:ext uri="{FF2B5EF4-FFF2-40B4-BE49-F238E27FC236}">
                <a16:creationId xmlns:a16="http://schemas.microsoft.com/office/drawing/2014/main" id="{34D7EEC6-94DD-49FD-85EB-22C2224AB6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949"/>
          <a:stretch/>
        </p:blipFill>
        <p:spPr>
          <a:xfrm rot="5400000">
            <a:off x="-41288" y="4013621"/>
            <a:ext cx="2908922" cy="2595685"/>
          </a:xfrm>
          <a:prstGeom prst="rect">
            <a:avLst/>
          </a:prstGeom>
          <a:noFill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7996A46-89F8-468E-97D7-F088481E61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1014" y="2892582"/>
            <a:ext cx="6047656" cy="37767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BE1245-45FA-4C2F-A3EA-E6C7697DCE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358" y="876682"/>
            <a:ext cx="2229629" cy="3550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5165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k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IVAmal1_format_4_3.potx" id="{954089EB-4406-4E5B-9765-EFF0533C9E6B}" vid="{B8B1F457-6644-4DE0-854A-DB7ED62EFBB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F6A315D68D8084387AD9556A9AA6F2A" ma:contentTypeVersion="13" ma:contentTypeDescription="Create a new document." ma:contentTypeScope="" ma:versionID="ddfa28ca1f773a8394e2a98ddd97bf03">
  <xsd:schema xmlns:xsd="http://www.w3.org/2001/XMLSchema" xmlns:xs="http://www.w3.org/2001/XMLSchema" xmlns:p="http://schemas.microsoft.com/office/2006/metadata/properties" xmlns:ns3="b5206337-c8e3-4afb-bb2e-cd1ebf476a54" xmlns:ns4="632c43b2-407c-4635-9cdb-45230b47169a" targetNamespace="http://schemas.microsoft.com/office/2006/metadata/properties" ma:root="true" ma:fieldsID="17aebbc96585fb6bc3cd74bc91f91d1c" ns3:_="" ns4:_="">
    <xsd:import namespace="b5206337-c8e3-4afb-bb2e-cd1ebf476a54"/>
    <xsd:import namespace="632c43b2-407c-4635-9cdb-45230b47169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3:MediaServiceLocation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206337-c8e3-4afb-bb2e-cd1ebf476a5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2c43b2-407c-4635-9cdb-45230b47169a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6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162C134-134C-4B03-A401-775A1981962C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55F0C688-BADC-4477-B097-B6564BA2709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5ED480-1BE5-4AFF-885B-3FF869DE494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5206337-c8e3-4afb-bb2e-cd1ebf476a54"/>
    <ds:schemaRef ds:uri="632c43b2-407c-4635-9cdb-45230b47169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271</TotalTime>
  <Words>742</Words>
  <Application>Microsoft Office PowerPoint</Application>
  <PresentationFormat>Skjermfremvisning (4:3)</PresentationFormat>
  <Paragraphs>72</Paragraphs>
  <Slides>9</Slides>
  <Notes>2</Notes>
  <HiddenSlides>0</HiddenSlides>
  <MMClips>0</MMClips>
  <ScaleCrop>false</ScaleCrop>
  <HeadingPairs>
    <vt:vector size="8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Innebygde OLE-servere</vt:lpstr>
      </vt:variant>
      <vt:variant>
        <vt:i4>1</vt:i4>
      </vt:variant>
      <vt:variant>
        <vt:lpstr>Lysbildetitler</vt:lpstr>
      </vt:variant>
      <vt:variant>
        <vt:i4>9</vt:i4>
      </vt:variant>
    </vt:vector>
  </HeadingPairs>
  <TitlesOfParts>
    <vt:vector size="15" baseType="lpstr">
      <vt:lpstr>Arial</vt:lpstr>
      <vt:lpstr>Calibri</vt:lpstr>
      <vt:lpstr>Lucida Grande</vt:lpstr>
      <vt:lpstr>Verdana</vt:lpstr>
      <vt:lpstr>Office-tema</vt:lpstr>
      <vt:lpstr>Worksheet</vt:lpstr>
      <vt:lpstr>PowerPoint-presentasjon</vt:lpstr>
      <vt:lpstr>PowerPoint-presentasjon</vt:lpstr>
      <vt:lpstr>PowerPoint-presentasjon</vt:lpstr>
      <vt:lpstr>Klassifisering av vannkvalitet </vt:lpstr>
      <vt:lpstr>Tilstanden i 2020 </vt:lpstr>
      <vt:lpstr>Meldinger om dårlige forhold enkelte steder i fjorden</vt:lpstr>
      <vt:lpstr>Vannsirkulasjon </vt:lpstr>
      <vt:lpstr>Vannsirkulasjon </vt:lpstr>
      <vt:lpstr>Prøvetaking av hyperbenthos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André Staalstrøm</dc:creator>
  <cp:lastModifiedBy>Line Kristin Haug</cp:lastModifiedBy>
  <cp:revision>4</cp:revision>
  <dcterms:created xsi:type="dcterms:W3CDTF">2020-10-29T12:35:51Z</dcterms:created>
  <dcterms:modified xsi:type="dcterms:W3CDTF">2020-10-30T10:02:22Z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0x0101003F6A315D68D8084387AD9556A9AA6F2A</vt:lpwstr>
  </property>
</Properties>
</file>