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0" r:id="rId4"/>
    <p:sldId id="271" r:id="rId5"/>
    <p:sldId id="260" r:id="rId6"/>
    <p:sldId id="268" r:id="rId7"/>
    <p:sldId id="261" r:id="rId8"/>
    <p:sldId id="273" r:id="rId9"/>
    <p:sldId id="272" r:id="rId10"/>
    <p:sldId id="275" r:id="rId11"/>
    <p:sldId id="265" r:id="rId12"/>
    <p:sldId id="269" r:id="rId13"/>
  </p:sldIdLst>
  <p:sldSz cx="9144000" cy="7019925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hmann Pernille" initials="pebe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BD"/>
    <a:srgbClr val="D6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3" autoAdjust="0"/>
    <p:restoredTop sz="94660"/>
  </p:normalViewPr>
  <p:slideViewPr>
    <p:cSldViewPr>
      <p:cViewPr>
        <p:scale>
          <a:sx n="70" d="100"/>
          <a:sy n="70" d="100"/>
        </p:scale>
        <p:origin x="-1762" y="-446"/>
      </p:cViewPr>
      <p:guideLst>
        <p:guide orient="horz" pos="2211"/>
        <p:guide orient="horz" pos="35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C921-1340-49B9-B304-36DD38B86485}" type="datetimeFigureOut">
              <a:rPr lang="nb-NO" sz="1100" smtClean="0">
                <a:latin typeface="Arial" panose="020B0604020202020204" pitchFamily="34" charset="0"/>
                <a:cs typeface="Arial" panose="020B0604020202020204" pitchFamily="34" charset="0"/>
              </a:rPr>
              <a:t>16.04.2015</a:t>
            </a:fld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46F24-2E53-4DD4-B263-C2C74C9A8E94}" type="slidenum">
              <a:rPr lang="nb-NO" sz="11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CBFBDB-2120-4699-B9C6-F55F5522637C}" type="datetimeFigureOut">
              <a:rPr lang="nb-NO" smtClean="0"/>
              <a:pPr/>
              <a:t>16.04.2015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1241425"/>
            <a:ext cx="43624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59A55F-2882-48E1-BEF5-1CD6CC02BD6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56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tt linje 19"/>
          <p:cNvCxnSpPr/>
          <p:nvPr userDrawn="1"/>
        </p:nvCxnSpPr>
        <p:spPr>
          <a:xfrm>
            <a:off x="792000" y="1162800"/>
            <a:ext cx="75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/>
          <p:cNvGrpSpPr/>
          <p:nvPr userDrawn="1"/>
        </p:nvGrpSpPr>
        <p:grpSpPr>
          <a:xfrm>
            <a:off x="0" y="0"/>
            <a:ext cx="9144000" cy="7020000"/>
            <a:chOff x="0" y="0"/>
            <a:chExt cx="9144000" cy="7020000"/>
          </a:xfrm>
        </p:grpSpPr>
        <p:grpSp>
          <p:nvGrpSpPr>
            <p:cNvPr id="21" name="Gruppe 20"/>
            <p:cNvGrpSpPr/>
            <p:nvPr userDrawn="1"/>
          </p:nvGrpSpPr>
          <p:grpSpPr>
            <a:xfrm>
              <a:off x="0" y="0"/>
              <a:ext cx="9144000" cy="7020000"/>
              <a:chOff x="0" y="0"/>
              <a:chExt cx="9144000" cy="7020000"/>
            </a:xfrm>
          </p:grpSpPr>
          <p:sp>
            <p:nvSpPr>
              <p:cNvPr id="9" name="Rektangel 8"/>
              <p:cNvSpPr/>
              <p:nvPr userDrawn="1"/>
            </p:nvSpPr>
            <p:spPr>
              <a:xfrm>
                <a:off x="0" y="6119925"/>
                <a:ext cx="9144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Rektangel 7"/>
              <p:cNvSpPr/>
              <p:nvPr userDrawn="1"/>
            </p:nvSpPr>
            <p:spPr>
              <a:xfrm>
                <a:off x="0" y="0"/>
                <a:ext cx="9144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Rektangel 9"/>
              <p:cNvSpPr/>
              <p:nvPr userDrawn="1"/>
            </p:nvSpPr>
            <p:spPr>
              <a:xfrm rot="5400000">
                <a:off x="5490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1" name="Rektangel 10"/>
              <p:cNvSpPr/>
              <p:nvPr userDrawn="1"/>
            </p:nvSpPr>
            <p:spPr>
              <a:xfrm rot="5400000">
                <a:off x="-3366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" name="Likebent trekant 12"/>
              <p:cNvSpPr/>
              <p:nvPr userDrawn="1"/>
            </p:nvSpPr>
            <p:spPr>
              <a:xfrm rot="5400000">
                <a:off x="200672" y="1080000"/>
                <a:ext cx="324000" cy="162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4" name="Likebent trekant 13"/>
            <p:cNvSpPr/>
            <p:nvPr userDrawn="1"/>
          </p:nvSpPr>
          <p:spPr>
            <a:xfrm rot="16200000">
              <a:off x="8613000" y="1080000"/>
              <a:ext cx="324000" cy="162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92000" y="942100"/>
            <a:ext cx="5760000" cy="443198"/>
          </a:xfrm>
          <a:solidFill>
            <a:srgbClr val="D6D7D8"/>
          </a:solidFill>
        </p:spPr>
        <p:txBody>
          <a:bodyPr wrap="square" lIns="360000" rIns="360000" anchor="ctr" anchorCtr="0">
            <a:spAutoFit/>
          </a:bodyPr>
          <a:lstStyle>
            <a:lvl1pPr algn="ctr">
              <a:defRPr sz="3200"/>
            </a:lvl1pPr>
          </a:lstStyle>
          <a:p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90575" y="2106000"/>
            <a:ext cx="7560000" cy="193899"/>
          </a:xfrm>
        </p:spPr>
        <p:txBody>
          <a:bodyPr wrap="square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400" cap="none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BD22-E496-401D-B4A9-7D7D7E83BFC2}" type="datetime1">
              <a:rPr lang="nb-NO" smtClean="0"/>
              <a:t>16.04.2015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  <p:sp>
        <p:nvSpPr>
          <p:cNvPr id="2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88000" y="2520000"/>
            <a:ext cx="8568000" cy="3888000"/>
          </a:xfrm>
          <a:custGeom>
            <a:avLst/>
            <a:gdLst>
              <a:gd name="connsiteX0" fmla="*/ 0 w 8568000"/>
              <a:gd name="connsiteY0" fmla="*/ 0 h 3618000"/>
              <a:gd name="connsiteX1" fmla="*/ 8568000 w 8568000"/>
              <a:gd name="connsiteY1" fmla="*/ 0 h 3618000"/>
              <a:gd name="connsiteX2" fmla="*/ 8568000 w 8568000"/>
              <a:gd name="connsiteY2" fmla="*/ 3618000 h 3618000"/>
              <a:gd name="connsiteX3" fmla="*/ 0 w 8568000"/>
              <a:gd name="connsiteY3" fmla="*/ 3618000 h 3618000"/>
              <a:gd name="connsiteX4" fmla="*/ 0 w 8568000"/>
              <a:gd name="connsiteY4" fmla="*/ 0 h 3618000"/>
              <a:gd name="connsiteX0" fmla="*/ 0 w 8568000"/>
              <a:gd name="connsiteY0" fmla="*/ 521 h 3618521"/>
              <a:gd name="connsiteX1" fmla="*/ 4119694 w 8568000"/>
              <a:gd name="connsiteY1" fmla="*/ 0 h 3618521"/>
              <a:gd name="connsiteX2" fmla="*/ 8568000 w 8568000"/>
              <a:gd name="connsiteY2" fmla="*/ 521 h 3618521"/>
              <a:gd name="connsiteX3" fmla="*/ 8568000 w 8568000"/>
              <a:gd name="connsiteY3" fmla="*/ 3618521 h 3618521"/>
              <a:gd name="connsiteX4" fmla="*/ 0 w 8568000"/>
              <a:gd name="connsiteY4" fmla="*/ 3618521 h 3618521"/>
              <a:gd name="connsiteX5" fmla="*/ 0 w 8568000"/>
              <a:gd name="connsiteY5" fmla="*/ 521 h 3618521"/>
              <a:gd name="connsiteX0" fmla="*/ 0 w 8568000"/>
              <a:gd name="connsiteY0" fmla="*/ 2902 h 3620902"/>
              <a:gd name="connsiteX1" fmla="*/ 4119694 w 8568000"/>
              <a:gd name="connsiteY1" fmla="*/ 2381 h 3620902"/>
              <a:gd name="connsiteX2" fmla="*/ 4441163 w 8568000"/>
              <a:gd name="connsiteY2" fmla="*/ 0 h 3620902"/>
              <a:gd name="connsiteX3" fmla="*/ 8568000 w 8568000"/>
              <a:gd name="connsiteY3" fmla="*/ 2902 h 3620902"/>
              <a:gd name="connsiteX4" fmla="*/ 8568000 w 8568000"/>
              <a:gd name="connsiteY4" fmla="*/ 3620902 h 3620902"/>
              <a:gd name="connsiteX5" fmla="*/ 0 w 8568000"/>
              <a:gd name="connsiteY5" fmla="*/ 3620902 h 3620902"/>
              <a:gd name="connsiteX6" fmla="*/ 0 w 8568000"/>
              <a:gd name="connsiteY6" fmla="*/ 2902 h 3620902"/>
              <a:gd name="connsiteX0" fmla="*/ 0 w 8568000"/>
              <a:gd name="connsiteY0" fmla="*/ 2902 h 3620902"/>
              <a:gd name="connsiteX1" fmla="*/ 4119694 w 8568000"/>
              <a:gd name="connsiteY1" fmla="*/ 2381 h 3620902"/>
              <a:gd name="connsiteX2" fmla="*/ 4284000 w 8568000"/>
              <a:gd name="connsiteY2" fmla="*/ 2382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19694 w 8568000"/>
              <a:gd name="connsiteY1" fmla="*/ 2381 h 3620902"/>
              <a:gd name="connsiteX2" fmla="*/ 4286381 w 8568000"/>
              <a:gd name="connsiteY2" fmla="*/ 166688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19694 w 8568000"/>
              <a:gd name="connsiteY1" fmla="*/ 0 h 3620902"/>
              <a:gd name="connsiteX2" fmla="*/ 4286381 w 8568000"/>
              <a:gd name="connsiteY2" fmla="*/ 166688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19694 w 8568000"/>
              <a:gd name="connsiteY1" fmla="*/ 0 h 3620902"/>
              <a:gd name="connsiteX2" fmla="*/ 4286381 w 8568000"/>
              <a:gd name="connsiteY2" fmla="*/ 164307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2381 h 3620902"/>
              <a:gd name="connsiteX2" fmla="*/ 4286381 w 8568000"/>
              <a:gd name="connsiteY2" fmla="*/ 164307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2381 h 3620902"/>
              <a:gd name="connsiteX2" fmla="*/ 4284000 w 8568000"/>
              <a:gd name="connsiteY2" fmla="*/ 161925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2381 h 3620902"/>
              <a:gd name="connsiteX2" fmla="*/ 4284000 w 8568000"/>
              <a:gd name="connsiteY2" fmla="*/ 159543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0 h 3620902"/>
              <a:gd name="connsiteX2" fmla="*/ 4284000 w 8568000"/>
              <a:gd name="connsiteY2" fmla="*/ 159543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000" h="3620902">
                <a:moveTo>
                  <a:pt x="0" y="2902"/>
                </a:moveTo>
                <a:lnTo>
                  <a:pt x="4126838" y="0"/>
                </a:lnTo>
                <a:lnTo>
                  <a:pt x="4284000" y="159543"/>
                </a:lnTo>
                <a:lnTo>
                  <a:pt x="4441163" y="0"/>
                </a:lnTo>
                <a:lnTo>
                  <a:pt x="8568000" y="2902"/>
                </a:lnTo>
                <a:lnTo>
                  <a:pt x="8568000" y="3620902"/>
                </a:lnTo>
                <a:lnTo>
                  <a:pt x="0" y="3620902"/>
                </a:lnTo>
                <a:lnTo>
                  <a:pt x="0" y="2902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br"/>
          </a:blipFill>
        </p:spPr>
        <p:txBody>
          <a:bodyPr b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0435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000" y="594000"/>
            <a:ext cx="8100000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9320-0ABE-4F2C-8333-CC8840BCD77D}" type="datetime1">
              <a:rPr lang="nb-NO" smtClean="0"/>
              <a:t>16.04.2015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27583" y="1674000"/>
            <a:ext cx="3906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716000" y="1674000"/>
            <a:ext cx="3906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62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000" y="1674000"/>
            <a:ext cx="3906000" cy="576000"/>
          </a:xfrm>
        </p:spPr>
        <p:txBody>
          <a:bodyPr anchor="t">
            <a:sp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E323-40C2-4241-AB51-4538C5288A95}" type="datetime1">
              <a:rPr lang="nb-NO" smtClean="0"/>
              <a:t>16.04.2015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522000" y="594000"/>
            <a:ext cx="8100000" cy="93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522000" y="2391942"/>
            <a:ext cx="3906000" cy="37823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4"/>
          </p:nvPr>
        </p:nvSpPr>
        <p:spPr>
          <a:xfrm>
            <a:off x="4716000" y="2391942"/>
            <a:ext cx="3906000" cy="37823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Plassholder for tekst 2"/>
          <p:cNvSpPr>
            <a:spLocks noGrp="1"/>
          </p:cNvSpPr>
          <p:nvPr>
            <p:ph type="body" idx="15"/>
          </p:nvPr>
        </p:nvSpPr>
        <p:spPr>
          <a:xfrm>
            <a:off x="4716000" y="1672971"/>
            <a:ext cx="3906000" cy="576000"/>
          </a:xfrm>
        </p:spPr>
        <p:txBody>
          <a:bodyPr anchor="t">
            <a:sp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39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4280-DA4E-497C-AD58-A2E0CF1C45D2}" type="datetime1">
              <a:rPr lang="nb-NO" smtClean="0"/>
              <a:t>16.04.2015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79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432B-BD26-4C0F-85E2-7B8E67BC07C4}" type="datetime1">
              <a:rPr lang="nb-NO" smtClean="0"/>
              <a:t>16.04.2015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3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#2">
    <p:bg>
      <p:bgPr>
        <a:solidFill>
          <a:srgbClr val="D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4572572" y="2520000"/>
            <a:ext cx="4284000" cy="3888000"/>
          </a:xfrm>
          <a:custGeom>
            <a:avLst/>
            <a:gdLst>
              <a:gd name="connsiteX0" fmla="*/ 167319 w 4284000"/>
              <a:gd name="connsiteY0" fmla="*/ 0 h 3744000"/>
              <a:gd name="connsiteX1" fmla="*/ 4284000 w 4284000"/>
              <a:gd name="connsiteY1" fmla="*/ 0 h 3744000"/>
              <a:gd name="connsiteX2" fmla="*/ 4284000 w 4284000"/>
              <a:gd name="connsiteY2" fmla="*/ 3744000 h 3744000"/>
              <a:gd name="connsiteX3" fmla="*/ 0 w 4284000"/>
              <a:gd name="connsiteY3" fmla="*/ 3744000 h 3744000"/>
              <a:gd name="connsiteX4" fmla="*/ 0 w 4284000"/>
              <a:gd name="connsiteY4" fmla="*/ 167319 h 37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000" h="3744000">
                <a:moveTo>
                  <a:pt x="167319" y="0"/>
                </a:moveTo>
                <a:lnTo>
                  <a:pt x="4284000" y="0"/>
                </a:lnTo>
                <a:lnTo>
                  <a:pt x="4284000" y="3744000"/>
                </a:lnTo>
                <a:lnTo>
                  <a:pt x="0" y="3744000"/>
                </a:lnTo>
                <a:lnTo>
                  <a:pt x="0" y="1673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  <a:lvl8pPr marL="2400300" indent="0">
              <a:buFont typeface="Arial" panose="020B0604020202020204" pitchFamily="34" charset="0"/>
              <a:buNone/>
              <a:defRPr baseline="0"/>
            </a:lvl8pPr>
          </a:lstStyle>
          <a:p>
            <a:r>
              <a:rPr lang="nb-NO" dirty="0" smtClean="0"/>
              <a:t> </a:t>
            </a:r>
            <a:endParaRPr lang="nb-NO" dirty="0"/>
          </a:p>
        </p:txBody>
      </p:sp>
      <p:cxnSp>
        <p:nvCxnSpPr>
          <p:cNvPr id="21" name="Rett linje 20"/>
          <p:cNvCxnSpPr/>
          <p:nvPr userDrawn="1"/>
        </p:nvCxnSpPr>
        <p:spPr>
          <a:xfrm>
            <a:off x="792000" y="1162800"/>
            <a:ext cx="75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88286" y="2520000"/>
            <a:ext cx="4284000" cy="3888000"/>
          </a:xfrm>
          <a:prstGeom prst="snip1Rect">
            <a:avLst>
              <a:gd name="adj" fmla="val 4381"/>
            </a:avLst>
          </a:prstGeom>
          <a:solidFill>
            <a:schemeClr val="bg1"/>
          </a:solidFill>
        </p:spPr>
        <p:txBody>
          <a:bodyPr b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A61A-4A48-4F96-AE6E-BCA17FB523C6}" type="datetime1">
              <a:rPr lang="nb-NO" smtClean="0"/>
              <a:t>16.04.2015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21" y="6428612"/>
            <a:ext cx="1712979" cy="591313"/>
          </a:xfrm>
          <a:prstGeom prst="rect">
            <a:avLst/>
          </a:prstGeom>
        </p:spPr>
      </p:pic>
      <p:grpSp>
        <p:nvGrpSpPr>
          <p:cNvPr id="34" name="Gruppe 33"/>
          <p:cNvGrpSpPr/>
          <p:nvPr userDrawn="1"/>
        </p:nvGrpSpPr>
        <p:grpSpPr>
          <a:xfrm>
            <a:off x="0" y="-75"/>
            <a:ext cx="9144000" cy="7020075"/>
            <a:chOff x="0" y="-75"/>
            <a:chExt cx="9144000" cy="7020075"/>
          </a:xfrm>
        </p:grpSpPr>
        <p:grpSp>
          <p:nvGrpSpPr>
            <p:cNvPr id="37" name="Gruppe 36"/>
            <p:cNvGrpSpPr/>
            <p:nvPr userDrawn="1"/>
          </p:nvGrpSpPr>
          <p:grpSpPr>
            <a:xfrm>
              <a:off x="0" y="-75"/>
              <a:ext cx="9144000" cy="7020075"/>
              <a:chOff x="0" y="-75"/>
              <a:chExt cx="9144000" cy="7020075"/>
            </a:xfrm>
          </p:grpSpPr>
          <p:sp>
            <p:nvSpPr>
              <p:cNvPr id="39" name="Rektangel 38"/>
              <p:cNvSpPr/>
              <p:nvPr userDrawn="1"/>
            </p:nvSpPr>
            <p:spPr>
              <a:xfrm>
                <a:off x="0" y="6246266"/>
                <a:ext cx="9144000" cy="7736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0" name="Rektangel 39"/>
              <p:cNvSpPr/>
              <p:nvPr userDrawn="1"/>
            </p:nvSpPr>
            <p:spPr>
              <a:xfrm>
                <a:off x="0" y="0"/>
                <a:ext cx="9144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1" name="Rektangel 40"/>
              <p:cNvSpPr/>
              <p:nvPr userDrawn="1"/>
            </p:nvSpPr>
            <p:spPr>
              <a:xfrm rot="5400000">
                <a:off x="5490000" y="3365925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2" name="Rektangel 41"/>
              <p:cNvSpPr/>
              <p:nvPr userDrawn="1"/>
            </p:nvSpPr>
            <p:spPr>
              <a:xfrm rot="5400000">
                <a:off x="-3366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3" name="Likebent trekant 42"/>
              <p:cNvSpPr/>
              <p:nvPr userDrawn="1"/>
            </p:nvSpPr>
            <p:spPr>
              <a:xfrm rot="5400000">
                <a:off x="200672" y="1080000"/>
                <a:ext cx="324000" cy="162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36" name="Likebent trekant 35"/>
            <p:cNvSpPr/>
            <p:nvPr userDrawn="1"/>
          </p:nvSpPr>
          <p:spPr>
            <a:xfrm rot="16200000">
              <a:off x="8613000" y="1080000"/>
              <a:ext cx="324000" cy="162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44" name="Bil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  <p:sp>
        <p:nvSpPr>
          <p:cNvPr id="45" name="Tittel 1"/>
          <p:cNvSpPr>
            <a:spLocks noGrp="1"/>
          </p:cNvSpPr>
          <p:nvPr>
            <p:ph type="ctrTitle" hasCustomPrompt="1"/>
          </p:nvPr>
        </p:nvSpPr>
        <p:spPr>
          <a:xfrm>
            <a:off x="1692000" y="942100"/>
            <a:ext cx="5760000" cy="443198"/>
          </a:xfrm>
          <a:solidFill>
            <a:srgbClr val="D6D7D8"/>
          </a:solidFill>
        </p:spPr>
        <p:txBody>
          <a:bodyPr wrap="square" lIns="360000" rIns="360000" anchor="ctr" anchorCtr="0">
            <a:spAutoFit/>
          </a:bodyPr>
          <a:lstStyle>
            <a:lvl1pPr algn="ctr">
              <a:defRPr sz="3200"/>
            </a:lvl1pPr>
          </a:lstStyle>
          <a:p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46" name="Undertittel 2"/>
          <p:cNvSpPr>
            <a:spLocks noGrp="1"/>
          </p:cNvSpPr>
          <p:nvPr>
            <p:ph type="subTitle" idx="1"/>
          </p:nvPr>
        </p:nvSpPr>
        <p:spPr>
          <a:xfrm>
            <a:off x="790576" y="2106000"/>
            <a:ext cx="7560000" cy="193899"/>
          </a:xfrm>
        </p:spPr>
        <p:txBody>
          <a:bodyPr wrap="square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400" cap="none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610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Rett linje 16"/>
          <p:cNvCxnSpPr/>
          <p:nvPr userDrawn="1"/>
        </p:nvCxnSpPr>
        <p:spPr>
          <a:xfrm>
            <a:off x="792000" y="1162800"/>
            <a:ext cx="75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/>
          <p:cNvGrpSpPr/>
          <p:nvPr userDrawn="1"/>
        </p:nvGrpSpPr>
        <p:grpSpPr>
          <a:xfrm>
            <a:off x="0" y="-28875"/>
            <a:ext cx="9144000" cy="7048800"/>
            <a:chOff x="0" y="0"/>
            <a:chExt cx="9144000" cy="7048800"/>
          </a:xfrm>
        </p:grpSpPr>
        <p:grpSp>
          <p:nvGrpSpPr>
            <p:cNvPr id="21" name="Gruppe 20"/>
            <p:cNvGrpSpPr/>
            <p:nvPr userDrawn="1"/>
          </p:nvGrpSpPr>
          <p:grpSpPr>
            <a:xfrm>
              <a:off x="0" y="0"/>
              <a:ext cx="9144000" cy="7048800"/>
              <a:chOff x="0" y="0"/>
              <a:chExt cx="9144000" cy="7048800"/>
            </a:xfrm>
          </p:grpSpPr>
          <p:sp>
            <p:nvSpPr>
              <p:cNvPr id="9" name="Rektangel 8"/>
              <p:cNvSpPr/>
              <p:nvPr userDrawn="1"/>
            </p:nvSpPr>
            <p:spPr>
              <a:xfrm>
                <a:off x="0" y="6454800"/>
                <a:ext cx="9144000" cy="59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Rektangel 7"/>
              <p:cNvSpPr/>
              <p:nvPr userDrawn="1"/>
            </p:nvSpPr>
            <p:spPr>
              <a:xfrm>
                <a:off x="0" y="0"/>
                <a:ext cx="9144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Rektangel 9"/>
              <p:cNvSpPr/>
              <p:nvPr userDrawn="1"/>
            </p:nvSpPr>
            <p:spPr>
              <a:xfrm rot="5400000">
                <a:off x="5490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1" name="Rektangel 10"/>
              <p:cNvSpPr/>
              <p:nvPr userDrawn="1"/>
            </p:nvSpPr>
            <p:spPr>
              <a:xfrm rot="5400000">
                <a:off x="-3366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" name="Likebent trekant 12"/>
              <p:cNvSpPr/>
              <p:nvPr userDrawn="1"/>
            </p:nvSpPr>
            <p:spPr>
              <a:xfrm rot="5400000">
                <a:off x="200672" y="1108875"/>
                <a:ext cx="324000" cy="162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4" name="Likebent trekant 13"/>
            <p:cNvSpPr/>
            <p:nvPr userDrawn="1"/>
          </p:nvSpPr>
          <p:spPr>
            <a:xfrm rot="16200000">
              <a:off x="8613000" y="1108875"/>
              <a:ext cx="324000" cy="162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5363-A008-43DF-8813-94A56260DE71}" type="datetime1">
              <a:rPr lang="nb-NO" smtClean="0"/>
              <a:t>16.04.2015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  <p:sp>
        <p:nvSpPr>
          <p:cNvPr id="18" name="Tittel 1"/>
          <p:cNvSpPr>
            <a:spLocks noGrp="1"/>
          </p:cNvSpPr>
          <p:nvPr>
            <p:ph type="ctrTitle" hasCustomPrompt="1"/>
          </p:nvPr>
        </p:nvSpPr>
        <p:spPr>
          <a:xfrm>
            <a:off x="1688836" y="941758"/>
            <a:ext cx="5760000" cy="443198"/>
          </a:xfrm>
          <a:solidFill>
            <a:srgbClr val="00ABBD"/>
          </a:solidFill>
        </p:spPr>
        <p:txBody>
          <a:bodyPr wrap="square" lIns="360000" rIns="360000" anchor="ctr" anchorCtr="0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20" name="Undertittel 2"/>
          <p:cNvSpPr>
            <a:spLocks noGrp="1"/>
          </p:cNvSpPr>
          <p:nvPr>
            <p:ph type="subTitle" idx="1"/>
          </p:nvPr>
        </p:nvSpPr>
        <p:spPr>
          <a:xfrm>
            <a:off x="790575" y="2106000"/>
            <a:ext cx="7560000" cy="193899"/>
          </a:xfrm>
        </p:spPr>
        <p:txBody>
          <a:bodyPr wrap="square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2581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025" userDrawn="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rgbClr val="D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288000" y="1692000"/>
            <a:ext cx="8568000" cy="4716000"/>
          </a:xfrm>
          <a:custGeom>
            <a:avLst/>
            <a:gdLst>
              <a:gd name="connsiteX0" fmla="*/ 0 w 8568000"/>
              <a:gd name="connsiteY0" fmla="*/ 0 h 3618000"/>
              <a:gd name="connsiteX1" fmla="*/ 8568000 w 8568000"/>
              <a:gd name="connsiteY1" fmla="*/ 0 h 3618000"/>
              <a:gd name="connsiteX2" fmla="*/ 8568000 w 8568000"/>
              <a:gd name="connsiteY2" fmla="*/ 3618000 h 3618000"/>
              <a:gd name="connsiteX3" fmla="*/ 0 w 8568000"/>
              <a:gd name="connsiteY3" fmla="*/ 3618000 h 3618000"/>
              <a:gd name="connsiteX4" fmla="*/ 0 w 8568000"/>
              <a:gd name="connsiteY4" fmla="*/ 0 h 3618000"/>
              <a:gd name="connsiteX0" fmla="*/ 0 w 8568000"/>
              <a:gd name="connsiteY0" fmla="*/ 521 h 3618521"/>
              <a:gd name="connsiteX1" fmla="*/ 4119694 w 8568000"/>
              <a:gd name="connsiteY1" fmla="*/ 0 h 3618521"/>
              <a:gd name="connsiteX2" fmla="*/ 8568000 w 8568000"/>
              <a:gd name="connsiteY2" fmla="*/ 521 h 3618521"/>
              <a:gd name="connsiteX3" fmla="*/ 8568000 w 8568000"/>
              <a:gd name="connsiteY3" fmla="*/ 3618521 h 3618521"/>
              <a:gd name="connsiteX4" fmla="*/ 0 w 8568000"/>
              <a:gd name="connsiteY4" fmla="*/ 3618521 h 3618521"/>
              <a:gd name="connsiteX5" fmla="*/ 0 w 8568000"/>
              <a:gd name="connsiteY5" fmla="*/ 521 h 3618521"/>
              <a:gd name="connsiteX0" fmla="*/ 0 w 8568000"/>
              <a:gd name="connsiteY0" fmla="*/ 2902 h 3620902"/>
              <a:gd name="connsiteX1" fmla="*/ 4119694 w 8568000"/>
              <a:gd name="connsiteY1" fmla="*/ 2381 h 3620902"/>
              <a:gd name="connsiteX2" fmla="*/ 4441163 w 8568000"/>
              <a:gd name="connsiteY2" fmla="*/ 0 h 3620902"/>
              <a:gd name="connsiteX3" fmla="*/ 8568000 w 8568000"/>
              <a:gd name="connsiteY3" fmla="*/ 2902 h 3620902"/>
              <a:gd name="connsiteX4" fmla="*/ 8568000 w 8568000"/>
              <a:gd name="connsiteY4" fmla="*/ 3620902 h 3620902"/>
              <a:gd name="connsiteX5" fmla="*/ 0 w 8568000"/>
              <a:gd name="connsiteY5" fmla="*/ 3620902 h 3620902"/>
              <a:gd name="connsiteX6" fmla="*/ 0 w 8568000"/>
              <a:gd name="connsiteY6" fmla="*/ 2902 h 3620902"/>
              <a:gd name="connsiteX0" fmla="*/ 0 w 8568000"/>
              <a:gd name="connsiteY0" fmla="*/ 2902 h 3620902"/>
              <a:gd name="connsiteX1" fmla="*/ 4119694 w 8568000"/>
              <a:gd name="connsiteY1" fmla="*/ 2381 h 3620902"/>
              <a:gd name="connsiteX2" fmla="*/ 4284000 w 8568000"/>
              <a:gd name="connsiteY2" fmla="*/ 2382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19694 w 8568000"/>
              <a:gd name="connsiteY1" fmla="*/ 2381 h 3620902"/>
              <a:gd name="connsiteX2" fmla="*/ 4286381 w 8568000"/>
              <a:gd name="connsiteY2" fmla="*/ 166688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19694 w 8568000"/>
              <a:gd name="connsiteY1" fmla="*/ 0 h 3620902"/>
              <a:gd name="connsiteX2" fmla="*/ 4286381 w 8568000"/>
              <a:gd name="connsiteY2" fmla="*/ 166688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19694 w 8568000"/>
              <a:gd name="connsiteY1" fmla="*/ 0 h 3620902"/>
              <a:gd name="connsiteX2" fmla="*/ 4286381 w 8568000"/>
              <a:gd name="connsiteY2" fmla="*/ 164307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2381 h 3620902"/>
              <a:gd name="connsiteX2" fmla="*/ 4286381 w 8568000"/>
              <a:gd name="connsiteY2" fmla="*/ 164307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2381 h 3620902"/>
              <a:gd name="connsiteX2" fmla="*/ 4284000 w 8568000"/>
              <a:gd name="connsiteY2" fmla="*/ 161925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2381 h 3620902"/>
              <a:gd name="connsiteX2" fmla="*/ 4284000 w 8568000"/>
              <a:gd name="connsiteY2" fmla="*/ 159543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  <a:gd name="connsiteX0" fmla="*/ 0 w 8568000"/>
              <a:gd name="connsiteY0" fmla="*/ 2902 h 3620902"/>
              <a:gd name="connsiteX1" fmla="*/ 4126838 w 8568000"/>
              <a:gd name="connsiteY1" fmla="*/ 0 h 3620902"/>
              <a:gd name="connsiteX2" fmla="*/ 4284000 w 8568000"/>
              <a:gd name="connsiteY2" fmla="*/ 159543 h 3620902"/>
              <a:gd name="connsiteX3" fmla="*/ 4441163 w 8568000"/>
              <a:gd name="connsiteY3" fmla="*/ 0 h 3620902"/>
              <a:gd name="connsiteX4" fmla="*/ 8568000 w 8568000"/>
              <a:gd name="connsiteY4" fmla="*/ 2902 h 3620902"/>
              <a:gd name="connsiteX5" fmla="*/ 8568000 w 8568000"/>
              <a:gd name="connsiteY5" fmla="*/ 3620902 h 3620902"/>
              <a:gd name="connsiteX6" fmla="*/ 0 w 8568000"/>
              <a:gd name="connsiteY6" fmla="*/ 3620902 h 3620902"/>
              <a:gd name="connsiteX7" fmla="*/ 0 w 8568000"/>
              <a:gd name="connsiteY7" fmla="*/ 2902 h 362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000" h="3620902">
                <a:moveTo>
                  <a:pt x="0" y="2902"/>
                </a:moveTo>
                <a:lnTo>
                  <a:pt x="4126838" y="0"/>
                </a:lnTo>
                <a:lnTo>
                  <a:pt x="4284000" y="159543"/>
                </a:lnTo>
                <a:lnTo>
                  <a:pt x="4441163" y="0"/>
                </a:lnTo>
                <a:lnTo>
                  <a:pt x="8568000" y="2902"/>
                </a:lnTo>
                <a:lnTo>
                  <a:pt x="8568000" y="3620902"/>
                </a:lnTo>
                <a:lnTo>
                  <a:pt x="0" y="3620902"/>
                </a:lnTo>
                <a:lnTo>
                  <a:pt x="0" y="2902"/>
                </a:lnTo>
                <a:close/>
              </a:path>
            </a:pathLst>
          </a:custGeom>
          <a:solidFill>
            <a:schemeClr val="bg1"/>
          </a:solidFill>
        </p:spPr>
        <p:txBody>
          <a:bodyPr b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cxnSp>
        <p:nvCxnSpPr>
          <p:cNvPr id="19" name="Rett linje 15"/>
          <p:cNvCxnSpPr/>
          <p:nvPr userDrawn="1"/>
        </p:nvCxnSpPr>
        <p:spPr>
          <a:xfrm>
            <a:off x="792000" y="972375"/>
            <a:ext cx="75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/>
          <p:cNvGrpSpPr/>
          <p:nvPr userDrawn="1"/>
        </p:nvGrpSpPr>
        <p:grpSpPr>
          <a:xfrm>
            <a:off x="0" y="-75"/>
            <a:ext cx="9147164" cy="7020075"/>
            <a:chOff x="0" y="0"/>
            <a:chExt cx="9147164" cy="7020075"/>
          </a:xfrm>
        </p:grpSpPr>
        <p:grpSp>
          <p:nvGrpSpPr>
            <p:cNvPr id="21" name="Gruppe 20"/>
            <p:cNvGrpSpPr/>
            <p:nvPr userDrawn="1"/>
          </p:nvGrpSpPr>
          <p:grpSpPr>
            <a:xfrm>
              <a:off x="0" y="0"/>
              <a:ext cx="9147164" cy="7020075"/>
              <a:chOff x="0" y="0"/>
              <a:chExt cx="9147164" cy="7020075"/>
            </a:xfrm>
          </p:grpSpPr>
          <p:sp>
            <p:nvSpPr>
              <p:cNvPr id="9" name="Rektangel 8"/>
              <p:cNvSpPr/>
              <p:nvPr userDrawn="1"/>
            </p:nvSpPr>
            <p:spPr>
              <a:xfrm>
                <a:off x="0" y="6119925"/>
                <a:ext cx="9144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Rektangel 7"/>
              <p:cNvSpPr/>
              <p:nvPr userDrawn="1"/>
            </p:nvSpPr>
            <p:spPr>
              <a:xfrm>
                <a:off x="3164" y="75"/>
                <a:ext cx="9144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1" name="Rektangel 10"/>
              <p:cNvSpPr/>
              <p:nvPr userDrawn="1"/>
            </p:nvSpPr>
            <p:spPr>
              <a:xfrm rot="5400000">
                <a:off x="-3362836" y="3366075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" name="Likebent trekant 12"/>
              <p:cNvSpPr/>
              <p:nvPr userDrawn="1"/>
            </p:nvSpPr>
            <p:spPr>
              <a:xfrm rot="5400000">
                <a:off x="200672" y="891000"/>
                <a:ext cx="324000" cy="162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Rektangel 9"/>
              <p:cNvSpPr/>
              <p:nvPr userDrawn="1"/>
            </p:nvSpPr>
            <p:spPr>
              <a:xfrm rot="5400000">
                <a:off x="5490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4" name="Likebent trekant 13"/>
            <p:cNvSpPr/>
            <p:nvPr userDrawn="1"/>
          </p:nvSpPr>
          <p:spPr>
            <a:xfrm rot="16200000">
              <a:off x="8613000" y="892800"/>
              <a:ext cx="324000" cy="162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692000" y="756000"/>
            <a:ext cx="5760000" cy="442800"/>
          </a:xfrm>
          <a:solidFill>
            <a:srgbClr val="D6D7D8"/>
          </a:solidFill>
        </p:spPr>
        <p:txBody>
          <a:bodyPr wrap="square" lIns="360000" rIns="360000" anchor="ctr" anchorCtr="0">
            <a:spAutoFit/>
          </a:bodyPr>
          <a:lstStyle>
            <a:lvl1pPr algn="ctr">
              <a:defRPr sz="3200"/>
            </a:lvl1pPr>
          </a:lstStyle>
          <a:p>
            <a:r>
              <a:rPr lang="nb-NO" dirty="0" err="1" smtClean="0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486F-2E85-4DE7-9FF4-611FFE414B9D}" type="datetime1">
              <a:rPr lang="nb-NO" smtClean="0"/>
              <a:t>16.04.2015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3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on coloured background">
    <p:bg>
      <p:bgPr>
        <a:solidFill>
          <a:srgbClr val="D6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Rett linje 15"/>
          <p:cNvCxnSpPr/>
          <p:nvPr userDrawn="1"/>
        </p:nvCxnSpPr>
        <p:spPr>
          <a:xfrm>
            <a:off x="792000" y="972000"/>
            <a:ext cx="75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e 22"/>
          <p:cNvGrpSpPr/>
          <p:nvPr userDrawn="1"/>
        </p:nvGrpSpPr>
        <p:grpSpPr>
          <a:xfrm>
            <a:off x="0" y="0"/>
            <a:ext cx="9144000" cy="7020000"/>
            <a:chOff x="0" y="0"/>
            <a:chExt cx="9144000" cy="7020000"/>
          </a:xfrm>
        </p:grpSpPr>
        <p:grpSp>
          <p:nvGrpSpPr>
            <p:cNvPr id="21" name="Gruppe 20"/>
            <p:cNvGrpSpPr/>
            <p:nvPr userDrawn="1"/>
          </p:nvGrpSpPr>
          <p:grpSpPr>
            <a:xfrm>
              <a:off x="0" y="0"/>
              <a:ext cx="9144000" cy="7020000"/>
              <a:chOff x="0" y="0"/>
              <a:chExt cx="9144000" cy="7020000"/>
            </a:xfrm>
          </p:grpSpPr>
          <p:sp>
            <p:nvSpPr>
              <p:cNvPr id="9" name="Rektangel 8"/>
              <p:cNvSpPr/>
              <p:nvPr userDrawn="1"/>
            </p:nvSpPr>
            <p:spPr>
              <a:xfrm>
                <a:off x="0" y="6119925"/>
                <a:ext cx="9144000" cy="90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Rektangel 7"/>
              <p:cNvSpPr/>
              <p:nvPr userDrawn="1"/>
            </p:nvSpPr>
            <p:spPr>
              <a:xfrm>
                <a:off x="0" y="0"/>
                <a:ext cx="9144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Rektangel 9"/>
              <p:cNvSpPr/>
              <p:nvPr userDrawn="1"/>
            </p:nvSpPr>
            <p:spPr>
              <a:xfrm rot="5400000">
                <a:off x="5490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1" name="Rektangel 10"/>
              <p:cNvSpPr/>
              <p:nvPr userDrawn="1"/>
            </p:nvSpPr>
            <p:spPr>
              <a:xfrm rot="5400000">
                <a:off x="-3366000" y="3366000"/>
                <a:ext cx="7020000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" name="Likebent trekant 12"/>
              <p:cNvSpPr/>
              <p:nvPr userDrawn="1"/>
            </p:nvSpPr>
            <p:spPr>
              <a:xfrm rot="5400000">
                <a:off x="200672" y="892800"/>
                <a:ext cx="324000" cy="1620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14" name="Likebent trekant 13"/>
            <p:cNvSpPr/>
            <p:nvPr userDrawn="1"/>
          </p:nvSpPr>
          <p:spPr>
            <a:xfrm rot="16200000">
              <a:off x="8613000" y="892800"/>
              <a:ext cx="324000" cy="162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9BF-5495-42F1-952E-A3DC3C94BB2A}" type="datetime1">
              <a:rPr lang="nb-NO" smtClean="0"/>
              <a:t>16.04.2015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  <p:sp>
        <p:nvSpPr>
          <p:cNvPr id="25" name="Plassholder for tekst 14"/>
          <p:cNvSpPr>
            <a:spLocks noGrp="1"/>
          </p:cNvSpPr>
          <p:nvPr>
            <p:ph type="body" sz="quarter" idx="14"/>
          </p:nvPr>
        </p:nvSpPr>
        <p:spPr>
          <a:xfrm>
            <a:off x="287338" y="1692000"/>
            <a:ext cx="8569325" cy="4716000"/>
          </a:xfrm>
          <a:custGeom>
            <a:avLst/>
            <a:gdLst>
              <a:gd name="connsiteX0" fmla="*/ 0 w 8569325"/>
              <a:gd name="connsiteY0" fmla="*/ 0 h 4500562"/>
              <a:gd name="connsiteX1" fmla="*/ 8569325 w 8569325"/>
              <a:gd name="connsiteY1" fmla="*/ 0 h 4500562"/>
              <a:gd name="connsiteX2" fmla="*/ 8569325 w 8569325"/>
              <a:gd name="connsiteY2" fmla="*/ 4500562 h 4500562"/>
              <a:gd name="connsiteX3" fmla="*/ 0 w 8569325"/>
              <a:gd name="connsiteY3" fmla="*/ 4500562 h 4500562"/>
              <a:gd name="connsiteX4" fmla="*/ 0 w 8569325"/>
              <a:gd name="connsiteY4" fmla="*/ 0 h 4500562"/>
              <a:gd name="connsiteX0" fmla="*/ 0 w 8569325"/>
              <a:gd name="connsiteY0" fmla="*/ 0 h 4500562"/>
              <a:gd name="connsiteX1" fmla="*/ 4437062 w 8569325"/>
              <a:gd name="connsiteY1" fmla="*/ 927 h 4500562"/>
              <a:gd name="connsiteX2" fmla="*/ 8569325 w 8569325"/>
              <a:gd name="connsiteY2" fmla="*/ 0 h 4500562"/>
              <a:gd name="connsiteX3" fmla="*/ 8569325 w 8569325"/>
              <a:gd name="connsiteY3" fmla="*/ 4500562 h 4500562"/>
              <a:gd name="connsiteX4" fmla="*/ 0 w 8569325"/>
              <a:gd name="connsiteY4" fmla="*/ 4500562 h 4500562"/>
              <a:gd name="connsiteX5" fmla="*/ 0 w 8569325"/>
              <a:gd name="connsiteY5" fmla="*/ 0 h 4500562"/>
              <a:gd name="connsiteX0" fmla="*/ 0 w 8569325"/>
              <a:gd name="connsiteY0" fmla="*/ 0 h 4500562"/>
              <a:gd name="connsiteX1" fmla="*/ 4127500 w 8569325"/>
              <a:gd name="connsiteY1" fmla="*/ 927 h 4500562"/>
              <a:gd name="connsiteX2" fmla="*/ 4437062 w 8569325"/>
              <a:gd name="connsiteY2" fmla="*/ 927 h 4500562"/>
              <a:gd name="connsiteX3" fmla="*/ 8569325 w 8569325"/>
              <a:gd name="connsiteY3" fmla="*/ 0 h 4500562"/>
              <a:gd name="connsiteX4" fmla="*/ 8569325 w 8569325"/>
              <a:gd name="connsiteY4" fmla="*/ 4500562 h 4500562"/>
              <a:gd name="connsiteX5" fmla="*/ 0 w 8569325"/>
              <a:gd name="connsiteY5" fmla="*/ 4500562 h 4500562"/>
              <a:gd name="connsiteX6" fmla="*/ 0 w 8569325"/>
              <a:gd name="connsiteY6" fmla="*/ 0 h 4500562"/>
              <a:gd name="connsiteX0" fmla="*/ 0 w 8569325"/>
              <a:gd name="connsiteY0" fmla="*/ 0 h 4500562"/>
              <a:gd name="connsiteX1" fmla="*/ 4127500 w 8569325"/>
              <a:gd name="connsiteY1" fmla="*/ 927 h 4500562"/>
              <a:gd name="connsiteX2" fmla="*/ 4284662 w 8569325"/>
              <a:gd name="connsiteY2" fmla="*/ 927 h 4500562"/>
              <a:gd name="connsiteX3" fmla="*/ 4437062 w 8569325"/>
              <a:gd name="connsiteY3" fmla="*/ 927 h 4500562"/>
              <a:gd name="connsiteX4" fmla="*/ 8569325 w 8569325"/>
              <a:gd name="connsiteY4" fmla="*/ 0 h 4500562"/>
              <a:gd name="connsiteX5" fmla="*/ 8569325 w 8569325"/>
              <a:gd name="connsiteY5" fmla="*/ 4500562 h 4500562"/>
              <a:gd name="connsiteX6" fmla="*/ 0 w 8569325"/>
              <a:gd name="connsiteY6" fmla="*/ 4500562 h 4500562"/>
              <a:gd name="connsiteX7" fmla="*/ 0 w 8569325"/>
              <a:gd name="connsiteY7" fmla="*/ 0 h 4500562"/>
              <a:gd name="connsiteX0" fmla="*/ 0 w 8569325"/>
              <a:gd name="connsiteY0" fmla="*/ 0 h 4500562"/>
              <a:gd name="connsiteX1" fmla="*/ 4127500 w 8569325"/>
              <a:gd name="connsiteY1" fmla="*/ 927 h 4500562"/>
              <a:gd name="connsiteX2" fmla="*/ 4287043 w 8569325"/>
              <a:gd name="connsiteY2" fmla="*/ 203333 h 4500562"/>
              <a:gd name="connsiteX3" fmla="*/ 4437062 w 8569325"/>
              <a:gd name="connsiteY3" fmla="*/ 927 h 4500562"/>
              <a:gd name="connsiteX4" fmla="*/ 8569325 w 8569325"/>
              <a:gd name="connsiteY4" fmla="*/ 0 h 4500562"/>
              <a:gd name="connsiteX5" fmla="*/ 8569325 w 8569325"/>
              <a:gd name="connsiteY5" fmla="*/ 4500562 h 4500562"/>
              <a:gd name="connsiteX6" fmla="*/ 0 w 8569325"/>
              <a:gd name="connsiteY6" fmla="*/ 4500562 h 4500562"/>
              <a:gd name="connsiteX7" fmla="*/ 0 w 8569325"/>
              <a:gd name="connsiteY7" fmla="*/ 0 h 4500562"/>
              <a:gd name="connsiteX0" fmla="*/ 0 w 8569325"/>
              <a:gd name="connsiteY0" fmla="*/ 0 h 4500562"/>
              <a:gd name="connsiteX1" fmla="*/ 4127500 w 8569325"/>
              <a:gd name="connsiteY1" fmla="*/ 927 h 4500562"/>
              <a:gd name="connsiteX2" fmla="*/ 4287043 w 8569325"/>
              <a:gd name="connsiteY2" fmla="*/ 203333 h 4500562"/>
              <a:gd name="connsiteX3" fmla="*/ 4439443 w 8569325"/>
              <a:gd name="connsiteY3" fmla="*/ 3308 h 4500562"/>
              <a:gd name="connsiteX4" fmla="*/ 8569325 w 8569325"/>
              <a:gd name="connsiteY4" fmla="*/ 0 h 4500562"/>
              <a:gd name="connsiteX5" fmla="*/ 8569325 w 8569325"/>
              <a:gd name="connsiteY5" fmla="*/ 4500562 h 4500562"/>
              <a:gd name="connsiteX6" fmla="*/ 0 w 8569325"/>
              <a:gd name="connsiteY6" fmla="*/ 4500562 h 4500562"/>
              <a:gd name="connsiteX7" fmla="*/ 0 w 8569325"/>
              <a:gd name="connsiteY7" fmla="*/ 0 h 450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9325" h="4500562">
                <a:moveTo>
                  <a:pt x="0" y="0"/>
                </a:moveTo>
                <a:lnTo>
                  <a:pt x="4127500" y="927"/>
                </a:lnTo>
                <a:lnTo>
                  <a:pt x="4287043" y="203333"/>
                </a:lnTo>
                <a:lnTo>
                  <a:pt x="4439443" y="3308"/>
                </a:lnTo>
                <a:lnTo>
                  <a:pt x="8569325" y="0"/>
                </a:lnTo>
                <a:lnTo>
                  <a:pt x="8569325" y="4500562"/>
                </a:lnTo>
                <a:lnTo>
                  <a:pt x="0" y="45005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24000" tIns="792000" rIns="324000" bIns="324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tel 1"/>
          <p:cNvSpPr>
            <a:spLocks noGrp="1"/>
          </p:cNvSpPr>
          <p:nvPr>
            <p:ph type="ctrTitle" hasCustomPrompt="1"/>
          </p:nvPr>
        </p:nvSpPr>
        <p:spPr>
          <a:xfrm>
            <a:off x="1692000" y="756000"/>
            <a:ext cx="5760000" cy="442800"/>
          </a:xfrm>
          <a:solidFill>
            <a:srgbClr val="D6D7D8"/>
          </a:solidFill>
        </p:spPr>
        <p:txBody>
          <a:bodyPr wrap="square" lIns="360000" rIns="360000" anchor="ctr" anchorCtr="0">
            <a:spAutoFit/>
          </a:bodyPr>
          <a:lstStyle>
            <a:lvl1pPr algn="ctr">
              <a:defRPr sz="3200"/>
            </a:lvl1pPr>
          </a:lstStyle>
          <a:p>
            <a:r>
              <a:rPr lang="nb-NO" dirty="0" err="1" smtClean="0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0324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9437-633C-463C-A45E-188AE1AAEC3F}" type="datetime1">
              <a:rPr lang="nb-NO" smtClean="0"/>
              <a:t>16.04.2015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365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2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2000" y="594000"/>
            <a:ext cx="8100000" cy="93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4F6E-6ABE-4287-A402-DA7175054580}" type="datetime1">
              <a:rPr lang="nb-NO" smtClean="0"/>
              <a:t>16.04.2015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716000" y="1674000"/>
            <a:ext cx="3906000" cy="4500000"/>
          </a:xfrm>
          <a:solidFill>
            <a:schemeClr val="bg1"/>
          </a:solidFill>
        </p:spPr>
        <p:txBody>
          <a:bodyPr b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22000" y="1674000"/>
            <a:ext cx="3906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46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285685" y="288000"/>
            <a:ext cx="8572631" cy="6120000"/>
          </a:xfrm>
          <a:custGeom>
            <a:avLst/>
            <a:gdLst>
              <a:gd name="connsiteX0" fmla="*/ 0 w 8568000"/>
              <a:gd name="connsiteY0" fmla="*/ 0 h 5830125"/>
              <a:gd name="connsiteX1" fmla="*/ 8568000 w 8568000"/>
              <a:gd name="connsiteY1" fmla="*/ 0 h 5830125"/>
              <a:gd name="connsiteX2" fmla="*/ 8568000 w 8568000"/>
              <a:gd name="connsiteY2" fmla="*/ 5830125 h 5830125"/>
              <a:gd name="connsiteX3" fmla="*/ 0 w 8568000"/>
              <a:gd name="connsiteY3" fmla="*/ 5830125 h 5830125"/>
              <a:gd name="connsiteX4" fmla="*/ 0 w 8568000"/>
              <a:gd name="connsiteY4" fmla="*/ 0 h 5830125"/>
              <a:gd name="connsiteX0" fmla="*/ 2250 w 8570250"/>
              <a:gd name="connsiteY0" fmla="*/ 0 h 5830125"/>
              <a:gd name="connsiteX1" fmla="*/ 8570250 w 8570250"/>
              <a:gd name="connsiteY1" fmla="*/ 0 h 5830125"/>
              <a:gd name="connsiteX2" fmla="*/ 8570250 w 8570250"/>
              <a:gd name="connsiteY2" fmla="*/ 5830125 h 5830125"/>
              <a:gd name="connsiteX3" fmla="*/ 2250 w 8570250"/>
              <a:gd name="connsiteY3" fmla="*/ 5830125 h 5830125"/>
              <a:gd name="connsiteX4" fmla="*/ 0 w 8570250"/>
              <a:gd name="connsiteY4" fmla="*/ 2774288 h 5830125"/>
              <a:gd name="connsiteX5" fmla="*/ 2250 w 8570250"/>
              <a:gd name="connsiteY5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2631 w 8572631"/>
              <a:gd name="connsiteY2" fmla="*/ 5830125 h 5830125"/>
              <a:gd name="connsiteX3" fmla="*/ 4631 w 8572631"/>
              <a:gd name="connsiteY3" fmla="*/ 5830125 h 5830125"/>
              <a:gd name="connsiteX4" fmla="*/ 0 w 8572631"/>
              <a:gd name="connsiteY4" fmla="*/ 3090994 h 5830125"/>
              <a:gd name="connsiteX5" fmla="*/ 2381 w 8572631"/>
              <a:gd name="connsiteY5" fmla="*/ 2774288 h 5830125"/>
              <a:gd name="connsiteX6" fmla="*/ 4631 w 8572631"/>
              <a:gd name="connsiteY6" fmla="*/ 0 h 5830125"/>
              <a:gd name="connsiteX0" fmla="*/ 7072 w 8575072"/>
              <a:gd name="connsiteY0" fmla="*/ 0 h 5830125"/>
              <a:gd name="connsiteX1" fmla="*/ 8575072 w 8575072"/>
              <a:gd name="connsiteY1" fmla="*/ 0 h 5830125"/>
              <a:gd name="connsiteX2" fmla="*/ 8575072 w 8575072"/>
              <a:gd name="connsiteY2" fmla="*/ 5830125 h 5830125"/>
              <a:gd name="connsiteX3" fmla="*/ 7072 w 8575072"/>
              <a:gd name="connsiteY3" fmla="*/ 5830125 h 5830125"/>
              <a:gd name="connsiteX4" fmla="*/ 2441 w 8575072"/>
              <a:gd name="connsiteY4" fmla="*/ 3090994 h 5830125"/>
              <a:gd name="connsiteX5" fmla="*/ 61 w 8575072"/>
              <a:gd name="connsiteY5" fmla="*/ 2938594 h 5830125"/>
              <a:gd name="connsiteX6" fmla="*/ 4822 w 8575072"/>
              <a:gd name="connsiteY6" fmla="*/ 2774288 h 5830125"/>
              <a:gd name="connsiteX7" fmla="*/ 7072 w 8575072"/>
              <a:gd name="connsiteY7" fmla="*/ 0 h 5830125"/>
              <a:gd name="connsiteX0" fmla="*/ 4637 w 8572637"/>
              <a:gd name="connsiteY0" fmla="*/ 0 h 5830125"/>
              <a:gd name="connsiteX1" fmla="*/ 8572637 w 8572637"/>
              <a:gd name="connsiteY1" fmla="*/ 0 h 5830125"/>
              <a:gd name="connsiteX2" fmla="*/ 8572637 w 8572637"/>
              <a:gd name="connsiteY2" fmla="*/ 5830125 h 5830125"/>
              <a:gd name="connsiteX3" fmla="*/ 4637 w 8572637"/>
              <a:gd name="connsiteY3" fmla="*/ 5830125 h 5830125"/>
              <a:gd name="connsiteX4" fmla="*/ 6 w 8572637"/>
              <a:gd name="connsiteY4" fmla="*/ 3090994 h 5830125"/>
              <a:gd name="connsiteX5" fmla="*/ 171458 w 8572637"/>
              <a:gd name="connsiteY5" fmla="*/ 2938594 h 5830125"/>
              <a:gd name="connsiteX6" fmla="*/ 2387 w 8572637"/>
              <a:gd name="connsiteY6" fmla="*/ 2774288 h 5830125"/>
              <a:gd name="connsiteX7" fmla="*/ 4637 w 8572637"/>
              <a:gd name="connsiteY7" fmla="*/ 0 h 5830125"/>
              <a:gd name="connsiteX0" fmla="*/ 4637 w 8572637"/>
              <a:gd name="connsiteY0" fmla="*/ 0 h 5830125"/>
              <a:gd name="connsiteX1" fmla="*/ 8572637 w 8572637"/>
              <a:gd name="connsiteY1" fmla="*/ 0 h 5830125"/>
              <a:gd name="connsiteX2" fmla="*/ 8572637 w 8572637"/>
              <a:gd name="connsiteY2" fmla="*/ 5830125 h 5830125"/>
              <a:gd name="connsiteX3" fmla="*/ 4637 w 8572637"/>
              <a:gd name="connsiteY3" fmla="*/ 5830125 h 5830125"/>
              <a:gd name="connsiteX4" fmla="*/ 6 w 8572637"/>
              <a:gd name="connsiteY4" fmla="*/ 3090994 h 5830125"/>
              <a:gd name="connsiteX5" fmla="*/ 171458 w 8572637"/>
              <a:gd name="connsiteY5" fmla="*/ 2938594 h 5830125"/>
              <a:gd name="connsiteX6" fmla="*/ 2387 w 8572637"/>
              <a:gd name="connsiteY6" fmla="*/ 2774288 h 5830125"/>
              <a:gd name="connsiteX7" fmla="*/ 4637 w 8572637"/>
              <a:gd name="connsiteY7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2631 w 8572631"/>
              <a:gd name="connsiteY2" fmla="*/ 5830125 h 5830125"/>
              <a:gd name="connsiteX3" fmla="*/ 4631 w 8572631"/>
              <a:gd name="connsiteY3" fmla="*/ 5830125 h 5830125"/>
              <a:gd name="connsiteX4" fmla="*/ 0 w 8572631"/>
              <a:gd name="connsiteY4" fmla="*/ 3090994 h 5830125"/>
              <a:gd name="connsiteX5" fmla="*/ 171452 w 8572631"/>
              <a:gd name="connsiteY5" fmla="*/ 2938594 h 5830125"/>
              <a:gd name="connsiteX6" fmla="*/ 2381 w 8572631"/>
              <a:gd name="connsiteY6" fmla="*/ 2774288 h 5830125"/>
              <a:gd name="connsiteX7" fmla="*/ 4631 w 8572631"/>
              <a:gd name="connsiteY7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2631 w 8572631"/>
              <a:gd name="connsiteY2" fmla="*/ 5830125 h 5830125"/>
              <a:gd name="connsiteX3" fmla="*/ 4631 w 8572631"/>
              <a:gd name="connsiteY3" fmla="*/ 5830125 h 5830125"/>
              <a:gd name="connsiteX4" fmla="*/ 0 w 8572631"/>
              <a:gd name="connsiteY4" fmla="*/ 3105281 h 5830125"/>
              <a:gd name="connsiteX5" fmla="*/ 171452 w 8572631"/>
              <a:gd name="connsiteY5" fmla="*/ 2938594 h 5830125"/>
              <a:gd name="connsiteX6" fmla="*/ 2381 w 8572631"/>
              <a:gd name="connsiteY6" fmla="*/ 2774288 h 5830125"/>
              <a:gd name="connsiteX7" fmla="*/ 4631 w 8572631"/>
              <a:gd name="connsiteY7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0120 w 8572631"/>
              <a:gd name="connsiteY2" fmla="*/ 2774288 h 5830125"/>
              <a:gd name="connsiteX3" fmla="*/ 8572631 w 8572631"/>
              <a:gd name="connsiteY3" fmla="*/ 5830125 h 5830125"/>
              <a:gd name="connsiteX4" fmla="*/ 4631 w 8572631"/>
              <a:gd name="connsiteY4" fmla="*/ 5830125 h 5830125"/>
              <a:gd name="connsiteX5" fmla="*/ 0 w 8572631"/>
              <a:gd name="connsiteY5" fmla="*/ 3105281 h 5830125"/>
              <a:gd name="connsiteX6" fmla="*/ 171452 w 8572631"/>
              <a:gd name="connsiteY6" fmla="*/ 2938594 h 5830125"/>
              <a:gd name="connsiteX7" fmla="*/ 2381 w 8572631"/>
              <a:gd name="connsiteY7" fmla="*/ 2774288 h 5830125"/>
              <a:gd name="connsiteX8" fmla="*/ 4631 w 8572631"/>
              <a:gd name="connsiteY8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0120 w 8572631"/>
              <a:gd name="connsiteY2" fmla="*/ 2774288 h 5830125"/>
              <a:gd name="connsiteX3" fmla="*/ 8567738 w 8572631"/>
              <a:gd name="connsiteY3" fmla="*/ 3088613 h 5830125"/>
              <a:gd name="connsiteX4" fmla="*/ 8572631 w 8572631"/>
              <a:gd name="connsiteY4" fmla="*/ 5830125 h 5830125"/>
              <a:gd name="connsiteX5" fmla="*/ 4631 w 8572631"/>
              <a:gd name="connsiteY5" fmla="*/ 5830125 h 5830125"/>
              <a:gd name="connsiteX6" fmla="*/ 0 w 8572631"/>
              <a:gd name="connsiteY6" fmla="*/ 3105281 h 5830125"/>
              <a:gd name="connsiteX7" fmla="*/ 171452 w 8572631"/>
              <a:gd name="connsiteY7" fmla="*/ 2938594 h 5830125"/>
              <a:gd name="connsiteX8" fmla="*/ 2381 w 8572631"/>
              <a:gd name="connsiteY8" fmla="*/ 2774288 h 5830125"/>
              <a:gd name="connsiteX9" fmla="*/ 4631 w 8572631"/>
              <a:gd name="connsiteY9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0120 w 8572631"/>
              <a:gd name="connsiteY2" fmla="*/ 2774288 h 5830125"/>
              <a:gd name="connsiteX3" fmla="*/ 8567738 w 8572631"/>
              <a:gd name="connsiteY3" fmla="*/ 2940975 h 5830125"/>
              <a:gd name="connsiteX4" fmla="*/ 8567738 w 8572631"/>
              <a:gd name="connsiteY4" fmla="*/ 3088613 h 5830125"/>
              <a:gd name="connsiteX5" fmla="*/ 8572631 w 8572631"/>
              <a:gd name="connsiteY5" fmla="*/ 5830125 h 5830125"/>
              <a:gd name="connsiteX6" fmla="*/ 4631 w 8572631"/>
              <a:gd name="connsiteY6" fmla="*/ 5830125 h 5830125"/>
              <a:gd name="connsiteX7" fmla="*/ 0 w 8572631"/>
              <a:gd name="connsiteY7" fmla="*/ 3105281 h 5830125"/>
              <a:gd name="connsiteX8" fmla="*/ 171452 w 8572631"/>
              <a:gd name="connsiteY8" fmla="*/ 2938594 h 5830125"/>
              <a:gd name="connsiteX9" fmla="*/ 2381 w 8572631"/>
              <a:gd name="connsiteY9" fmla="*/ 2774288 h 5830125"/>
              <a:gd name="connsiteX10" fmla="*/ 4631 w 8572631"/>
              <a:gd name="connsiteY10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0120 w 8572631"/>
              <a:gd name="connsiteY2" fmla="*/ 2774288 h 5830125"/>
              <a:gd name="connsiteX3" fmla="*/ 8412957 w 8572631"/>
              <a:gd name="connsiteY3" fmla="*/ 2936213 h 5830125"/>
              <a:gd name="connsiteX4" fmla="*/ 8567738 w 8572631"/>
              <a:gd name="connsiteY4" fmla="*/ 3088613 h 5830125"/>
              <a:gd name="connsiteX5" fmla="*/ 8572631 w 8572631"/>
              <a:gd name="connsiteY5" fmla="*/ 5830125 h 5830125"/>
              <a:gd name="connsiteX6" fmla="*/ 4631 w 8572631"/>
              <a:gd name="connsiteY6" fmla="*/ 5830125 h 5830125"/>
              <a:gd name="connsiteX7" fmla="*/ 0 w 8572631"/>
              <a:gd name="connsiteY7" fmla="*/ 3105281 h 5830125"/>
              <a:gd name="connsiteX8" fmla="*/ 171452 w 8572631"/>
              <a:gd name="connsiteY8" fmla="*/ 2938594 h 5830125"/>
              <a:gd name="connsiteX9" fmla="*/ 2381 w 8572631"/>
              <a:gd name="connsiteY9" fmla="*/ 2774288 h 5830125"/>
              <a:gd name="connsiteX10" fmla="*/ 4631 w 8572631"/>
              <a:gd name="connsiteY10" fmla="*/ 0 h 5830125"/>
              <a:gd name="connsiteX0" fmla="*/ 4631 w 8572631"/>
              <a:gd name="connsiteY0" fmla="*/ 0 h 5830125"/>
              <a:gd name="connsiteX1" fmla="*/ 8572631 w 8572631"/>
              <a:gd name="connsiteY1" fmla="*/ 0 h 5830125"/>
              <a:gd name="connsiteX2" fmla="*/ 8570120 w 8572631"/>
              <a:gd name="connsiteY2" fmla="*/ 2774288 h 5830125"/>
              <a:gd name="connsiteX3" fmla="*/ 8412957 w 8572631"/>
              <a:gd name="connsiteY3" fmla="*/ 2936213 h 5830125"/>
              <a:gd name="connsiteX4" fmla="*/ 8567738 w 8572631"/>
              <a:gd name="connsiteY4" fmla="*/ 3095757 h 5830125"/>
              <a:gd name="connsiteX5" fmla="*/ 8572631 w 8572631"/>
              <a:gd name="connsiteY5" fmla="*/ 5830125 h 5830125"/>
              <a:gd name="connsiteX6" fmla="*/ 4631 w 8572631"/>
              <a:gd name="connsiteY6" fmla="*/ 5830125 h 5830125"/>
              <a:gd name="connsiteX7" fmla="*/ 0 w 8572631"/>
              <a:gd name="connsiteY7" fmla="*/ 3105281 h 5830125"/>
              <a:gd name="connsiteX8" fmla="*/ 171452 w 8572631"/>
              <a:gd name="connsiteY8" fmla="*/ 2938594 h 5830125"/>
              <a:gd name="connsiteX9" fmla="*/ 2381 w 8572631"/>
              <a:gd name="connsiteY9" fmla="*/ 2774288 h 5830125"/>
              <a:gd name="connsiteX10" fmla="*/ 4631 w 8572631"/>
              <a:gd name="connsiteY10" fmla="*/ 0 h 583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2631" h="5830125">
                <a:moveTo>
                  <a:pt x="4631" y="0"/>
                </a:moveTo>
                <a:lnTo>
                  <a:pt x="8572631" y="0"/>
                </a:lnTo>
                <a:lnTo>
                  <a:pt x="8570120" y="2774288"/>
                </a:lnTo>
                <a:lnTo>
                  <a:pt x="8412957" y="2936213"/>
                </a:lnTo>
                <a:lnTo>
                  <a:pt x="8567738" y="3095757"/>
                </a:lnTo>
                <a:lnTo>
                  <a:pt x="8572631" y="5830125"/>
                </a:lnTo>
                <a:lnTo>
                  <a:pt x="4631" y="5830125"/>
                </a:lnTo>
                <a:cubicBezTo>
                  <a:pt x="3087" y="4917081"/>
                  <a:pt x="1544" y="4018325"/>
                  <a:pt x="0" y="3105281"/>
                </a:cubicBezTo>
                <a:lnTo>
                  <a:pt x="171452" y="2938594"/>
                </a:lnTo>
                <a:lnTo>
                  <a:pt x="2381" y="2774288"/>
                </a:lnTo>
                <a:lnTo>
                  <a:pt x="4631" y="0"/>
                </a:lnTo>
                <a:close/>
              </a:path>
            </a:pathLst>
          </a:custGeom>
          <a:solidFill>
            <a:schemeClr val="bg1"/>
          </a:solidFill>
        </p:spPr>
        <p:txBody>
          <a:bodyPr b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-2317" y="-75"/>
            <a:ext cx="9146317" cy="7020000"/>
            <a:chOff x="0" y="0"/>
            <a:chExt cx="9146317" cy="7020000"/>
          </a:xfrm>
        </p:grpSpPr>
        <p:sp>
          <p:nvSpPr>
            <p:cNvPr id="9" name="Rektangel 8"/>
            <p:cNvSpPr/>
            <p:nvPr userDrawn="1"/>
          </p:nvSpPr>
          <p:spPr>
            <a:xfrm>
              <a:off x="0" y="6119925"/>
              <a:ext cx="9144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ktangel 7"/>
            <p:cNvSpPr/>
            <p:nvPr userDrawn="1"/>
          </p:nvSpPr>
          <p:spPr>
            <a:xfrm>
              <a:off x="2317" y="75"/>
              <a:ext cx="9144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5490000" y="3366000"/>
              <a:ext cx="7020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-3366000" y="3366000"/>
              <a:ext cx="7020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64C6-57E4-4C08-B59E-6793A7E35F85}" type="datetime1">
              <a:rPr lang="nb-NO" smtClean="0"/>
              <a:t>16.04.2015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390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9144000" cy="7019544"/>
          </a:xfrm>
          <a:prstGeom prst="rect">
            <a:avLst/>
          </a:prstGeom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990600" y="6139597"/>
            <a:ext cx="7162800" cy="34624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00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22000" y="594000"/>
            <a:ext cx="8100000" cy="93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000" y="1674000"/>
            <a:ext cx="810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88001" y="6678000"/>
            <a:ext cx="6012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cap="all" baseline="0">
                <a:solidFill>
                  <a:schemeClr val="accent2"/>
                </a:solidFill>
              </a:defRPr>
            </a:lvl1pPr>
          </a:lstStyle>
          <a:p>
            <a:fld id="{707E5094-F8A7-4D21-BABC-47D4640B9B1D}" type="datetime1">
              <a:rPr lang="nb-NO" smtClean="0"/>
              <a:pPr/>
              <a:t>16.04.2015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99490" y="6678000"/>
            <a:ext cx="3476624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 cap="all" baseline="0">
                <a:solidFill>
                  <a:schemeClr val="accent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467701" y="6678000"/>
            <a:ext cx="208598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fld id="{2D008508-8ACF-41DE-941B-9C79A63DD542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00" y="6570000"/>
            <a:ext cx="1712979" cy="591313"/>
          </a:xfrm>
          <a:prstGeom prst="rect">
            <a:avLst/>
          </a:prstGeom>
        </p:spPr>
      </p:pic>
      <p:cxnSp>
        <p:nvCxnSpPr>
          <p:cNvPr id="14" name="Rett linje 13"/>
          <p:cNvCxnSpPr/>
          <p:nvPr/>
        </p:nvCxnSpPr>
        <p:spPr>
          <a:xfrm>
            <a:off x="280800" y="6408000"/>
            <a:ext cx="85824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80800" y="288000"/>
            <a:ext cx="8582400" cy="171261"/>
            <a:chOff x="280800" y="266400"/>
            <a:chExt cx="8582400" cy="171261"/>
          </a:xfrm>
        </p:grpSpPr>
        <p:sp>
          <p:nvSpPr>
            <p:cNvPr id="9" name="Isosceles Triangle 6"/>
            <p:cNvSpPr/>
            <p:nvPr/>
          </p:nvSpPr>
          <p:spPr>
            <a:xfrm rot="10800000">
              <a:off x="4417218" y="266400"/>
              <a:ext cx="309564" cy="171261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1" name="Rett linje 10"/>
            <p:cNvCxnSpPr/>
            <p:nvPr userDrawn="1"/>
          </p:nvCxnSpPr>
          <p:spPr>
            <a:xfrm>
              <a:off x="280800" y="266400"/>
              <a:ext cx="8582400" cy="0"/>
            </a:xfrm>
            <a:prstGeom prst="line">
              <a:avLst/>
            </a:prstGeom>
            <a:ln w="127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03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60" r:id="rId7"/>
    <p:sldLayoutId id="2147483666" r:id="rId8"/>
    <p:sldLayoutId id="2147483667" r:id="rId9"/>
    <p:sldLayoutId id="2147483652" r:id="rId10"/>
    <p:sldLayoutId id="2147483653" r:id="rId11"/>
    <p:sldLayoutId id="2147483654" r:id="rId12"/>
    <p:sldLayoutId id="214748365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685800" rtl="0" eaLnBrk="1" latinLnBrk="0" hangingPunct="1">
        <a:lnSpc>
          <a:spcPct val="90000"/>
        </a:lnSpc>
        <a:spcBef>
          <a:spcPts val="750"/>
        </a:spcBef>
        <a:buClr>
          <a:srgbClr val="00ABBD"/>
        </a:buClr>
        <a:buSzPct val="80000"/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30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30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00" indent="-30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000" indent="-30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re-oslofjord.no/" TargetMode="Externa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09535" y="1061690"/>
            <a:ext cx="5760000" cy="886397"/>
          </a:xfrm>
        </p:spPr>
        <p:txBody>
          <a:bodyPr/>
          <a:lstStyle/>
          <a:p>
            <a:r>
              <a:rPr lang="nb-NO" dirty="0" smtClean="0"/>
              <a:t>Toktrapport </a:t>
            </a:r>
            <a:r>
              <a:rPr lang="nb-NO" dirty="0" err="1" smtClean="0"/>
              <a:t>Hovedtokt</a:t>
            </a:r>
            <a:r>
              <a:rPr lang="nb-NO" dirty="0" smtClean="0"/>
              <a:t> 25.02.2015</a:t>
            </a:r>
            <a:endParaRPr lang="nb-NO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68680" y="2102400"/>
            <a:ext cx="7513319" cy="193899"/>
          </a:xfrm>
        </p:spPr>
        <p:txBody>
          <a:bodyPr/>
          <a:lstStyle/>
          <a:p>
            <a:r>
              <a:rPr lang="nb-NO" dirty="0" smtClean="0"/>
              <a:t>Miljøovervåkning av Indre Oslofjord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1</a:t>
            </a:fld>
            <a:endParaRPr lang="nb-NO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1" b="2165"/>
          <a:stretch/>
        </p:blipFill>
        <p:spPr/>
      </p:pic>
      <p:pic>
        <p:nvPicPr>
          <p:cNvPr id="1031" name="Picture 7" descr="http://www.indre-oslofjord.no/uploads/logo_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8502"/>
            <a:ext cx="728289" cy="8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75656" y="33850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ABBD"/>
                </a:solidFill>
              </a:rPr>
              <a:t>Fagrådet for vann- og avløpsteknisk samarbeid i indre Oslofjord</a:t>
            </a:r>
            <a:endParaRPr lang="nb-NO" b="1" dirty="0">
              <a:solidFill>
                <a:srgbClr val="00AB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Ligger forholdene til rette for dypvannfornyelse?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10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2000" y="1674000"/>
            <a:ext cx="3401928" cy="450000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Resultatene for februar 2015 viser at det ikke er vannmasser med tilstrekkelig høy tetthet ved terskelnivåene til en umiddelbar vannutskifting. </a:t>
            </a:r>
          </a:p>
          <a:p>
            <a:pPr marL="0" indent="0">
              <a:buNone/>
            </a:pPr>
            <a:r>
              <a:rPr lang="nb-NO" dirty="0" smtClean="0"/>
              <a:t>Siden tettheten i Bunnefjorden er høyere enn i Vestfjorden må bunnvannet i Vestfjorden skiftes ut før vannutskiftingen i Bunnefjorden kan starte. Noe som tilsier at det ikke ligger til rette for en dypvannsfornyelse i Bunnefjorden nå.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. </a:t>
            </a: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65745"/>
            <a:ext cx="4942465" cy="343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3905" y="533637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Tetthet (sigma-1) februar 2015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33500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- Temperatur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11</a:t>
            </a:fld>
            <a:endParaRPr lang="nb-NO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1770"/>
            <a:ext cx="3402410" cy="34024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9762"/>
            <a:ext cx="3361556" cy="3361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516614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På de fleste stasjoner ligger temperaturen rundt gjennomsnittet for den samme perioden de siste 4 år. Her illustrert ved stasjonene Dk1 fra Vestfjorden og Ep1 fra Bunnefjorden.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5276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Temperaturutvikling i fjorden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12</a:t>
            </a:fld>
            <a:endParaRPr lang="nb-NO"/>
          </a:p>
        </p:txBody>
      </p:sp>
      <p:pic>
        <p:nvPicPr>
          <p:cNvPr id="3074" name="Picture 2" descr="X:\nor\oppdrag\Horten\514\50\5145099\5 Arbeidsdokumenter\Feltrapporter_A_B_E\Figurer\2015_Temperaturutvikling_C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570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62" y="1637464"/>
            <a:ext cx="4359018" cy="2880610"/>
          </a:xfrm>
        </p:spPr>
      </p:pic>
      <p:sp>
        <p:nvSpPr>
          <p:cNvPr id="3" name="TextBox 2"/>
          <p:cNvSpPr txBox="1"/>
          <p:nvPr/>
        </p:nvSpPr>
        <p:spPr>
          <a:xfrm>
            <a:off x="611560" y="466209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Temperaturutvikling de siste 4 år ved 90 meters vanndyp i stasjon DK1 (Vestfjorden) og 80 meters vanndyp i stasjon Ep1 (Bunnefjorden).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464530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Temperaturutvikling de siste 80 år ved 90 vanndyp i stasjon DK1 (Vestfjorden). (Niva 2014).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64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- Miljøovervåkning Indre Oslofjord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Fagrådet for vann- og avløpsteknisk samarbeid i </a:t>
            </a:r>
            <a:r>
              <a:rPr lang="nb-NO" dirty="0"/>
              <a:t>Indre Oslofjord har </a:t>
            </a:r>
            <a:r>
              <a:rPr lang="nb-NO" dirty="0" smtClean="0"/>
              <a:t>ansvar </a:t>
            </a:r>
            <a:r>
              <a:rPr lang="nb-NO" dirty="0"/>
              <a:t>for overvåking av fjorden i samarbeid med vannområdene </a:t>
            </a:r>
            <a:r>
              <a:rPr lang="nb-NO" dirty="0" err="1"/>
              <a:t>PURA</a:t>
            </a:r>
            <a:r>
              <a:rPr lang="nb-NO" dirty="0"/>
              <a:t>, Oslo og Indre Oslofjord Vest, </a:t>
            </a:r>
            <a:r>
              <a:rPr lang="nb-NO" dirty="0" smtClean="0"/>
              <a:t>politikere </a:t>
            </a:r>
            <a:r>
              <a:rPr lang="nb-NO" dirty="0"/>
              <a:t>og kommunene.</a:t>
            </a:r>
          </a:p>
          <a:p>
            <a:pPr marL="0" indent="0">
              <a:buNone/>
            </a:pPr>
            <a:r>
              <a:rPr lang="nb-NO" dirty="0"/>
              <a:t>Overvåkingsprogrammet for Indre Oslofjord er et pågående program, der analyser av marinbiologi og hydrografi/hydrokjemi har vært gjennomført </a:t>
            </a:r>
            <a:r>
              <a:rPr lang="nb-NO" dirty="0" smtClean="0"/>
              <a:t>siden </a:t>
            </a:r>
            <a:r>
              <a:rPr lang="nb-NO" dirty="0"/>
              <a:t>1970-årene</a:t>
            </a:r>
            <a:r>
              <a:rPr lang="nb-NO" dirty="0" smtClean="0"/>
              <a:t>. Denne toktrapporten presenterer data fra </a:t>
            </a:r>
            <a:r>
              <a:rPr lang="nb-NO" dirty="0" err="1" smtClean="0"/>
              <a:t>hovedtokt</a:t>
            </a:r>
            <a:r>
              <a:rPr lang="nb-NO" dirty="0" smtClean="0"/>
              <a:t> for undersøkelse av hydrografi, vannutskiftning og hydrokjemi. Toktene gjennomføres 6 ganger årlig på 15 stasjoner.</a:t>
            </a:r>
          </a:p>
          <a:p>
            <a:r>
              <a:rPr lang="nb-NO" dirty="0" smtClean="0"/>
              <a:t>Formålet </a:t>
            </a:r>
            <a:r>
              <a:rPr lang="nb-NO" dirty="0"/>
              <a:t>med </a:t>
            </a:r>
            <a:r>
              <a:rPr lang="nb-NO" dirty="0" smtClean="0"/>
              <a:t>undersøkelser </a:t>
            </a:r>
            <a:r>
              <a:rPr lang="nb-NO" dirty="0"/>
              <a:t>av </a:t>
            </a:r>
            <a:r>
              <a:rPr lang="nb-NO" dirty="0" smtClean="0"/>
              <a:t>hydrografi/vannutskifting er </a:t>
            </a:r>
            <a:r>
              <a:rPr lang="nb-NO" dirty="0"/>
              <a:t>å følge årlig dypvannsfornyelse og oksygenforhold i fjorden. </a:t>
            </a:r>
            <a:endParaRPr lang="nb-NO" dirty="0" smtClean="0"/>
          </a:p>
          <a:p>
            <a:r>
              <a:rPr lang="nb-NO" dirty="0" smtClean="0"/>
              <a:t>Formålet </a:t>
            </a:r>
            <a:r>
              <a:rPr lang="nb-NO" dirty="0"/>
              <a:t>med </a:t>
            </a:r>
            <a:r>
              <a:rPr lang="nb-NO" dirty="0" smtClean="0"/>
              <a:t>undersøkelser av hydrokjemi </a:t>
            </a:r>
            <a:r>
              <a:rPr lang="nb-NO" dirty="0"/>
              <a:t>er å følge fjordens hydrokjemiske utvikling i relasjon til rensetiltak og naturlige variasjoner.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48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- Klima og vannutskiftning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5706"/>
            <a:ext cx="8100000" cy="511256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Fysiske </a:t>
            </a:r>
            <a:r>
              <a:rPr lang="nb-NO" dirty="0"/>
              <a:t>og biologiske forhold i indre Oslofjord </a:t>
            </a:r>
            <a:r>
              <a:rPr lang="nb-NO" dirty="0" smtClean="0"/>
              <a:t>er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smtClean="0"/>
              <a:t>hovedsakelig bestemt </a:t>
            </a:r>
            <a:r>
              <a:rPr lang="nb-NO" dirty="0"/>
              <a:t>av klimaet (selv om forholdene den senere tid også er påvirket av </a:t>
            </a:r>
            <a:r>
              <a:rPr lang="nb-NO" dirty="0" smtClean="0"/>
              <a:t>menneskelig </a:t>
            </a:r>
            <a:r>
              <a:rPr lang="nb-NO" dirty="0"/>
              <a:t>aktivitet). Viktige faktorer som inngår i klimasammenheng er temperatur (både i luft og vann), værsystemer (høytrykk/lavtrykk, vind og vindretning) og mengde nedbør og avrenning (ferskvannstilførsel) til fjorden. </a:t>
            </a:r>
          </a:p>
          <a:p>
            <a:pPr marL="0" indent="0">
              <a:buNone/>
            </a:pPr>
            <a:r>
              <a:rPr lang="nb-NO" dirty="0" smtClean="0"/>
              <a:t>Dypvannet </a:t>
            </a:r>
            <a:r>
              <a:rPr lang="nb-NO" dirty="0"/>
              <a:t>fornyes gjennom tilførsel av tyngre sjøvann fra ytre Oslofjord og Skagerrak om vinteren og tidlig vår. Denne dypvannsutskiftingen er i stor grad bestemt av vindretning og vindstyrke. </a:t>
            </a:r>
            <a:r>
              <a:rPr lang="nb-NO" dirty="0" smtClean="0"/>
              <a:t>Lange</a:t>
            </a:r>
            <a:r>
              <a:rPr lang="nb-NO" dirty="0"/>
              <a:t>, kalde vintre med vind fra nord er gunstig for å få til en dypvannsutskiftning i fjorden, som igjen påvirker oksygenforholdene der. I Vestfjorden skjer dypvannsutskiftningen årlig, mens den i Bunnefjorden skjer i snitt kun hvert </a:t>
            </a:r>
            <a:r>
              <a:rPr lang="nb-NO" dirty="0" smtClean="0"/>
              <a:t>3. </a:t>
            </a:r>
            <a:r>
              <a:rPr lang="nb-NO" dirty="0"/>
              <a:t>– </a:t>
            </a:r>
            <a:r>
              <a:rPr lang="nb-NO" dirty="0" smtClean="0"/>
              <a:t>4. </a:t>
            </a:r>
            <a:r>
              <a:rPr lang="nb-NO" dirty="0"/>
              <a:t>år under 50 – 60 meter. Varmere vintre med redusert nordavind vil på den annen side ha negativ innvirkning på </a:t>
            </a:r>
            <a:r>
              <a:rPr lang="nb-NO" dirty="0" smtClean="0"/>
              <a:t>fjorden.</a:t>
            </a:r>
          </a:p>
          <a:p>
            <a:pPr marL="0" indent="0">
              <a:buNone/>
            </a:pPr>
            <a:r>
              <a:rPr lang="nb-NO" dirty="0"/>
              <a:t>Fordi avrenningen til fjorden gjennom elver er lav </a:t>
            </a:r>
            <a:r>
              <a:rPr lang="nb-NO" dirty="0" smtClean="0"/>
              <a:t>skjer det til tider en </a:t>
            </a:r>
            <a:r>
              <a:rPr lang="nb-NO" dirty="0"/>
              <a:t>transport av overflatevann med lav salinitet fra ytre til indre Oslofjord om våren og sommeren.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81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- Oksygenforhold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61690"/>
            <a:ext cx="8100000" cy="547260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Undersøkelser av </a:t>
            </a:r>
            <a:r>
              <a:rPr lang="nb-NO" dirty="0" smtClean="0"/>
              <a:t>naturtilstand, ved hjelp av foraminiferundersøkelser bakover i tid, viser generelt gode </a:t>
            </a:r>
            <a:r>
              <a:rPr lang="nb-NO" dirty="0"/>
              <a:t>oksygenforhold i </a:t>
            </a:r>
            <a:r>
              <a:rPr lang="nb-NO" dirty="0" smtClean="0"/>
              <a:t>fjordsystemet frem til slutten av 1800-tallet. </a:t>
            </a:r>
            <a:r>
              <a:rPr lang="nb-NO" dirty="0"/>
              <a:t>Men menneskelig påvirkning har ført til </a:t>
            </a:r>
            <a:r>
              <a:rPr lang="nb-NO" dirty="0" smtClean="0"/>
              <a:t>redusert oksygen i bunnvannet (spesielt i Bunnefjorden), </a:t>
            </a:r>
            <a:r>
              <a:rPr lang="nb-NO" dirty="0"/>
              <a:t>sannsynligvis som følge av økt næringstilgang og tilførsel av organisk materiale. </a:t>
            </a:r>
            <a:r>
              <a:rPr lang="nb-NO" dirty="0" smtClean="0"/>
              <a:t>I de dypeste deler av Bunnefjorden startet </a:t>
            </a:r>
            <a:r>
              <a:rPr lang="nb-NO" smtClean="0"/>
              <a:t>den negative </a:t>
            </a:r>
            <a:r>
              <a:rPr lang="nb-NO" dirty="0" smtClean="0"/>
              <a:t>utviklingen allerede </a:t>
            </a:r>
            <a:r>
              <a:rPr lang="nb-NO" dirty="0"/>
              <a:t>på slutten av </a:t>
            </a:r>
            <a:r>
              <a:rPr lang="nb-NO" dirty="0" smtClean="0"/>
              <a:t>1800-tallet og tiltok  utover 1900-tallet, </a:t>
            </a:r>
            <a:r>
              <a:rPr lang="nb-NO" dirty="0"/>
              <a:t>med etablering av anoksiske </a:t>
            </a:r>
            <a:r>
              <a:rPr lang="nb-NO" dirty="0" smtClean="0"/>
              <a:t>bunnsedimenter </a:t>
            </a:r>
            <a:r>
              <a:rPr lang="nb-NO" dirty="0"/>
              <a:t>på 1950-tallet (Dolven &amp; Alve (2010). </a:t>
            </a:r>
            <a:r>
              <a:rPr lang="nb-NO" dirty="0" smtClean="0"/>
              <a:t>Disse lavoksygenforholdene har vedvart frem </a:t>
            </a:r>
            <a:r>
              <a:rPr lang="nb-NO" dirty="0"/>
              <a:t>til i </a:t>
            </a:r>
            <a:r>
              <a:rPr lang="nb-NO" dirty="0" smtClean="0"/>
              <a:t>dag, med svake </a:t>
            </a:r>
            <a:r>
              <a:rPr lang="nb-NO" dirty="0"/>
              <a:t>tegn til </a:t>
            </a:r>
            <a:r>
              <a:rPr lang="nb-NO" dirty="0" smtClean="0"/>
              <a:t>bedringer de </a:t>
            </a:r>
            <a:r>
              <a:rPr lang="nb-NO" dirty="0"/>
              <a:t>senere år.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Selv </a:t>
            </a:r>
            <a:r>
              <a:rPr lang="nb-NO" dirty="0"/>
              <a:t>om </a:t>
            </a:r>
            <a:r>
              <a:rPr lang="nb-NO" dirty="0" smtClean="0"/>
              <a:t>forurensningsbelastningen har </a:t>
            </a:r>
            <a:r>
              <a:rPr lang="nb-NO" dirty="0"/>
              <a:t>avtatt de siste tiårene, er det fremdeles mye </a:t>
            </a:r>
            <a:r>
              <a:rPr lang="nb-NO" dirty="0" smtClean="0"/>
              <a:t>"oksygengjeld" i </a:t>
            </a:r>
            <a:r>
              <a:rPr lang="nb-NO" dirty="0"/>
              <a:t>sedimentene. Dette fører til en tidsforsinkelse med hensyn til restituering av bunnfaunaen.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Gode </a:t>
            </a:r>
            <a:r>
              <a:rPr lang="nb-NO" dirty="0"/>
              <a:t>oksygenforhold er viktig for å opprettholde biodiversiteten i hele området og det er etablert tentative mål for </a:t>
            </a:r>
            <a:r>
              <a:rPr lang="nb-NO" dirty="0" smtClean="0"/>
              <a:t>oksygenkonsentrasjonen </a:t>
            </a:r>
            <a:r>
              <a:rPr lang="nb-NO" dirty="0"/>
              <a:t>i de ulike bassengene. Det opereres med  tre ambisjonsnivåer: </a:t>
            </a:r>
            <a:r>
              <a:rPr lang="nb-NO" dirty="0" smtClean="0"/>
              <a:t>lavt, </a:t>
            </a:r>
            <a:r>
              <a:rPr lang="nb-NO" dirty="0"/>
              <a:t>middels og </a:t>
            </a:r>
            <a:r>
              <a:rPr lang="nb-NO" dirty="0" smtClean="0"/>
              <a:t>høyt </a:t>
            </a:r>
            <a:r>
              <a:rPr lang="nb-NO" dirty="0"/>
              <a:t>ut ifra antatt mulighet om hvilke konsentrasjoner området naturlig kan oppnå av forbedret vannkvalitet ved reduksjon av forurensningstilførsler.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01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Topografi og stasjonsnett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9682"/>
            <a:ext cx="791206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/>
              <a:t>Indre Oslofjord dekker 7 </a:t>
            </a:r>
            <a:r>
              <a:rPr lang="nb-NO" sz="1800" dirty="0" smtClean="0"/>
              <a:t>vannforekomster; "Bunnefjorden", "Bekkelagsbassenget" og "Oslo havn og by" </a:t>
            </a:r>
            <a:r>
              <a:rPr lang="nb-NO" sz="1800" dirty="0"/>
              <a:t>er </a:t>
            </a:r>
            <a:r>
              <a:rPr lang="nb-NO" sz="1800" dirty="0" smtClean="0"/>
              <a:t>karakterisert som </a:t>
            </a:r>
            <a:r>
              <a:rPr lang="nb-NO" sz="1800" dirty="0" err="1" smtClean="0"/>
              <a:t>vanntypen</a:t>
            </a:r>
            <a:r>
              <a:rPr lang="nb-NO" sz="1800" dirty="0" smtClean="0"/>
              <a:t> </a:t>
            </a:r>
            <a:r>
              <a:rPr lang="nb-NO" sz="1800" dirty="0"/>
              <a:t>beskyttet </a:t>
            </a:r>
            <a:r>
              <a:rPr lang="nb-NO" sz="1800" dirty="0" smtClean="0"/>
              <a:t>kyst/fjord og "</a:t>
            </a:r>
            <a:r>
              <a:rPr lang="nb-NO" sz="1800" dirty="0" err="1" smtClean="0"/>
              <a:t>Holmenfjorden</a:t>
            </a:r>
            <a:r>
              <a:rPr lang="nb-NO" sz="1800" dirty="0" smtClean="0"/>
              <a:t>", "Sandvika"(Bærumsbassenget) og "Bunnebotn" er ferskvannspåvirket beskyttet kyst/fjord. "Oslofjorden"(Vestfjorden</a:t>
            </a:r>
            <a:r>
              <a:rPr lang="nb-NO" sz="1800" dirty="0"/>
              <a:t>) </a:t>
            </a:r>
            <a:r>
              <a:rPr lang="nb-NO" sz="1800" dirty="0" smtClean="0"/>
              <a:t>er moderat eksponert. "Hurum</a:t>
            </a:r>
            <a:r>
              <a:rPr lang="nb-NO" sz="1800" dirty="0"/>
              <a:t>"(</a:t>
            </a:r>
            <a:r>
              <a:rPr lang="nb-NO" sz="1800" dirty="0" smtClean="0"/>
              <a:t>Drøbaksundet) er beskyttet kyst/fjord, men regnes ikke som del av indre Oslofjord.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/>
          </a:p>
          <a:p>
            <a:endParaRPr lang="nb-NO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5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14" y="3077914"/>
            <a:ext cx="4176886" cy="3489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4" y="2659349"/>
            <a:ext cx="2880320" cy="43192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8774" y="4950122"/>
            <a:ext cx="1377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Topografien langs grønn linje er plottet til høyre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02534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Parametre</a:t>
            </a:r>
            <a:r>
              <a:rPr lang="nb-NO" dirty="0" smtClean="0"/>
              <a:t> som undersøkes på </a:t>
            </a:r>
            <a:r>
              <a:rPr lang="nb-NO" dirty="0" err="1" smtClean="0"/>
              <a:t>hovedtoktene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88" y="1785944"/>
            <a:ext cx="4194016" cy="4604337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Følgende parametere undersøkes: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Temperatur</a:t>
            </a:r>
          </a:p>
          <a:p>
            <a:pPr lvl="1"/>
            <a:r>
              <a:rPr lang="nb-NO" dirty="0" smtClean="0"/>
              <a:t>Oksygenforhold</a:t>
            </a:r>
          </a:p>
          <a:p>
            <a:pPr lvl="1"/>
            <a:r>
              <a:rPr lang="nb-NO" dirty="0" smtClean="0"/>
              <a:t>Saltholdighet</a:t>
            </a:r>
          </a:p>
          <a:p>
            <a:pPr lvl="1"/>
            <a:r>
              <a:rPr lang="nb-NO" dirty="0" smtClean="0"/>
              <a:t>Siktedyp</a:t>
            </a:r>
          </a:p>
          <a:p>
            <a:pPr lvl="1"/>
            <a:r>
              <a:rPr lang="nb-NO" dirty="0" smtClean="0"/>
              <a:t>Næringssalter (3 stasjoner vannsøylen og 8 stasjoner overflate)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6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683568" y="127771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Toktene gjennomføres med forskningsskipet til Universitetet i Oslo F/F Trygve </a:t>
            </a:r>
            <a:r>
              <a:rPr lang="nb-NO" dirty="0" err="1" smtClean="0"/>
              <a:t>Braarud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97794"/>
            <a:ext cx="3571478" cy="2277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275666"/>
            <a:ext cx="357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Foto: UiO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320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 - Oksygenforhold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7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755576" y="545417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Oksygenforholdene målt i februar 2015, vist som ml/l. Farger etter tilstandsklasser for oksygen i dypvannet. 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61690"/>
            <a:ext cx="6336704" cy="42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Oksygenutviklingen i fjorden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8</a:t>
            </a:fld>
            <a:endParaRPr lang="nb-NO"/>
          </a:p>
        </p:txBody>
      </p:sp>
      <p:pic>
        <p:nvPicPr>
          <p:cNvPr id="1026" name="Picture 2" descr="N:\514\50\5145099\5 Arbeidsdokumenter\Feltrapporter_A_B_E\Figurer\2015_Oksygenutvikling_C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0" y="1349722"/>
            <a:ext cx="5826224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141810"/>
            <a:ext cx="2376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Figuren viser oksygenutviklingen i bunnvannet i indre Oslofjord fra 2011-2015. Nivået i Bunnefjorden i januar 2015 er lavt, men tilsvarer målinger i slutten av 2014 og slutten av 2012.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038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9642"/>
            <a:ext cx="8100000" cy="936000"/>
          </a:xfrm>
        </p:spPr>
        <p:txBody>
          <a:bodyPr/>
          <a:lstStyle/>
          <a:p>
            <a:r>
              <a:rPr lang="nb-NO" dirty="0" smtClean="0"/>
              <a:t>Sjøvannets tetthet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8508-8ACF-41DE-941B-9C79A63DD542}" type="slidenum">
              <a:rPr lang="nb-NO" smtClean="0"/>
              <a:t>9</a:t>
            </a:fld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2000" y="1674000"/>
            <a:ext cx="2969880" cy="450025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Tetthetsprofilet i fjorden i februar 2015 viser at:</a:t>
            </a:r>
          </a:p>
          <a:p>
            <a:r>
              <a:rPr lang="nb-NO" dirty="0" smtClean="0"/>
              <a:t>Tettheten i Vestfjorden er lavere enn tettheten i de dypere vannmassene utenfor. </a:t>
            </a:r>
          </a:p>
          <a:p>
            <a:r>
              <a:rPr lang="nb-NO" dirty="0" smtClean="0"/>
              <a:t>Tettheten i Bunnefjorden er høyere enn i </a:t>
            </a:r>
            <a:r>
              <a:rPr lang="nb-NO" dirty="0"/>
              <a:t>V</a:t>
            </a:r>
            <a:r>
              <a:rPr lang="nb-NO" dirty="0" smtClean="0"/>
              <a:t>estfjorden men lavere enn de dypere vannmassene utenfor Drøbaksterskelen.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84" y="1502960"/>
            <a:ext cx="5366718" cy="37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52618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Tetthet (sigma-1) februar 2015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152065026"/>
      </p:ext>
    </p:extLst>
  </p:cSld>
  <p:clrMapOvr>
    <a:masterClrMapping/>
  </p:clrMapOvr>
</p:sld>
</file>

<file path=ppt/theme/theme1.xml><?xml version="1.0" encoding="utf-8"?>
<a:theme xmlns:a="http://schemas.openxmlformats.org/drawingml/2006/main" name="Norconsult Presentation, Blue">
  <a:themeElements>
    <a:clrScheme name="Norconsul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BBD"/>
      </a:accent1>
      <a:accent2>
        <a:srgbClr val="5B6064"/>
      </a:accent2>
      <a:accent3>
        <a:srgbClr val="5E2580"/>
      </a:accent3>
      <a:accent4>
        <a:srgbClr val="1C2B39"/>
      </a:accent4>
      <a:accent5>
        <a:srgbClr val="DC1254"/>
      </a:accent5>
      <a:accent6>
        <a:srgbClr val="B5D33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consult Presentation, Blue.potx" id="{D1354021-1CD8-4125-A2DF-689D89FBA7D7}" vid="{1F564C66-7E4C-4445-9D9D-E9BA6C6512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Norconsult Presentation, Blue</Template>
  <TotalTime>1159</TotalTime>
  <Words>900</Words>
  <Application>Microsoft Office PowerPoint</Application>
  <PresentationFormat>Egendefinert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Norconsult Presentation, Blue</vt:lpstr>
      <vt:lpstr>Toktrapport Hovedtokt 25.02.2015</vt:lpstr>
      <vt:lpstr>Bakgrunn - Miljøovervåkning Indre Oslofjord</vt:lpstr>
      <vt:lpstr>Bakgrunn - Klima og vannutskiftning</vt:lpstr>
      <vt:lpstr>Bakgrunn - Oksygenforhold</vt:lpstr>
      <vt:lpstr>Topografi og stasjonsnett</vt:lpstr>
      <vt:lpstr>Parametre som undersøkes på hovedtoktene</vt:lpstr>
      <vt:lpstr>Resultater - Oksygenforhold</vt:lpstr>
      <vt:lpstr>Oksygenutviklingen i fjorden</vt:lpstr>
      <vt:lpstr>Sjøvannets tetthet</vt:lpstr>
      <vt:lpstr>Ligger forholdene til rette for dypvannfornyelse?</vt:lpstr>
      <vt:lpstr>Resultater - Temperatur</vt:lpstr>
      <vt:lpstr>Temperaturutvikling i fjorden</vt:lpstr>
    </vt:vector>
  </TitlesOfParts>
  <Company>Norconsult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Toktrapport Hovedtokt 25.02.2015</dc:title>
  <dc:creator>Lundsør Elisabeth</dc:creator>
  <cp:lastModifiedBy>Svanhild Fauskrud</cp:lastModifiedBy>
  <cp:revision>60</cp:revision>
  <cp:lastPrinted>2015-03-27T12:36:25Z</cp:lastPrinted>
  <dcterms:created xsi:type="dcterms:W3CDTF">2015-03-06T09:18:41Z</dcterms:created>
  <dcterms:modified xsi:type="dcterms:W3CDTF">2015-04-16T14:48:57Z</dcterms:modified>
</cp:coreProperties>
</file>